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 snapToGrid="0">
      <p:cViewPr varScale="1">
        <p:scale>
          <a:sx n="36" d="100"/>
          <a:sy n="36" d="100"/>
        </p:scale>
        <p:origin x="91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7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1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56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08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67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5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37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60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7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33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FD7C3-0ADB-404E-8757-84018981CCCD}" type="datetimeFigureOut">
              <a:rPr lang="en-GB" smtClean="0"/>
              <a:t>17/09/2013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4E542-ADF4-4569-893E-DBEDAC033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2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7219"/>
            <a:ext cx="9144000" cy="2387600"/>
          </a:xfrm>
        </p:spPr>
        <p:txBody>
          <a:bodyPr>
            <a:normAutofit/>
          </a:bodyPr>
          <a:lstStyle/>
          <a:p>
            <a:r>
              <a:rPr lang="en-GB" sz="7500" b="1" dirty="0" smtClean="0"/>
              <a:t>Chronic Kidney Disease</a:t>
            </a:r>
            <a:endParaRPr lang="en-GB" sz="7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r>
              <a:rPr lang="en-GB" dirty="0" smtClean="0"/>
              <a:t>NICE Guidelines 2008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Dr Jennifer </a:t>
            </a:r>
            <a:r>
              <a:rPr lang="en-GB" dirty="0" err="1" smtClean="0"/>
              <a:t>Kuo</a:t>
            </a:r>
            <a:r>
              <a:rPr lang="en-GB" dirty="0" smtClean="0"/>
              <a:t> Dr </a:t>
            </a:r>
            <a:r>
              <a:rPr lang="en-GB" dirty="0" err="1" smtClean="0"/>
              <a:t>Naeema</a:t>
            </a:r>
            <a:r>
              <a:rPr lang="en-GB" dirty="0" smtClean="0"/>
              <a:t> Rashid Dr </a:t>
            </a:r>
            <a:r>
              <a:rPr lang="en-GB" dirty="0" err="1" smtClean="0"/>
              <a:t>Shamita</a:t>
            </a:r>
            <a:r>
              <a:rPr lang="en-GB" dirty="0" smtClean="0"/>
              <a:t> Das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76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687" y="10085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110" y="239619"/>
            <a:ext cx="5535706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Other complications….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9141" y="1910416"/>
            <a:ext cx="8341660" cy="4351338"/>
          </a:xfrm>
        </p:spPr>
        <p:txBody>
          <a:bodyPr/>
          <a:lstStyle/>
          <a:p>
            <a:r>
              <a:rPr lang="en-GB" dirty="0" smtClean="0"/>
              <a:t>Control BP</a:t>
            </a:r>
          </a:p>
          <a:p>
            <a:r>
              <a:rPr lang="en-GB" dirty="0" smtClean="0"/>
              <a:t>Reduce CVD risk </a:t>
            </a:r>
            <a:r>
              <a:rPr lang="en-GB" dirty="0" err="1" smtClean="0"/>
              <a:t>eg</a:t>
            </a:r>
            <a:r>
              <a:rPr lang="en-GB" dirty="0" smtClean="0"/>
              <a:t> statin antiplatelet</a:t>
            </a:r>
          </a:p>
          <a:p>
            <a:r>
              <a:rPr lang="en-GB" dirty="0" smtClean="0"/>
              <a:t>Manage bone conditions (Mg </a:t>
            </a:r>
            <a:r>
              <a:rPr lang="en-GB" dirty="0" err="1" smtClean="0"/>
              <a:t>Phos</a:t>
            </a:r>
            <a:r>
              <a:rPr lang="en-GB" dirty="0" smtClean="0"/>
              <a:t> PTH)</a:t>
            </a:r>
          </a:p>
          <a:p>
            <a:r>
              <a:rPr lang="en-GB" dirty="0" smtClean="0"/>
              <a:t>Test for anaemia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There is no medical treatment of CKD however need to optimise medication </a:t>
            </a:r>
            <a:r>
              <a:rPr lang="en-GB" dirty="0" err="1" smtClean="0"/>
              <a:t>eg</a:t>
            </a:r>
            <a:r>
              <a:rPr lang="en-GB" dirty="0" smtClean="0"/>
              <a:t> stop nephrotoxic drugs and offer </a:t>
            </a:r>
            <a:r>
              <a:rPr lang="en-GB" dirty="0" err="1" smtClean="0"/>
              <a:t>ACEi</a:t>
            </a:r>
            <a:r>
              <a:rPr lang="en-GB" dirty="0" smtClean="0"/>
              <a:t>/ARB in diabetics or non diabetics with HTN.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760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723" y="0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9211" y="2579407"/>
            <a:ext cx="2783541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Thank you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99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46" y="10085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2723" y="302372"/>
            <a:ext cx="3115235" cy="1325563"/>
          </a:xfrm>
        </p:spPr>
        <p:txBody>
          <a:bodyPr/>
          <a:lstStyle/>
          <a:p>
            <a:r>
              <a:rPr lang="en-GB" dirty="0" smtClean="0"/>
              <a:t>Question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2723" y="1790419"/>
            <a:ext cx="7606553" cy="450280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Which one of the following is NOT a risk factor for CKD</a:t>
            </a:r>
          </a:p>
          <a:p>
            <a:endParaRPr lang="en-GB" dirty="0"/>
          </a:p>
          <a:p>
            <a:pPr lvl="1"/>
            <a:r>
              <a:rPr lang="en-GB" dirty="0" smtClean="0"/>
              <a:t>Hypertension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Cardiovascular disease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SLE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Asian Origin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Prostate hypertrophy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94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45" y="0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134" y="347828"/>
            <a:ext cx="3142129" cy="1325563"/>
          </a:xfrm>
        </p:spPr>
        <p:txBody>
          <a:bodyPr/>
          <a:lstStyle/>
          <a:p>
            <a:r>
              <a:rPr lang="en-GB" dirty="0" smtClean="0"/>
              <a:t>Question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5134" y="1700773"/>
            <a:ext cx="8001000" cy="4906869"/>
          </a:xfrm>
        </p:spPr>
        <p:txBody>
          <a:bodyPr>
            <a:normAutofit/>
          </a:bodyPr>
          <a:lstStyle/>
          <a:p>
            <a:r>
              <a:rPr lang="en-GB" dirty="0" smtClean="0"/>
              <a:t>Which of the following </a:t>
            </a:r>
            <a:r>
              <a:rPr lang="en-GB" dirty="0" err="1" smtClean="0"/>
              <a:t>woud</a:t>
            </a:r>
            <a:r>
              <a:rPr lang="en-GB" dirty="0" smtClean="0"/>
              <a:t> you NOT refer to specialist care?</a:t>
            </a:r>
          </a:p>
          <a:p>
            <a:endParaRPr lang="en-GB" dirty="0"/>
          </a:p>
          <a:p>
            <a:pPr lvl="1"/>
            <a:r>
              <a:rPr lang="en-GB" dirty="0" smtClean="0"/>
              <a:t>Genetic cause of CKD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Renal artery stenosis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Proteinuria ACR &gt;30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CKD 4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Diabetic CKD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91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46" y="10085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7023" y="365124"/>
            <a:ext cx="3832412" cy="1325563"/>
          </a:xfrm>
        </p:spPr>
        <p:txBody>
          <a:bodyPr/>
          <a:lstStyle/>
          <a:p>
            <a:r>
              <a:rPr lang="en-GB" dirty="0" smtClean="0"/>
              <a:t>Question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270" y="1727619"/>
            <a:ext cx="8433547" cy="5032375"/>
          </a:xfrm>
        </p:spPr>
        <p:txBody>
          <a:bodyPr>
            <a:normAutofit/>
          </a:bodyPr>
          <a:lstStyle/>
          <a:p>
            <a:r>
              <a:rPr lang="en-GB" dirty="0" smtClean="0"/>
              <a:t>Which of the following drugs would you consider in a patient with diabetes who is normotensive</a:t>
            </a:r>
          </a:p>
          <a:p>
            <a:endParaRPr lang="en-GB" dirty="0"/>
          </a:p>
          <a:p>
            <a:pPr lvl="1"/>
            <a:r>
              <a:rPr lang="en-GB" dirty="0" err="1" smtClean="0"/>
              <a:t>Ramipril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Amlodipine</a:t>
            </a:r>
          </a:p>
          <a:p>
            <a:pPr lvl="1"/>
            <a:endParaRPr lang="en-GB" dirty="0"/>
          </a:p>
          <a:p>
            <a:pPr lvl="1"/>
            <a:r>
              <a:rPr lang="en-GB" dirty="0" err="1" smtClean="0"/>
              <a:t>Bisoprolol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err="1" smtClean="0"/>
              <a:t>Diltiazem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None of the above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01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723" y="10085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4306" y="365125"/>
            <a:ext cx="7915835" cy="1325563"/>
          </a:xfrm>
        </p:spPr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Aims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635" y="1825625"/>
            <a:ext cx="6633884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To summarise latest NICE guidelines</a:t>
            </a:r>
            <a:br>
              <a:rPr lang="en-GB" dirty="0" smtClean="0"/>
            </a:br>
            <a:endParaRPr lang="en-GB" dirty="0"/>
          </a:p>
          <a:p>
            <a:r>
              <a:rPr lang="en-GB" dirty="0" smtClean="0"/>
              <a:t>To cover </a:t>
            </a:r>
          </a:p>
          <a:p>
            <a:pPr lvl="1"/>
            <a:r>
              <a:rPr lang="en-GB" dirty="0" smtClean="0"/>
              <a:t>Early identification </a:t>
            </a:r>
          </a:p>
          <a:p>
            <a:pPr lvl="1"/>
            <a:r>
              <a:rPr lang="en-GB" dirty="0" smtClean="0"/>
              <a:t>Management</a:t>
            </a:r>
          </a:p>
          <a:p>
            <a:pPr marL="0" indent="0">
              <a:buNone/>
            </a:pPr>
            <a:r>
              <a:rPr lang="en-GB" dirty="0" smtClean="0"/>
              <a:t>   In chronic kidney disease in both diabetic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and non diabetic adults in primary and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secondary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18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46" y="10085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529" y="10085"/>
            <a:ext cx="11004177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NICE recommends that… (for non diabetics…)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4294" y="1099017"/>
            <a:ext cx="8296835" cy="503237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We offer testing to the people with the following risk factors </a:t>
            </a:r>
          </a:p>
          <a:p>
            <a:r>
              <a:rPr lang="en-GB" dirty="0" smtClean="0"/>
              <a:t>Hypertension</a:t>
            </a:r>
          </a:p>
          <a:p>
            <a:r>
              <a:rPr lang="en-GB" dirty="0" smtClean="0"/>
              <a:t>Cardiovascular disease</a:t>
            </a:r>
          </a:p>
          <a:p>
            <a:r>
              <a:rPr lang="en-GB" dirty="0" smtClean="0"/>
              <a:t>Structural renal disease </a:t>
            </a:r>
          </a:p>
          <a:p>
            <a:pPr lvl="1"/>
            <a:r>
              <a:rPr lang="en-GB" dirty="0" smtClean="0"/>
              <a:t>renal calculi </a:t>
            </a:r>
          </a:p>
          <a:p>
            <a:pPr lvl="1"/>
            <a:r>
              <a:rPr lang="en-GB" dirty="0" smtClean="0"/>
              <a:t>prostatic hypertrophy</a:t>
            </a:r>
            <a:endParaRPr lang="en-GB" dirty="0" smtClean="0"/>
          </a:p>
          <a:p>
            <a:r>
              <a:rPr lang="en-GB" dirty="0" smtClean="0"/>
              <a:t>Multisystem disease with potential kidney involvement </a:t>
            </a:r>
            <a:r>
              <a:rPr lang="en-GB" dirty="0" err="1" smtClean="0"/>
              <a:t>eg</a:t>
            </a:r>
            <a:r>
              <a:rPr lang="en-GB" dirty="0" smtClean="0"/>
              <a:t> SLE</a:t>
            </a:r>
          </a:p>
          <a:p>
            <a:r>
              <a:rPr lang="en-GB" dirty="0" smtClean="0"/>
              <a:t>Family history of stage 5 CKD or hereditary kidney disease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88577" y="6131392"/>
            <a:ext cx="111431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rgbClr val="FF0000"/>
                </a:solidFill>
              </a:rPr>
              <a:t>If non of the above, NICE recommends that we do not use age gender or ethnicity as a marker</a:t>
            </a:r>
            <a:endParaRPr lang="en-GB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618" y="0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5776" y="255074"/>
            <a:ext cx="2944906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Screening…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9896" y="1655296"/>
            <a:ext cx="7162800" cy="4351337"/>
          </a:xfrm>
        </p:spPr>
        <p:txBody>
          <a:bodyPr/>
          <a:lstStyle/>
          <a:p>
            <a:r>
              <a:rPr lang="en-GB" dirty="0" smtClean="0"/>
              <a:t>Measure the GFR </a:t>
            </a:r>
          </a:p>
          <a:p>
            <a:pPr lvl="1"/>
            <a:r>
              <a:rPr lang="en-GB" dirty="0" smtClean="0"/>
              <a:t>If GFR is &lt;60 ml/min/1.73 repeat within 14 days</a:t>
            </a:r>
          </a:p>
          <a:p>
            <a:pPr lvl="1"/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3371" y="2973900"/>
            <a:ext cx="5355851" cy="366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617" y="10085"/>
            <a:ext cx="9130553" cy="684791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412" y="1900517"/>
            <a:ext cx="7664823" cy="4222657"/>
          </a:xfrm>
        </p:spPr>
        <p:txBody>
          <a:bodyPr/>
          <a:lstStyle/>
          <a:p>
            <a:r>
              <a:rPr lang="en-GB" dirty="0" smtClean="0"/>
              <a:t>Urine ACR or PCR </a:t>
            </a:r>
          </a:p>
          <a:p>
            <a:pPr lvl="1"/>
            <a:r>
              <a:rPr lang="en-GB" dirty="0" smtClean="0"/>
              <a:t>If possible use ACR in preference to PCR as it has a greater level of sensitivity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139" y="3578705"/>
            <a:ext cx="3601850" cy="146856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5858" y="167014"/>
            <a:ext cx="4554070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Screening… (</a:t>
            </a:r>
            <a:r>
              <a:rPr lang="en-GB" b="1" dirty="0" err="1" smtClean="0">
                <a:latin typeface="+mn-lt"/>
              </a:rPr>
              <a:t>cont</a:t>
            </a:r>
            <a:r>
              <a:rPr lang="en-GB" b="1" dirty="0" smtClean="0">
                <a:latin typeface="+mn-lt"/>
              </a:rPr>
              <a:t>)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03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617" y="10085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812" y="365125"/>
            <a:ext cx="10035988" cy="1325563"/>
          </a:xfrm>
        </p:spPr>
        <p:txBody>
          <a:bodyPr/>
          <a:lstStyle/>
          <a:p>
            <a:r>
              <a:rPr lang="en-GB" b="1" dirty="0" smtClean="0"/>
              <a:t>NICE recommends that… (in the diabetic…)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3710" y="2327648"/>
            <a:ext cx="6638365" cy="2925669"/>
          </a:xfrm>
        </p:spPr>
        <p:txBody>
          <a:bodyPr/>
          <a:lstStyle/>
          <a:p>
            <a:r>
              <a:rPr lang="en-GB" dirty="0" smtClean="0"/>
              <a:t>We assess these patients annually</a:t>
            </a:r>
            <a:endParaRPr lang="en-GB" dirty="0"/>
          </a:p>
          <a:p>
            <a:r>
              <a:rPr lang="en-GB" dirty="0" smtClean="0"/>
              <a:t>If </a:t>
            </a:r>
            <a:r>
              <a:rPr lang="en-GB" dirty="0" err="1" smtClean="0"/>
              <a:t>eGFR</a:t>
            </a:r>
            <a:r>
              <a:rPr lang="en-GB" dirty="0" smtClean="0"/>
              <a:t> is &gt;60 continue annual screening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eGFR</a:t>
            </a:r>
            <a:r>
              <a:rPr lang="en-GB" dirty="0" smtClean="0"/>
              <a:t> 30-59 manage in community</a:t>
            </a:r>
          </a:p>
          <a:p>
            <a:r>
              <a:rPr lang="en-GB" dirty="0" smtClean="0"/>
              <a:t>If &lt;30 refer to specialist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78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723" y="0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0282" y="213892"/>
            <a:ext cx="3433484" cy="1045229"/>
          </a:xfrm>
        </p:spPr>
        <p:txBody>
          <a:bodyPr/>
          <a:lstStyle/>
          <a:p>
            <a:r>
              <a:rPr lang="en-GB" b="1" dirty="0" smtClean="0"/>
              <a:t>Management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099" y="1668766"/>
            <a:ext cx="8305800" cy="4769504"/>
          </a:xfrm>
        </p:spPr>
        <p:txBody>
          <a:bodyPr>
            <a:normAutofit/>
          </a:bodyPr>
          <a:lstStyle/>
          <a:p>
            <a:r>
              <a:rPr lang="en-GB" dirty="0" smtClean="0"/>
              <a:t>Information and education</a:t>
            </a:r>
          </a:p>
          <a:p>
            <a:r>
              <a:rPr lang="en-GB" dirty="0" smtClean="0"/>
              <a:t>Lifestyle advice</a:t>
            </a:r>
          </a:p>
          <a:p>
            <a:pPr lvl="2"/>
            <a:r>
              <a:rPr lang="en-GB" dirty="0" smtClean="0"/>
              <a:t>Dietary (protein potassium phosphate calories and salt)</a:t>
            </a:r>
          </a:p>
          <a:p>
            <a:pPr lvl="2"/>
            <a:r>
              <a:rPr lang="en-GB" dirty="0" smtClean="0"/>
              <a:t>Encourage exercise</a:t>
            </a:r>
          </a:p>
          <a:p>
            <a:pPr lvl="2"/>
            <a:r>
              <a:rPr lang="en-GB" dirty="0" smtClean="0"/>
              <a:t>stop smoking</a:t>
            </a:r>
          </a:p>
          <a:p>
            <a:r>
              <a:rPr lang="en-GB" dirty="0" smtClean="0"/>
              <a:t>Renal USS if </a:t>
            </a:r>
          </a:p>
          <a:p>
            <a:pPr lvl="2"/>
            <a:r>
              <a:rPr lang="en-GB" dirty="0" err="1" smtClean="0"/>
              <a:t>Progessive</a:t>
            </a:r>
            <a:r>
              <a:rPr lang="en-GB" dirty="0" smtClean="0"/>
              <a:t> CKD</a:t>
            </a:r>
          </a:p>
          <a:p>
            <a:pPr lvl="2"/>
            <a:r>
              <a:rPr lang="en-GB" dirty="0" smtClean="0"/>
              <a:t>Visible/persistent haematuria</a:t>
            </a:r>
          </a:p>
          <a:p>
            <a:pPr lvl="2"/>
            <a:r>
              <a:rPr lang="en-GB" dirty="0" smtClean="0"/>
              <a:t>Symptoms of UTI</a:t>
            </a:r>
          </a:p>
          <a:p>
            <a:pPr lvl="2"/>
            <a:r>
              <a:rPr lang="en-GB" dirty="0" smtClean="0"/>
              <a:t>FH of polycystic kidney disease</a:t>
            </a:r>
          </a:p>
          <a:p>
            <a:pPr lvl="2"/>
            <a:r>
              <a:rPr lang="en-GB" dirty="0" smtClean="0"/>
              <a:t>Stage 4 – 5 CKD</a:t>
            </a:r>
          </a:p>
        </p:txBody>
      </p:sp>
    </p:spTree>
    <p:extLst>
      <p:ext uri="{BB962C8B-B14F-4D97-AF65-F5344CB8AC3E}">
        <p14:creationId xmlns:p14="http://schemas.microsoft.com/office/powerpoint/2010/main" val="384356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65" y="10085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1886" y="117101"/>
            <a:ext cx="4477871" cy="93765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Progressive CKD…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087" y="1161770"/>
            <a:ext cx="8135471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Definition =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Decline of </a:t>
            </a:r>
            <a:r>
              <a:rPr lang="en-GB" dirty="0" err="1" smtClean="0"/>
              <a:t>eGFR</a:t>
            </a:r>
            <a:r>
              <a:rPr lang="en-GB" dirty="0" smtClean="0"/>
              <a:t> &gt;5 ml/min/1.73 within 1yr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Decline of </a:t>
            </a:r>
            <a:r>
              <a:rPr lang="en-GB" dirty="0" err="1" smtClean="0"/>
              <a:t>eGFR</a:t>
            </a:r>
            <a:r>
              <a:rPr lang="en-GB" dirty="0" smtClean="0"/>
              <a:t> &gt;10 ml/min/1.72 within 5yr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Confirmed by =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x3 readings over 90 days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223247" y="4347882"/>
            <a:ext cx="7763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/>
              <a:t>Management of Progressive CKD</a:t>
            </a:r>
            <a:endParaRPr lang="en-GB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13211" y="5414683"/>
            <a:ext cx="8012207" cy="1789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</a:rPr>
              <a:t>Optimise health of patients with risk </a:t>
            </a:r>
            <a:r>
              <a:rPr lang="en-GB" sz="2800" dirty="0" smtClean="0">
                <a:solidFill>
                  <a:prstClr val="black"/>
                </a:solidFill>
              </a:rPr>
              <a:t>factors</a:t>
            </a:r>
            <a:endParaRPr lang="en-GB" sz="28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</a:rPr>
              <a:t>Consider need for renal replacement therapy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8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34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2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723" y="0"/>
            <a:ext cx="9130553" cy="68479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1521" y="212725"/>
            <a:ext cx="3948953" cy="1325563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When to refer…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2297" y="1858589"/>
            <a:ext cx="6358221" cy="4351338"/>
          </a:xfrm>
        </p:spPr>
        <p:txBody>
          <a:bodyPr/>
          <a:lstStyle/>
          <a:p>
            <a:r>
              <a:rPr lang="en-GB" dirty="0" smtClean="0"/>
              <a:t>CKD 4-5 </a:t>
            </a:r>
          </a:p>
          <a:p>
            <a:r>
              <a:rPr lang="en-GB" dirty="0" smtClean="0"/>
              <a:t>High proteinuria</a:t>
            </a:r>
          </a:p>
          <a:p>
            <a:r>
              <a:rPr lang="en-GB" dirty="0" smtClean="0"/>
              <a:t>Proteinuria with haematuria</a:t>
            </a:r>
          </a:p>
          <a:p>
            <a:r>
              <a:rPr lang="en-GB" dirty="0" smtClean="0"/>
              <a:t>Rapidly declining </a:t>
            </a:r>
            <a:r>
              <a:rPr lang="en-GB" dirty="0" err="1" smtClean="0"/>
              <a:t>eGFR</a:t>
            </a:r>
            <a:endParaRPr lang="en-GB" dirty="0" smtClean="0"/>
          </a:p>
          <a:p>
            <a:r>
              <a:rPr lang="en-GB" dirty="0" smtClean="0"/>
              <a:t>Poorly controlled HTN</a:t>
            </a:r>
          </a:p>
          <a:p>
            <a:r>
              <a:rPr lang="en-GB" dirty="0" smtClean="0"/>
              <a:t>Suspected rare or genetic causes of CKD</a:t>
            </a:r>
          </a:p>
          <a:p>
            <a:r>
              <a:rPr lang="en-GB" dirty="0" smtClean="0"/>
              <a:t>Suspected renal artery stenosis</a:t>
            </a:r>
          </a:p>
        </p:txBody>
      </p:sp>
    </p:spTree>
    <p:extLst>
      <p:ext uri="{BB962C8B-B14F-4D97-AF65-F5344CB8AC3E}">
        <p14:creationId xmlns:p14="http://schemas.microsoft.com/office/powerpoint/2010/main" val="42235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381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Chronic Kidney Disease</vt:lpstr>
      <vt:lpstr>Aims</vt:lpstr>
      <vt:lpstr>NICE recommends that… (for non diabetics…)</vt:lpstr>
      <vt:lpstr>Screening…</vt:lpstr>
      <vt:lpstr>Screening… (cont)</vt:lpstr>
      <vt:lpstr>NICE recommends that… (in the diabetic…)</vt:lpstr>
      <vt:lpstr>Management</vt:lpstr>
      <vt:lpstr>Progressive CKD…</vt:lpstr>
      <vt:lpstr>When to refer…</vt:lpstr>
      <vt:lpstr>Other complications….</vt:lpstr>
      <vt:lpstr>Thank you</vt:lpstr>
      <vt:lpstr>Question 1</vt:lpstr>
      <vt:lpstr>Question 2</vt:lpstr>
      <vt:lpstr>Question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Kidney Disease</dc:title>
  <dc:creator>BBWAWA</dc:creator>
  <cp:lastModifiedBy>BBWAWA</cp:lastModifiedBy>
  <cp:revision>9</cp:revision>
  <dcterms:created xsi:type="dcterms:W3CDTF">2013-09-17T12:53:07Z</dcterms:created>
  <dcterms:modified xsi:type="dcterms:W3CDTF">2013-09-17T14:05:03Z</dcterms:modified>
</cp:coreProperties>
</file>