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satOff val="12166"/>
              <a:lumOff val="-13042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2" y="-7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5" name="Shape 12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92090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571500" y="4749800"/>
            <a:ext cx="11868094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9842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 defTabSz="457200">
              <a:spcBef>
                <a:spcPts val="0"/>
              </a:spcBef>
              <a:buSzTx/>
              <a:buFontTx/>
              <a:buNone/>
              <a:defRPr sz="2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4"/>
          </p:nvPr>
        </p:nvSpPr>
        <p:spPr>
          <a:xfrm>
            <a:off x="1270000" y="4292600"/>
            <a:ext cx="10464800" cy="711200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 defTabSz="457200">
              <a:spcBef>
                <a:spcPts val="2400"/>
              </a:spcBef>
              <a:buSzTx/>
              <a:buFontTx/>
              <a:buNone/>
              <a:defRPr sz="4000"/>
            </a:lvl1pPr>
          </a:lstStyle>
          <a:p>
            <a:r>
              <a:t>“Type a quote here.”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7543800" y="7975599"/>
            <a:ext cx="1" cy="14225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7594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sz="quarter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571500" y="4864100"/>
            <a:ext cx="5334476" cy="58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sz="quarter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571500" y="1968500"/>
            <a:ext cx="5073394" cy="133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sz="half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906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08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510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xfrm>
            <a:off x="510743" y="9194800"/>
            <a:ext cx="312014" cy="299822"/>
          </a:xfrm>
          <a:prstGeom prst="rect">
            <a:avLst/>
          </a:prstGeom>
        </p:spPr>
        <p:txBody>
          <a:bodyPr/>
          <a:lstStyle>
            <a:lvl1pPr algn="l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 flipH="1">
            <a:off x="9055098" y="508000"/>
            <a:ext cx="128" cy="7975631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9055096" y="4464050"/>
            <a:ext cx="3448503" cy="5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0" name="Shape 90"/>
          <p:cNvSpPr>
            <a:spLocks noGrp="1"/>
          </p:cNvSpPr>
          <p:nvPr>
            <p:ph type="pic" sz="quarter" idx="13"/>
          </p:nvPr>
        </p:nvSpPr>
        <p:spPr>
          <a:xfrm>
            <a:off x="9220200" y="4622800"/>
            <a:ext cx="3276600" cy="386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pic" sz="quarter" idx="14"/>
          </p:nvPr>
        </p:nvSpPr>
        <p:spPr>
          <a:xfrm>
            <a:off x="9220200" y="508000"/>
            <a:ext cx="3276600" cy="3797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pic" idx="15"/>
          </p:nvPr>
        </p:nvSpPr>
        <p:spPr>
          <a:xfrm>
            <a:off x="520700" y="508000"/>
            <a:ext cx="8369300" cy="7975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body" sz="quarter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71500" y="1968500"/>
            <a:ext cx="11868106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2268199" y="9194800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9pPr>
    </p:bodyStyle>
    <p:otherStyle>
      <a:lvl1pPr marL="0" marR="0" indent="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outu.be/xYZHb2xo0OI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youtu.be/ZrXrZ5iiR0o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XvSusmvOn4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Using The Arts in GP Training</a:t>
            </a:r>
          </a:p>
        </p:txBody>
      </p:sp>
      <p:sp>
        <p:nvSpPr>
          <p:cNvPr id="128" name="Shape 128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Rachel Boyce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How to read a poem!</a:t>
            </a:r>
          </a:p>
        </p:txBody>
      </p:sp>
      <p:sp>
        <p:nvSpPr>
          <p:cNvPr id="162" name="Shape 16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24611" indent="-324611" defTabSz="414781">
              <a:spcBef>
                <a:spcPts val="2900"/>
              </a:spcBef>
              <a:defRPr sz="2556"/>
            </a:pPr>
            <a:r>
              <a:t>what is it about?</a:t>
            </a:r>
          </a:p>
          <a:p>
            <a:pPr marL="324611" indent="-324611" defTabSz="414781">
              <a:spcBef>
                <a:spcPts val="2900"/>
              </a:spcBef>
              <a:defRPr sz="2556"/>
            </a:pPr>
            <a:r>
              <a:t>whose voice are you hearing?</a:t>
            </a:r>
          </a:p>
          <a:p>
            <a:pPr marL="324611" indent="-324611" defTabSz="414781">
              <a:spcBef>
                <a:spcPts val="2900"/>
              </a:spcBef>
              <a:defRPr sz="2556"/>
            </a:pPr>
            <a:r>
              <a:t>what feelings/ emotions does it invoke in you?</a:t>
            </a:r>
          </a:p>
          <a:p>
            <a:pPr marL="324611" indent="-324611" defTabSz="414781">
              <a:spcBef>
                <a:spcPts val="2900"/>
              </a:spcBef>
              <a:defRPr sz="2556"/>
            </a:pPr>
            <a:r>
              <a:t>what images or memories does it invoke?</a:t>
            </a:r>
          </a:p>
          <a:p>
            <a:pPr marL="324611" indent="-324611" defTabSz="414781">
              <a:spcBef>
                <a:spcPts val="2900"/>
              </a:spcBef>
              <a:defRPr sz="2556"/>
            </a:pPr>
            <a:r>
              <a:t>what metaphors does the poet use?</a:t>
            </a:r>
          </a:p>
          <a:p>
            <a:pPr marL="324611" indent="-324611" defTabSz="414781">
              <a:spcBef>
                <a:spcPts val="2900"/>
              </a:spcBef>
              <a:defRPr sz="2556"/>
            </a:pPr>
            <a:r>
              <a:t>what is the poet saying (or trying to say)?</a:t>
            </a:r>
          </a:p>
          <a:p>
            <a:pPr marL="324611" indent="-324611" defTabSz="414781">
              <a:spcBef>
                <a:spcPts val="2900"/>
              </a:spcBef>
              <a:defRPr sz="2556"/>
            </a:pPr>
            <a:r>
              <a:t>what do you like about it?</a:t>
            </a:r>
          </a:p>
          <a:p>
            <a:pPr marL="324611" indent="-324611" defTabSz="414781">
              <a:spcBef>
                <a:spcPts val="2900"/>
              </a:spcBef>
              <a:defRPr sz="2556"/>
            </a:pPr>
            <a:r>
              <a:t>is there anything in the poem that makes you see something in a new light?</a:t>
            </a:r>
          </a:p>
          <a:p>
            <a:pPr marL="324611" indent="-324611" defTabSz="414781">
              <a:spcBef>
                <a:spcPts val="2900"/>
              </a:spcBef>
              <a:defRPr sz="2556"/>
            </a:pPr>
            <a:r>
              <a:t>are there any echoes in the poem from your own experience?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/>
          </p:cNvSpPr>
          <p:nvPr>
            <p:ph type="title"/>
          </p:nvPr>
        </p:nvSpPr>
        <p:spPr>
          <a:xfrm>
            <a:off x="609600" y="1278408"/>
            <a:ext cx="3336578" cy="3488384"/>
          </a:xfrm>
          <a:prstGeom prst="rect">
            <a:avLst/>
          </a:prstGeom>
        </p:spPr>
        <p:txBody>
          <a:bodyPr/>
          <a:lstStyle/>
          <a:p>
            <a:pPr defTabSz="578358">
              <a:defRPr sz="4158"/>
            </a:pPr>
            <a:r>
              <a:t>David Tennant</a:t>
            </a:r>
          </a:p>
          <a:p>
            <a:pPr defTabSz="578358">
              <a:defRPr sz="4158"/>
            </a:pPr>
            <a:r>
              <a:t>Hamlet</a:t>
            </a:r>
          </a:p>
          <a:p>
            <a:pPr defTabSz="578358">
              <a:defRPr sz="4158"/>
            </a:pPr>
            <a:r>
              <a:t>RSC, 2008</a:t>
            </a:r>
          </a:p>
          <a:p>
            <a:pPr defTabSz="578358">
              <a:defRPr sz="4158"/>
            </a:pPr>
            <a:r>
              <a:t>Dir Gregory Doran</a:t>
            </a:r>
          </a:p>
        </p:txBody>
      </p:sp>
      <p:sp>
        <p:nvSpPr>
          <p:cNvPr id="131" name="Shape 131"/>
          <p:cNvSpPr>
            <a:spLocks noGrp="1"/>
          </p:cNvSpPr>
          <p:nvPr>
            <p:ph type="body" sz="quarter" idx="1"/>
          </p:nvPr>
        </p:nvSpPr>
        <p:spPr>
          <a:xfrm>
            <a:off x="4025900" y="5511800"/>
            <a:ext cx="5334000" cy="3175000"/>
          </a:xfrm>
          <a:prstGeom prst="rect">
            <a:avLst/>
          </a:prstGeom>
        </p:spPr>
        <p:txBody>
          <a:bodyPr/>
          <a:lstStyle>
            <a:lvl1pPr>
              <a:defRPr u="sng">
                <a:hlinkClick r:id="rId2"/>
              </a:defRPr>
            </a:lvl1pPr>
          </a:lstStyle>
          <a:p>
            <a:pPr>
              <a:defRPr u="none"/>
            </a:pPr>
            <a:r>
              <a:rPr u="sng">
                <a:hlinkClick r:id="rId2"/>
              </a:rPr>
              <a:t>click</a:t>
            </a:r>
          </a:p>
        </p:txBody>
      </p:sp>
      <p:pic>
        <p:nvPicPr>
          <p:cNvPr id="132" name="images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71144" y="485923"/>
            <a:ext cx="7933283" cy="475997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3402"/>
            </a:lvl1pPr>
          </a:lstStyle>
          <a:p>
            <a:r>
              <a:t>Self-portrait with Dr Arrieta (Francisco Goya, 1820)</a:t>
            </a:r>
          </a:p>
        </p:txBody>
      </p:sp>
      <p:sp>
        <p:nvSpPr>
          <p:cNvPr id="135" name="Shape 135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</a:lvl1pPr>
          </a:lstStyle>
          <a:p>
            <a:r>
              <a:t>“Goya, in gratitude to his friend Arrieta: for the compassion and care with which he saved his life during the acute and dangerous illness he suffered towards the end of the year 1819 in his seventy-third year.”</a:t>
            </a:r>
          </a:p>
        </p:txBody>
      </p:sp>
      <p:pic>
        <p:nvPicPr>
          <p:cNvPr id="136" name="300px-Francisco_Goya_Self-Portrait_with_Dr_Arrieta_MIA_5214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03900" y="292100"/>
            <a:ext cx="6171856" cy="9093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9" name="Shape 13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40" name="1005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87379" y="1577810"/>
            <a:ext cx="9630042" cy="80731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‘Still Alice’ (2015)</a:t>
            </a:r>
          </a:p>
          <a:p>
            <a:pPr>
              <a:defRPr sz="3000"/>
            </a:pPr>
            <a:r>
              <a:t>Directors:</a:t>
            </a:r>
          </a:p>
          <a:p>
            <a:pPr>
              <a:defRPr sz="3000"/>
            </a:pPr>
            <a:r>
              <a:t>Richard Glatzer</a:t>
            </a:r>
          </a:p>
          <a:p>
            <a:pPr>
              <a:defRPr sz="3000"/>
            </a:pPr>
            <a:r>
              <a:t>Wash Westmoreland</a:t>
            </a:r>
          </a:p>
          <a:p>
            <a:pPr>
              <a:defRPr sz="3000"/>
            </a:pPr>
            <a:r>
              <a:t>Julianne Moore, Alec Baldwin, Kristin Stewart</a:t>
            </a:r>
          </a:p>
        </p:txBody>
      </p:sp>
      <p:sp>
        <p:nvSpPr>
          <p:cNvPr id="143" name="Shape 14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u="sng">
                <a:hlinkClick r:id="rId2"/>
              </a:defRPr>
            </a:lvl1pPr>
          </a:lstStyle>
          <a:p>
            <a:pPr>
              <a:defRPr u="none"/>
            </a:pPr>
            <a:r>
              <a:rPr u="sng">
                <a:hlinkClick r:id="rId2"/>
              </a:rPr>
              <a:t>click</a:t>
            </a:r>
          </a:p>
        </p:txBody>
      </p:sp>
      <p:pic>
        <p:nvPicPr>
          <p:cNvPr id="144" name="227x227bb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08750" y="1771650"/>
            <a:ext cx="4547779" cy="68367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43991">
              <a:defRPr sz="3192"/>
            </a:lvl1pPr>
          </a:lstStyle>
          <a:p>
            <a:r>
              <a:t>Beethoven’s Piano Concerto No. 4, 2nd Movement </a:t>
            </a:r>
          </a:p>
        </p:txBody>
      </p:sp>
      <p:pic>
        <p:nvPicPr>
          <p:cNvPr id="147" name="Beethoven_2513123k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75883" y="1233467"/>
            <a:ext cx="6533346" cy="7286666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Shape 148"/>
          <p:cNvSpPr>
            <a:spLocks noGrp="1"/>
          </p:cNvSpPr>
          <p:nvPr>
            <p:ph type="body" sz="half" idx="1"/>
          </p:nvPr>
        </p:nvSpPr>
        <p:spPr>
          <a:xfrm>
            <a:off x="558800" y="2222500"/>
            <a:ext cx="5080000" cy="66675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u="sng">
                <a:hlinkClick r:id="rId3"/>
              </a:defRPr>
            </a:lvl1pPr>
          </a:lstStyle>
          <a:p>
            <a:pPr>
              <a:defRPr u="none"/>
            </a:pPr>
            <a:r>
              <a:rPr u="sng">
                <a:hlinkClick r:id="rId3"/>
              </a:rPr>
              <a:t>click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xfrm>
            <a:off x="571500" y="1435100"/>
            <a:ext cx="5753100" cy="3175000"/>
          </a:xfrm>
          <a:prstGeom prst="rect">
            <a:avLst/>
          </a:prstGeom>
        </p:spPr>
        <p:txBody>
          <a:bodyPr/>
          <a:lstStyle/>
          <a:p>
            <a:r>
              <a:t>‘Felix Randal’</a:t>
            </a:r>
          </a:p>
          <a:p>
            <a:r>
              <a:t>Gerald Manley Hopkins</a:t>
            </a:r>
          </a:p>
          <a:p>
            <a:endParaRPr/>
          </a:p>
          <a:p>
            <a:pPr>
              <a:defRPr sz="3000"/>
            </a:pPr>
            <a:r>
              <a:t>(written 1880, pub 1918)</a:t>
            </a:r>
          </a:p>
        </p:txBody>
      </p:sp>
      <p:sp>
        <p:nvSpPr>
          <p:cNvPr id="151" name="Shape 15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52" name="200px-GerardManleyHopkins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05600" y="1549405"/>
            <a:ext cx="4928957" cy="662944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How to read a poem!</a:t>
            </a:r>
          </a:p>
        </p:txBody>
      </p:sp>
      <p:sp>
        <p:nvSpPr>
          <p:cNvPr id="155" name="Shape 15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24611" indent="-324611" defTabSz="414781">
              <a:spcBef>
                <a:spcPts val="2900"/>
              </a:spcBef>
              <a:defRPr sz="2556"/>
            </a:pPr>
            <a:r>
              <a:t>what is it about?</a:t>
            </a:r>
          </a:p>
          <a:p>
            <a:pPr marL="324611" indent="-324611" defTabSz="414781">
              <a:spcBef>
                <a:spcPts val="2900"/>
              </a:spcBef>
              <a:defRPr sz="2556"/>
            </a:pPr>
            <a:r>
              <a:t>whose voice are you hearing?</a:t>
            </a:r>
          </a:p>
          <a:p>
            <a:pPr marL="324611" indent="-324611" defTabSz="414781">
              <a:spcBef>
                <a:spcPts val="2900"/>
              </a:spcBef>
              <a:defRPr sz="2556"/>
            </a:pPr>
            <a:r>
              <a:t>what feelings/ emotions does it invoke in you?</a:t>
            </a:r>
          </a:p>
          <a:p>
            <a:pPr marL="324611" indent="-324611" defTabSz="414781">
              <a:spcBef>
                <a:spcPts val="2900"/>
              </a:spcBef>
              <a:defRPr sz="2556"/>
            </a:pPr>
            <a:r>
              <a:t>what images or memories does it invoke?</a:t>
            </a:r>
          </a:p>
          <a:p>
            <a:pPr marL="324611" indent="-324611" defTabSz="414781">
              <a:spcBef>
                <a:spcPts val="2900"/>
              </a:spcBef>
              <a:defRPr sz="2556"/>
            </a:pPr>
            <a:r>
              <a:t>what metaphors does the poet use?</a:t>
            </a:r>
          </a:p>
          <a:p>
            <a:pPr marL="324611" indent="-324611" defTabSz="414781">
              <a:spcBef>
                <a:spcPts val="2900"/>
              </a:spcBef>
              <a:defRPr sz="2556"/>
            </a:pPr>
            <a:r>
              <a:t>what is the poet saying (or trying to say)?</a:t>
            </a:r>
          </a:p>
          <a:p>
            <a:pPr marL="324611" indent="-324611" defTabSz="414781">
              <a:spcBef>
                <a:spcPts val="2900"/>
              </a:spcBef>
              <a:defRPr sz="2556"/>
            </a:pPr>
            <a:r>
              <a:t>what do you like about it?</a:t>
            </a:r>
          </a:p>
          <a:p>
            <a:pPr marL="324611" indent="-324611" defTabSz="414781">
              <a:spcBef>
                <a:spcPts val="2900"/>
              </a:spcBef>
              <a:defRPr sz="2556"/>
            </a:pPr>
            <a:r>
              <a:t>is there anything in the poem that makes you see something in a new light?</a:t>
            </a:r>
          </a:p>
          <a:p>
            <a:pPr marL="324611" indent="-324611" defTabSz="414781">
              <a:spcBef>
                <a:spcPts val="2900"/>
              </a:spcBef>
              <a:defRPr sz="2556"/>
            </a:pPr>
            <a:r>
              <a:t>are there any echoes in the poem from your own experience?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title"/>
          </p:nvPr>
        </p:nvSpPr>
        <p:spPr>
          <a:xfrm>
            <a:off x="571500" y="1435100"/>
            <a:ext cx="5753100" cy="3175000"/>
          </a:xfrm>
          <a:prstGeom prst="rect">
            <a:avLst/>
          </a:prstGeom>
        </p:spPr>
        <p:txBody>
          <a:bodyPr/>
          <a:lstStyle/>
          <a:p>
            <a:r>
              <a:t>‘Dedication for a Plot of Ground’ (1938)</a:t>
            </a:r>
          </a:p>
          <a:p>
            <a:r>
              <a:t>William Carlos Williams</a:t>
            </a:r>
          </a:p>
        </p:txBody>
      </p:sp>
      <p:sp>
        <p:nvSpPr>
          <p:cNvPr id="158" name="Shape 15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59" name="Unknown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26250" y="2679700"/>
            <a:ext cx="4833214" cy="587567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305</Words>
  <Application>Microsoft Office PowerPoint</Application>
  <PresentationFormat>Custom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ModernPortfolio</vt:lpstr>
      <vt:lpstr>Using The Arts in GP Training</vt:lpstr>
      <vt:lpstr>David Tennant Hamlet RSC, 2008 Dir Gregory Doran</vt:lpstr>
      <vt:lpstr>Self-portrait with Dr Arrieta (Francisco Goya, 1820)</vt:lpstr>
      <vt:lpstr>PowerPoint Presentation</vt:lpstr>
      <vt:lpstr>‘Still Alice’ (2015) Directors: Richard Glatzer Wash Westmoreland Julianne Moore, Alec Baldwin, Kristin Stewart</vt:lpstr>
      <vt:lpstr>Beethoven’s Piano Concerto No. 4, 2nd Movement </vt:lpstr>
      <vt:lpstr>‘Felix Randal’ Gerald Manley Hopkins  (written 1880, pub 1918)</vt:lpstr>
      <vt:lpstr>How to read a poem!</vt:lpstr>
      <vt:lpstr>‘Dedication for a Plot of Ground’ (1938) William Carlos Williams</vt:lpstr>
      <vt:lpstr>How to read a poem!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Arts in GP Training</dc:title>
  <dc:creator>David Taylor - Training &amp; Development Co-ordinator</dc:creator>
  <cp:lastModifiedBy>David Taylor - Training &amp; Development Co-ordinator</cp:lastModifiedBy>
  <cp:revision>1</cp:revision>
  <dcterms:modified xsi:type="dcterms:W3CDTF">2017-09-26T16:12:52Z</dcterms:modified>
</cp:coreProperties>
</file>