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A06B435-CDE9-467A-A774-0E164EB4F38A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7DB435-4E9D-4278-99B4-73350AA1DA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Nice guideline 2013&amp; 2010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Antenatal and fertility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37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fertility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Definition</a:t>
            </a:r>
          </a:p>
          <a:p>
            <a:pPr lvl="1"/>
            <a:r>
              <a:rPr lang="en-GB" dirty="0" smtClean="0"/>
              <a:t>Any woman of reproductive age who has not conceived after 1 year should be offered further assessment.</a:t>
            </a:r>
          </a:p>
          <a:p>
            <a:pPr lvl="1"/>
            <a:r>
              <a:rPr lang="en-GB" dirty="0" smtClean="0"/>
              <a:t>Consider earlier referral is &gt;36 </a:t>
            </a:r>
            <a:r>
              <a:rPr lang="en-GB" dirty="0" err="1" smtClean="0"/>
              <a:t>yrs</a:t>
            </a:r>
            <a:r>
              <a:rPr lang="en-GB" dirty="0" smtClean="0"/>
              <a:t> or known cause of infertility</a:t>
            </a:r>
          </a:p>
          <a:p>
            <a:pPr lvl="1"/>
            <a:endParaRPr lang="en-GB" dirty="0"/>
          </a:p>
          <a:p>
            <a:r>
              <a:rPr lang="en-GB" dirty="0"/>
              <a:t>Criteria for </a:t>
            </a:r>
            <a:r>
              <a:rPr lang="en-GB" dirty="0" smtClean="0"/>
              <a:t>referral for IVF</a:t>
            </a:r>
          </a:p>
          <a:p>
            <a:pPr lvl="1"/>
            <a:r>
              <a:rPr lang="en-GB" dirty="0" smtClean="0"/>
              <a:t>Woman &lt;40 offered 3 cycles</a:t>
            </a:r>
          </a:p>
          <a:p>
            <a:pPr lvl="2"/>
            <a:r>
              <a:rPr lang="en-GB" dirty="0" smtClean="0"/>
              <a:t>2 years of trying</a:t>
            </a:r>
          </a:p>
          <a:p>
            <a:pPr lvl="1"/>
            <a:r>
              <a:rPr lang="en-GB" dirty="0" smtClean="0"/>
              <a:t>Woman &lt;42 only offered 1 cycle</a:t>
            </a:r>
          </a:p>
          <a:p>
            <a:pPr lvl="2"/>
            <a:r>
              <a:rPr lang="en-GB" dirty="0" smtClean="0"/>
              <a:t>2 years of trying</a:t>
            </a:r>
          </a:p>
          <a:p>
            <a:pPr lvl="2"/>
            <a:r>
              <a:rPr lang="en-GB" dirty="0" smtClean="0"/>
              <a:t>Never  had IVF</a:t>
            </a:r>
          </a:p>
          <a:p>
            <a:pPr lvl="2"/>
            <a:r>
              <a:rPr lang="en-GB" dirty="0" smtClean="0"/>
              <a:t>No evidence of low ovarian reserve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005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dirty="0" smtClean="0"/>
              <a:t>Offered counselling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Fertility support group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Patient counselling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Intercourse every 2-3 days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ETOH 1 – 2 units per week woman – 3-4 units for men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Smoking is detrimental to fertility (including passive)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BMI &lt;30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Don’t wear tight pants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Folic acid</a:t>
            </a:r>
          </a:p>
          <a:p>
            <a:pPr marL="742950" lvl="1" indent="-285750">
              <a:buFontTx/>
              <a:buChar char="-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Investigations</a:t>
            </a:r>
          </a:p>
          <a:p>
            <a:r>
              <a:rPr lang="en-GB" sz="2400" dirty="0" smtClean="0"/>
              <a:t>- semen analysis on 2 occasions if abnormal 3 months apart unless </a:t>
            </a:r>
            <a:r>
              <a:rPr lang="en-GB" sz="2400" dirty="0" err="1" smtClean="0"/>
              <a:t>azoospermia</a:t>
            </a:r>
            <a:endParaRPr lang="en-GB" sz="24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hormone profile woman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D2-4 FSH and LH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D21 progesterone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Antenatal screen bloods </a:t>
            </a:r>
            <a:r>
              <a:rPr lang="en-GB" sz="2400" dirty="0" err="1" smtClean="0"/>
              <a:t>eg</a:t>
            </a:r>
            <a:r>
              <a:rPr lang="en-GB" sz="2400" dirty="0" smtClean="0"/>
              <a:t> rubella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Screen chlamydia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Smear</a:t>
            </a:r>
          </a:p>
          <a:p>
            <a:pPr marL="342900" indent="-342900">
              <a:buFontTx/>
              <a:buChar char="-"/>
            </a:pPr>
            <a:endParaRPr lang="en-GB" sz="2400" dirty="0" smtClean="0"/>
          </a:p>
          <a:p>
            <a:pPr marL="342900" indent="-342900">
              <a:buFontTx/>
              <a:buChar char="-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372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Local guidelines fertility- South central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cycle per couple</a:t>
            </a:r>
          </a:p>
          <a:p>
            <a:r>
              <a:rPr lang="en-GB" dirty="0" smtClean="0"/>
              <a:t>Age 30-35yrs for the woman</a:t>
            </a:r>
          </a:p>
          <a:p>
            <a:r>
              <a:rPr lang="en-GB" dirty="0" smtClean="0"/>
              <a:t>No previous fertility treatment on the NHS</a:t>
            </a:r>
          </a:p>
          <a:p>
            <a:r>
              <a:rPr lang="en-GB" dirty="0" smtClean="0"/>
              <a:t>Same sex couples or woman not in partnership if demonstrably </a:t>
            </a:r>
            <a:r>
              <a:rPr lang="en-GB" dirty="0" err="1" smtClean="0"/>
              <a:t>subfertile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 previous children (including adoption)</a:t>
            </a:r>
          </a:p>
          <a:p>
            <a:r>
              <a:rPr lang="en-GB" dirty="0" smtClean="0"/>
              <a:t>BMI19-29</a:t>
            </a:r>
          </a:p>
          <a:p>
            <a:r>
              <a:rPr lang="en-GB" dirty="0" smtClean="0"/>
              <a:t>Only non smoking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80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Antenatal pathway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New changes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At booking discuss </a:t>
            </a:r>
            <a:r>
              <a:rPr lang="en-GB" dirty="0" err="1" smtClean="0"/>
              <a:t>Vit</a:t>
            </a:r>
            <a:r>
              <a:rPr lang="en-GB" dirty="0" smtClean="0"/>
              <a:t> D</a:t>
            </a:r>
          </a:p>
          <a:p>
            <a:pPr lvl="1"/>
            <a:r>
              <a:rPr lang="en-GB" dirty="0" smtClean="0"/>
              <a:t>Combined test 11-13+6/40, triple or quadruple between 15-20 weeks</a:t>
            </a:r>
          </a:p>
          <a:p>
            <a:pPr lvl="1"/>
            <a:r>
              <a:rPr lang="en-GB" dirty="0" smtClean="0"/>
              <a:t>Screen for gestational diabetes</a:t>
            </a:r>
          </a:p>
          <a:p>
            <a:r>
              <a:rPr lang="en-GB" dirty="0" smtClean="0"/>
              <a:t>Program</a:t>
            </a:r>
          </a:p>
          <a:p>
            <a:pPr lvl="1"/>
            <a:r>
              <a:rPr lang="en-GB" dirty="0" smtClean="0"/>
              <a:t>Booking 10/40</a:t>
            </a:r>
          </a:p>
          <a:p>
            <a:pPr lvl="1"/>
            <a:r>
              <a:rPr lang="en-GB" dirty="0" smtClean="0"/>
              <a:t>16/40</a:t>
            </a:r>
          </a:p>
          <a:p>
            <a:pPr lvl="1"/>
            <a:r>
              <a:rPr lang="en-GB" dirty="0" smtClean="0"/>
              <a:t>25/40 if </a:t>
            </a:r>
            <a:r>
              <a:rPr lang="en-GB" dirty="0" err="1" smtClean="0"/>
              <a:t>primips</a:t>
            </a:r>
            <a:endParaRPr lang="en-GB" dirty="0" smtClean="0"/>
          </a:p>
          <a:p>
            <a:pPr lvl="1"/>
            <a:r>
              <a:rPr lang="en-GB" dirty="0" smtClean="0"/>
              <a:t>28/40</a:t>
            </a:r>
          </a:p>
          <a:p>
            <a:pPr lvl="1"/>
            <a:r>
              <a:rPr lang="en-GB" dirty="0" smtClean="0"/>
              <a:t>31- </a:t>
            </a:r>
            <a:r>
              <a:rPr lang="en-GB" dirty="0" err="1" smtClean="0"/>
              <a:t>primip</a:t>
            </a:r>
            <a:endParaRPr lang="en-GB" dirty="0" smtClean="0"/>
          </a:p>
          <a:p>
            <a:pPr lvl="1"/>
            <a:r>
              <a:rPr lang="en-GB" dirty="0" smtClean="0"/>
              <a:t>34/40</a:t>
            </a:r>
          </a:p>
          <a:p>
            <a:pPr lvl="1"/>
            <a:r>
              <a:rPr lang="en-GB" dirty="0" smtClean="0"/>
              <a:t>36/40</a:t>
            </a:r>
          </a:p>
          <a:p>
            <a:pPr lvl="1"/>
            <a:r>
              <a:rPr lang="en-GB" dirty="0" smtClean="0"/>
              <a:t>38/40</a:t>
            </a:r>
          </a:p>
          <a:p>
            <a:pPr lvl="1"/>
            <a:r>
              <a:rPr lang="en-GB" dirty="0" smtClean="0"/>
              <a:t>40/40 – </a:t>
            </a:r>
            <a:r>
              <a:rPr lang="en-GB" dirty="0" err="1" smtClean="0"/>
              <a:t>primips</a:t>
            </a:r>
            <a:endParaRPr lang="en-GB" dirty="0" smtClean="0"/>
          </a:p>
          <a:p>
            <a:pPr lvl="1"/>
            <a:r>
              <a:rPr lang="en-GB" dirty="0" smtClean="0"/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27979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Akt</a:t>
            </a:r>
            <a:r>
              <a:rPr lang="en-GB" dirty="0" smtClean="0"/>
              <a:t>-type questions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2429198"/>
            <a:ext cx="4040188" cy="639762"/>
          </a:xfrm>
        </p:spPr>
        <p:txBody>
          <a:bodyPr/>
          <a:lstStyle/>
          <a:p>
            <a:r>
              <a:rPr lang="en-GB" dirty="0" smtClean="0"/>
              <a:t>You have a woman requesting fertility treatment, which of the tests would you request?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140968"/>
            <a:ext cx="4040188" cy="3129210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GB" dirty="0" smtClean="0"/>
              <a:t>LSH, FSH D14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Day 21 progesterone, LH and FSH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D2-3 LH, FSH and </a:t>
            </a:r>
            <a:r>
              <a:rPr lang="en-GB" dirty="0" err="1" smtClean="0"/>
              <a:t>oestradiol</a:t>
            </a:r>
            <a:endParaRPr lang="en-GB" dirty="0" smtClean="0"/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D2-4 LH, FSH and D21 progesterone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29198"/>
            <a:ext cx="4041775" cy="639762"/>
          </a:xfrm>
        </p:spPr>
        <p:txBody>
          <a:bodyPr/>
          <a:lstStyle/>
          <a:p>
            <a:r>
              <a:rPr lang="en-GB" dirty="0" smtClean="0"/>
              <a:t>According to NICE antenatal guidelines when do you screen for sickle cell and </a:t>
            </a:r>
            <a:r>
              <a:rPr lang="en-GB" dirty="0" err="1" smtClean="0"/>
              <a:t>thalassaemia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140968"/>
            <a:ext cx="4041775" cy="2913186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GB" dirty="0" smtClean="0"/>
              <a:t>By 8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By 9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By 10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By 11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It doesn’t matter when.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1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2213174"/>
            <a:ext cx="4040188" cy="639762"/>
          </a:xfrm>
        </p:spPr>
        <p:txBody>
          <a:bodyPr/>
          <a:lstStyle/>
          <a:p>
            <a:r>
              <a:rPr lang="en-GB" dirty="0" smtClean="0"/>
              <a:t>When do you routinely give anti-D in pregnancy?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3413646"/>
            <a:ext cx="4040188" cy="3687762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16 and 24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18 and 30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28 and 34 weeks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28 and 32 weeks.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32 and 36 weeks</a:t>
            </a:r>
          </a:p>
          <a:p>
            <a:pPr marL="5715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501206"/>
            <a:ext cx="4041775" cy="639762"/>
          </a:xfrm>
        </p:spPr>
        <p:txBody>
          <a:bodyPr/>
          <a:lstStyle/>
          <a:p>
            <a:r>
              <a:rPr lang="en-GB" dirty="0" smtClean="0"/>
              <a:t>What is the cut off risk for further </a:t>
            </a:r>
            <a:r>
              <a:rPr lang="en-GB" dirty="0" err="1" smtClean="0"/>
              <a:t>investgation</a:t>
            </a:r>
            <a:r>
              <a:rPr lang="en-GB" dirty="0" smtClean="0"/>
              <a:t> following combined screening?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13646"/>
            <a:ext cx="4041775" cy="3687762"/>
          </a:xfrm>
        </p:spPr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1:1000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1:100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1:250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1:3000</a:t>
            </a:r>
          </a:p>
          <a:p>
            <a:pPr marL="571500" indent="-457200">
              <a:buFont typeface="+mj-lt"/>
              <a:buAutoNum type="arabicPeriod"/>
            </a:pPr>
            <a:r>
              <a:rPr lang="en-GB" dirty="0" smtClean="0"/>
              <a:t>1:150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5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winpossible.com/wp-content/uploads/2012/07/carty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3857625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2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82</TotalTime>
  <Words>355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Antenatal and fertility</vt:lpstr>
      <vt:lpstr>fertility</vt:lpstr>
      <vt:lpstr>PowerPoint Presentation</vt:lpstr>
      <vt:lpstr>PowerPoint Presentation</vt:lpstr>
      <vt:lpstr>Local guidelines fertility- South central </vt:lpstr>
      <vt:lpstr>Antenatal pathway</vt:lpstr>
      <vt:lpstr>Akt-type questions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Antenatal and fertility</dc:title>
  <dc:creator>Rhian James</dc:creator>
  <cp:lastModifiedBy>Rhian James</cp:lastModifiedBy>
  <cp:revision>9</cp:revision>
  <dcterms:created xsi:type="dcterms:W3CDTF">2013-09-17T12:45:17Z</dcterms:created>
  <dcterms:modified xsi:type="dcterms:W3CDTF">2013-09-17T14:08:03Z</dcterms:modified>
</cp:coreProperties>
</file>