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sldIdLst>
    <p:sldId id="256" r:id="rId4"/>
    <p:sldId id="268" r:id="rId5"/>
    <p:sldId id="281" r:id="rId6"/>
    <p:sldId id="265" r:id="rId7"/>
    <p:sldId id="271" r:id="rId8"/>
    <p:sldId id="262" r:id="rId9"/>
    <p:sldId id="266" r:id="rId10"/>
    <p:sldId id="272" r:id="rId11"/>
    <p:sldId id="260" r:id="rId12"/>
    <p:sldId id="261" r:id="rId13"/>
    <p:sldId id="269" r:id="rId14"/>
    <p:sldId id="270" r:id="rId15"/>
    <p:sldId id="273" r:id="rId16"/>
    <p:sldId id="274" r:id="rId17"/>
    <p:sldId id="279" r:id="rId18"/>
    <p:sldId id="280" r:id="rId19"/>
    <p:sldId id="275" r:id="rId20"/>
    <p:sldId id="278" r:id="rId21"/>
    <p:sldId id="282" r:id="rId22"/>
    <p:sldId id="283" r:id="rId23"/>
    <p:sldId id="277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9"/>
  </p:normalViewPr>
  <p:slideViewPr>
    <p:cSldViewPr>
      <p:cViewPr>
        <p:scale>
          <a:sx n="94" d="100"/>
          <a:sy n="94" d="100"/>
        </p:scale>
        <p:origin x="-88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E0DD48A-36F0-459E-8223-8ED4EEE500D5}"/>
    <pc:docChg chg="modSld">
      <pc:chgData name="" userId="" providerId="" clId="Web-{8E0DD48A-36F0-459E-8223-8ED4EEE500D5}" dt="2019-02-19T09:54:57.234" v="0" actId="20577"/>
      <pc:docMkLst>
        <pc:docMk/>
      </pc:docMkLst>
      <pc:sldChg chg="modSp">
        <pc:chgData name="" userId="" providerId="" clId="Web-{8E0DD48A-36F0-459E-8223-8ED4EEE500D5}" dt="2019-02-19T09:54:57.234" v="0" actId="20577"/>
        <pc:sldMkLst>
          <pc:docMk/>
          <pc:sldMk cId="4115073437" sldId="265"/>
        </pc:sldMkLst>
        <pc:spChg chg="mod">
          <ac:chgData name="" userId="" providerId="" clId="Web-{8E0DD48A-36F0-459E-8223-8ED4EEE500D5}" dt="2019-02-19T09:54:57.234" v="0" actId="20577"/>
          <ac:spMkLst>
            <pc:docMk/>
            <pc:sldMk cId="4115073437" sldId="26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E730-AE3A-44C3-88C3-6C87CFB73F4F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0C2-D01D-4048-93EF-A5E6055C93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8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E730-AE3A-44C3-88C3-6C87CFB73F4F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0C2-D01D-4048-93EF-A5E6055C93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E730-AE3A-44C3-88C3-6C87CFB73F4F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0C2-D01D-4048-93EF-A5E6055C93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31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980728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4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2132856"/>
            <a:ext cx="7698432" cy="3352800"/>
          </a:xfrm>
        </p:spPr>
        <p:txBody>
          <a:bodyPr>
            <a:normAutofit/>
          </a:bodyPr>
          <a:lstStyle>
            <a:lvl1pPr>
              <a:buSzPct val="120000"/>
              <a:defRPr sz="2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buSzPct val="9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8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619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980728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755576" y="1988840"/>
            <a:ext cx="3886200" cy="3352800"/>
          </a:xfrm>
        </p:spPr>
        <p:txBody>
          <a:bodyPr>
            <a:normAutofit/>
          </a:bodyPr>
          <a:lstStyle>
            <a:lvl1pPr>
              <a:buSzPct val="120000"/>
              <a:defRPr sz="2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buSzPct val="9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8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644008" y="1988840"/>
            <a:ext cx="3886200" cy="3352800"/>
          </a:xfrm>
        </p:spPr>
        <p:txBody>
          <a:bodyPr>
            <a:normAutofit/>
          </a:bodyPr>
          <a:lstStyle>
            <a:lvl1pPr>
              <a:buSzPct val="120000"/>
              <a:defRPr sz="2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buSzPct val="9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8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5337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980728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4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03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234888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a"/>
                <a:cs typeface="Frutiga"/>
              </a:defRPr>
            </a:lvl1pPr>
          </a:lstStyle>
          <a:p>
            <a:r>
              <a:rPr lang="en-GB" dirty="0"/>
              <a:t>Click to 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2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00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76950"/>
            <a:ext cx="9129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58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230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09593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E730-AE3A-44C3-88C3-6C87CFB73F4F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682933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1937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95079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6384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619375"/>
            <a:ext cx="46863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206541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138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47224C1-F2D0-5045-80D8-8E4D9667A55E}" type="datetimeFigureOut">
              <a:rPr lang="en-US">
                <a:solidFill>
                  <a:prstClr val="black"/>
                </a:solidFill>
              </a:rPr>
              <a:pPr defTabSz="457200"/>
              <a:t>11/26/2019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E5FD4FD-A919-1741-B30B-669BB4B82219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67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755576" y="1988840"/>
            <a:ext cx="38862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20000"/>
              <a:defRPr sz="2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buSzPct val="9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8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644008" y="1988840"/>
            <a:ext cx="38862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20000"/>
              <a:defRPr sz="2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buSzPct val="9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8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942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4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2132856"/>
            <a:ext cx="7698432" cy="3352800"/>
          </a:xfrm>
        </p:spPr>
        <p:txBody>
          <a:bodyPr>
            <a:normAutofit/>
          </a:bodyPr>
          <a:lstStyle>
            <a:lvl1pPr>
              <a:buSzPct val="120000"/>
              <a:defRPr sz="2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buSzPct val="9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8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755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E730-AE3A-44C3-88C3-6C87CFB73F4F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0C2-D01D-4048-93EF-A5E6055C93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08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E730-AE3A-44C3-88C3-6C87CFB73F4F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8893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E730-AE3A-44C3-88C3-6C87CFB73F4F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0C2-D01D-4048-93EF-A5E6055C93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2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E730-AE3A-44C3-88C3-6C87CFB73F4F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0C2-D01D-4048-93EF-A5E6055C93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15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E730-AE3A-44C3-88C3-6C87CFB73F4F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30792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E730-AE3A-44C3-88C3-6C87CFB73F4F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0C2-D01D-4048-93EF-A5E6055C93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24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E730-AE3A-44C3-88C3-6C87CFB73F4F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D0C2-D01D-4048-93EF-A5E6055C93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3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E730-AE3A-44C3-88C3-6C87CFB73F4F}" type="datetimeFigureOut">
              <a:rPr lang="en-GB" smtClean="0"/>
              <a:pPr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29149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</a:t>
            </a:r>
            <a:r>
              <a:rPr lang="en-GB" dirty="0" err="1"/>
              <a:t>leve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PP inner background without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096000"/>
            <a:ext cx="3258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E427B"/>
                </a:solidFill>
                <a:latin typeface="Frutiga"/>
                <a:cs typeface="Frutiga"/>
              </a:rPr>
              <a:t>www.thamesvalley.hee.nhs.uk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F:\Common\MOVE TO HEE\HEE logos &amp; letterheads\HE Thames Valley logos\HE Thames Valley co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7963" y="278200"/>
            <a:ext cx="2281237" cy="760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581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1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evalidation.tv@hee.nhs.uk" TargetMode="Externa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Revalidation.tv@thamesvalley.hee.nhs.uk" TargetMode="Externa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evalidation.tv@thamesvalley.hee.nhs.uk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evalidation.tv@thamesvalley.hee.nhs.uk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Rebecca.black@hee.nhs.uk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338" y="1210274"/>
            <a:ext cx="7772400" cy="1470025"/>
          </a:xfrm>
        </p:spPr>
        <p:txBody>
          <a:bodyPr/>
          <a:lstStyle/>
          <a:p>
            <a:r>
              <a:rPr lang="en-GB" dirty="0"/>
              <a:t>2019 ARCP briefing 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Health Education England working across Thames Valley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979738"/>
            <a:ext cx="83343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179863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EE229E-75C1-4AFD-A5BD-B6CD6CF61258}"/>
              </a:ext>
            </a:extLst>
          </p:cNvPr>
          <p:cNvSpPr txBox="1"/>
          <p:nvPr/>
        </p:nvSpPr>
        <p:spPr>
          <a:xfrm>
            <a:off x="7682542" y="6489221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V1 3.2019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388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6" y="34782"/>
            <a:ext cx="7772400" cy="679449"/>
          </a:xfrm>
        </p:spPr>
        <p:txBody>
          <a:bodyPr anchor="t"/>
          <a:lstStyle/>
          <a:p>
            <a:r>
              <a:rPr lang="en-US" sz="2800" dirty="0">
                <a:solidFill>
                  <a:schemeClr val="accent1"/>
                </a:solidFill>
              </a:rPr>
              <a:t>‘Interim’ and / or ‘mop-up’ ARCPs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3471" y="1047250"/>
            <a:ext cx="8632783" cy="4194924"/>
          </a:xfrm>
        </p:spPr>
        <p:txBody>
          <a:bodyPr anchor="t"/>
          <a:lstStyle/>
          <a:p>
            <a:pPr>
              <a:buNone/>
            </a:pPr>
            <a:r>
              <a:rPr lang="en-US" sz="2000" dirty="0"/>
              <a:t>These are formal reviews</a:t>
            </a:r>
            <a:endParaRPr lang="en-US" sz="2000" dirty="0">
              <a:cs typeface="Arial"/>
            </a:endParaRPr>
          </a:p>
          <a:p>
            <a:pPr>
              <a:buNone/>
            </a:pPr>
            <a:endParaRPr lang="en-US" sz="2000" dirty="0"/>
          </a:p>
          <a:p>
            <a:pPr lvl="1"/>
            <a:r>
              <a:rPr lang="en-US" sz="2000" dirty="0"/>
              <a:t>May be called after an unsatisfactory outcome to monitor progress since remedy was prescribed</a:t>
            </a:r>
            <a:endParaRPr lang="en-US" sz="2000" dirty="0">
              <a:cs typeface="Arial"/>
            </a:endParaRP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May be to review the evidence leading to an Outcome 5 being issued to determine revised Outcome</a:t>
            </a:r>
            <a:endParaRPr lang="en-US" sz="2000" dirty="0">
              <a:cs typeface="Arial"/>
            </a:endParaRPr>
          </a:p>
          <a:p>
            <a:pPr lvl="1" algn="ctr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 lvl="1" algn="ctr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An Outcome should be issued</a:t>
            </a:r>
            <a:endParaRPr lang="en-US" sz="2000" dirty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 lvl="1" algn="ctr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 lvl="1"/>
            <a:r>
              <a:rPr lang="en-US" sz="2000" dirty="0"/>
              <a:t>Some specialties review trainees  six months after </a:t>
            </a:r>
            <a:r>
              <a:rPr lang="en-US" sz="2000" dirty="0" err="1"/>
              <a:t>programme</a:t>
            </a:r>
            <a:r>
              <a:rPr lang="en-US" sz="2000" dirty="0"/>
              <a:t> commences at an 'interim review' which is NOT an ARCP even if on the same day as ARCPs</a:t>
            </a:r>
            <a:endParaRPr lang="en-US" sz="2000" dirty="0">
              <a:cs typeface="Arial"/>
            </a:endParaRPr>
          </a:p>
          <a:p>
            <a:pPr lvl="1" 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9704" y="6324600"/>
            <a:ext cx="88556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dirty="0">
                <a:cs typeface="Arial"/>
              </a:rPr>
              <a:t>V1 3.2019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1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77" y="121190"/>
            <a:ext cx="7772400" cy="679449"/>
          </a:xfrm>
        </p:spPr>
        <p:txBody>
          <a:bodyPr anchor="t"/>
          <a:lstStyle/>
          <a:p>
            <a:r>
              <a:rPr lang="en-GB" sz="3200" dirty="0">
                <a:solidFill>
                  <a:schemeClr val="accent1"/>
                </a:solidFill>
              </a:rPr>
              <a:t>Less than full time trainees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8017" y="2120294"/>
            <a:ext cx="7839075" cy="3720662"/>
          </a:xfrm>
        </p:spPr>
        <p:txBody>
          <a:bodyPr anchor="t"/>
          <a:lstStyle/>
          <a:p>
            <a:r>
              <a:rPr lang="en-GB" sz="2000" dirty="0"/>
              <a:t>Should be reviewed annually </a:t>
            </a:r>
          </a:p>
          <a:p>
            <a:endParaRPr lang="en-GB" sz="2000" dirty="0"/>
          </a:p>
          <a:p>
            <a:r>
              <a:rPr lang="en-GB" sz="2000" dirty="0"/>
              <a:t>Accrual of work place based assessments and other curriculum requirements is assessed ‘pro rata’</a:t>
            </a:r>
            <a:endParaRPr lang="en-GB" sz="2000">
              <a:cs typeface="Arial"/>
            </a:endParaRPr>
          </a:p>
          <a:p>
            <a:pPr lvl="1"/>
            <a:r>
              <a:rPr lang="en-GB" sz="2000" dirty="0"/>
              <a:t>50%  WTE = 50% of evidence </a:t>
            </a:r>
            <a:endParaRPr lang="en-GB" sz="2000" dirty="0"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2516" y="6324600"/>
            <a:ext cx="89275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dirty="0">
                <a:cs typeface="Arial"/>
              </a:rPr>
              <a:t>V1 3.2019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95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17" y="76201"/>
            <a:ext cx="7772400" cy="679449"/>
          </a:xfrm>
        </p:spPr>
        <p:txBody>
          <a:bodyPr anchor="t"/>
          <a:lstStyle/>
          <a:p>
            <a:r>
              <a:rPr lang="en-GB" sz="3200" dirty="0">
                <a:solidFill>
                  <a:schemeClr val="accent1"/>
                </a:solidFill>
              </a:rPr>
              <a:t>Ready-reckoner for LTFT training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9" y="1240886"/>
            <a:ext cx="7840663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09704" y="6324600"/>
            <a:ext cx="88556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dirty="0">
                <a:cs typeface="Arial"/>
              </a:rPr>
              <a:t>V1 3.2019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26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7" y="84647"/>
            <a:ext cx="7926600" cy="990600"/>
          </a:xfrm>
        </p:spPr>
        <p:txBody>
          <a:bodyPr anchor="t">
            <a:norm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Revalidation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144539" y="1226113"/>
            <a:ext cx="8848098" cy="4608512"/>
          </a:xfrm>
        </p:spPr>
        <p:txBody>
          <a:bodyPr anchor="t">
            <a:noAutofit/>
          </a:bodyPr>
          <a:lstStyle/>
          <a:p>
            <a:r>
              <a:rPr lang="en-GB" sz="1800" dirty="0"/>
              <a:t>Revalidation dates are set by the GMC and are not </a:t>
            </a:r>
            <a:r>
              <a:rPr lang="en-GB" sz="1800" i="1" dirty="0"/>
              <a:t>automatically</a:t>
            </a:r>
            <a:r>
              <a:rPr lang="en-GB" sz="1800" dirty="0"/>
              <a:t> linked to ARCP or CCT dates.</a:t>
            </a:r>
          </a:p>
          <a:p>
            <a:endParaRPr lang="en-GB" sz="1800" dirty="0"/>
          </a:p>
          <a:p>
            <a:r>
              <a:rPr lang="en-GB" sz="1800" dirty="0"/>
              <a:t>Trainees should be revalidated every 5 years and additionally at CCT (subject to sufficient evidence/no ongoing concerns).</a:t>
            </a:r>
          </a:p>
          <a:p>
            <a:endParaRPr lang="en-GB" sz="1800" dirty="0"/>
          </a:p>
          <a:p>
            <a:r>
              <a:rPr lang="en-GB" sz="1800" dirty="0"/>
              <a:t>Trainees must maintain their connection to the correct Designated Body throughout their training period. OOP does not change this.</a:t>
            </a:r>
          </a:p>
          <a:p>
            <a:endParaRPr lang="en-GB" sz="1800" dirty="0"/>
          </a:p>
          <a:p>
            <a:r>
              <a:rPr lang="en-GB" sz="1800" dirty="0"/>
              <a:t>ARCP is not instead of revalidation but provides the main source of evidence to support it.</a:t>
            </a:r>
          </a:p>
          <a:p>
            <a:endParaRPr lang="en-GB" sz="1800" dirty="0"/>
          </a:p>
          <a:p>
            <a:r>
              <a:rPr lang="en-GB" sz="1800" dirty="0"/>
              <a:t>Trainees who have held non-training posts before or between training programmes are expected to have had and provide an appraisal for this work (send to </a:t>
            </a:r>
            <a:r>
              <a:rPr lang="en-GB" sz="1800" dirty="0">
                <a:hlinkClick r:id="rId2"/>
              </a:rPr>
              <a:t>revalidation.tv@hee.nhs.uk</a:t>
            </a:r>
            <a:r>
              <a:rPr lang="en-GB" sz="1800" dirty="0"/>
              <a:t>).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02516" y="6324600"/>
            <a:ext cx="89275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dirty="0">
                <a:cs typeface="Arial"/>
              </a:rPr>
              <a:t>V1 3.2019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40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04" y="102646"/>
            <a:ext cx="9035552" cy="990600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ARCP Revalidation: Evidence Checklist 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7446" y="1322044"/>
            <a:ext cx="8836844" cy="33528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000" dirty="0"/>
              <a:t>The Panel must review all the evidence relating to revalidation and fitness to practise: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1600" dirty="0"/>
              <a:t>Form R (Part A and B)</a:t>
            </a:r>
          </a:p>
          <a:p>
            <a:endParaRPr lang="en-GB" sz="1600" dirty="0"/>
          </a:p>
          <a:p>
            <a:r>
              <a:rPr lang="en-GB" sz="1600" dirty="0"/>
              <a:t>Whole scope of practice form for work that is not part of training (has it been signed off at the place work carried out </a:t>
            </a:r>
            <a:r>
              <a:rPr lang="en-GB" sz="1600" i="1" dirty="0"/>
              <a:t>and</a:t>
            </a:r>
            <a:r>
              <a:rPr lang="en-GB" sz="1600" dirty="0"/>
              <a:t> by the ES?)</a:t>
            </a:r>
          </a:p>
          <a:p>
            <a:endParaRPr lang="en-GB" sz="1600" dirty="0"/>
          </a:p>
          <a:p>
            <a:r>
              <a:rPr lang="en-GB" sz="1600" dirty="0"/>
              <a:t>ES Report (or equivalent for OOP/Academic trainees) </a:t>
            </a:r>
            <a:r>
              <a:rPr lang="en-GB" sz="1600" i="1" dirty="0"/>
              <a:t>including statement regarding any SIRIs or other concerns</a:t>
            </a:r>
            <a:endParaRPr lang="en-GB" sz="1600" dirty="0"/>
          </a:p>
          <a:p>
            <a:endParaRPr lang="en-GB" sz="1600" i="1" dirty="0"/>
          </a:p>
          <a:p>
            <a:r>
              <a:rPr lang="en-GB" sz="1600" dirty="0"/>
              <a:t>Exception reports from employers (if applicable)</a:t>
            </a:r>
          </a:p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b="1" dirty="0"/>
              <a:t>Serious or immediate fitness to practise concerns identified? </a:t>
            </a:r>
            <a:endParaRPr lang="en-GB" sz="2000" dirty="0"/>
          </a:p>
          <a:p>
            <a:pPr marL="0" indent="0" algn="ctr">
              <a:buNone/>
            </a:pPr>
            <a:r>
              <a:rPr lang="en-GB" sz="2000" b="1" dirty="0"/>
              <a:t>Ensure that the RO is notified (</a:t>
            </a:r>
            <a:r>
              <a:rPr lang="en-GB" sz="2000" b="1" dirty="0">
                <a:hlinkClick r:id="rId2"/>
              </a:rPr>
              <a:t>Revalidation.tv@hee.nhs.uk</a:t>
            </a:r>
            <a:r>
              <a:rPr lang="en-GB" sz="2000" b="1" dirty="0"/>
              <a:t>)</a:t>
            </a:r>
            <a:r>
              <a:rPr lang="en-GB" sz="1400" b="1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2516" y="6331789"/>
            <a:ext cx="104371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dirty="0">
                <a:cs typeface="Arial"/>
              </a:rPr>
              <a:t>V1 3.2019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9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3E451-EFB7-430F-9426-873A43F8A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26" y="47605"/>
            <a:ext cx="8570067" cy="679449"/>
          </a:xfrm>
        </p:spPr>
        <p:txBody>
          <a:bodyPr anchor="t"/>
          <a:lstStyle/>
          <a:p>
            <a:r>
              <a:rPr lang="en-GB" sz="2800" dirty="0">
                <a:solidFill>
                  <a:schemeClr val="accent1"/>
                </a:solidFill>
                <a:cs typeface="Arial"/>
              </a:rPr>
              <a:t>ARCP Revalidation: Evidence Checklist (2)</a:t>
            </a:r>
            <a:endParaRPr lang="en-US" sz="2800" b="0">
              <a:solidFill>
                <a:schemeClr val="accent1"/>
              </a:solidFill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E1F2B-0CA9-45AF-8F5E-884E78478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56" y="1340964"/>
            <a:ext cx="8967482" cy="3720662"/>
          </a:xfrm>
        </p:spPr>
        <p:txBody>
          <a:bodyPr anchor="t"/>
          <a:lstStyle/>
          <a:p>
            <a:r>
              <a:rPr lang="en-GB" sz="2000" dirty="0">
                <a:cs typeface="Arial"/>
              </a:rPr>
              <a:t>For any SIRIs, incidents, complaints or other issues:</a:t>
            </a:r>
            <a:endParaRPr lang="en-US" sz="2000">
              <a:cs typeface="Arial"/>
            </a:endParaRPr>
          </a:p>
          <a:p>
            <a:endParaRPr lang="en-GB" sz="2000" dirty="0">
              <a:cs typeface="Arial"/>
            </a:endParaRPr>
          </a:p>
          <a:p>
            <a:pPr lvl="1"/>
            <a:r>
              <a:rPr lang="en-GB" sz="1600" dirty="0">
                <a:cs typeface="Arial"/>
              </a:rPr>
              <a:t>Has the trainee appropriately declared and reflected on the relevant concerns?</a:t>
            </a:r>
            <a:endParaRPr lang="en-US" sz="1600">
              <a:cs typeface="Arial"/>
            </a:endParaRPr>
          </a:p>
          <a:p>
            <a:pPr lvl="1"/>
            <a:endParaRPr lang="en-GB" sz="1600" dirty="0">
              <a:cs typeface="Arial"/>
            </a:endParaRPr>
          </a:p>
          <a:p>
            <a:pPr lvl="1"/>
            <a:r>
              <a:rPr lang="en-GB" sz="1600" dirty="0">
                <a:cs typeface="Arial"/>
              </a:rPr>
              <a:t>Has the trainee updated on any previously declared concerns – are these now resolved?</a:t>
            </a:r>
            <a:endParaRPr lang="en-US" sz="1600">
              <a:cs typeface="Arial"/>
            </a:endParaRPr>
          </a:p>
          <a:p>
            <a:pPr lvl="1"/>
            <a:endParaRPr lang="en-GB" sz="1600" dirty="0">
              <a:cs typeface="Arial"/>
            </a:endParaRPr>
          </a:p>
          <a:p>
            <a:pPr lvl="1"/>
            <a:r>
              <a:rPr lang="en-GB" sz="1600" dirty="0">
                <a:cs typeface="Arial"/>
              </a:rPr>
              <a:t>Are any of the concerns ongoing (e.g. SIRI investigation not yet undertaken, disciplinary hearing pending)?</a:t>
            </a:r>
            <a:endParaRPr lang="en-US" sz="1600">
              <a:cs typeface="Arial"/>
            </a:endParaRPr>
          </a:p>
          <a:p>
            <a:pPr lvl="1"/>
            <a:endParaRPr lang="en-GB" sz="1600" dirty="0">
              <a:cs typeface="Arial"/>
            </a:endParaRPr>
          </a:p>
          <a:p>
            <a:pPr lvl="1"/>
            <a:r>
              <a:rPr lang="en-GB" sz="1600" dirty="0">
                <a:cs typeface="Arial"/>
              </a:rPr>
              <a:t>Does the panel believe that these impact on the trainee’s fitness to practise?</a:t>
            </a:r>
            <a:endParaRPr lang="en-US" sz="1600" dirty="0">
              <a:cs typeface="Arial"/>
            </a:endParaRPr>
          </a:p>
          <a:p>
            <a:pPr lvl="1"/>
            <a:endParaRPr lang="en-GB" sz="1600" dirty="0">
              <a:cs typeface="Arial"/>
            </a:endParaRPr>
          </a:p>
          <a:p>
            <a:pPr lvl="1"/>
            <a:endParaRPr lang="en-GB" sz="1600" dirty="0">
              <a:cs typeface="Arial"/>
            </a:endParaRPr>
          </a:p>
          <a:p>
            <a:pPr algn="ctr"/>
            <a:r>
              <a:rPr lang="en-GB" sz="2000" b="1" dirty="0">
                <a:cs typeface="Arial"/>
              </a:rPr>
              <a:t>Serious or immediate fitness to practise concerns identified? </a:t>
            </a:r>
            <a:endParaRPr lang="en-US" sz="2000" dirty="0">
              <a:cs typeface="Arial"/>
            </a:endParaRPr>
          </a:p>
          <a:p>
            <a:pPr algn="ctr"/>
            <a:r>
              <a:rPr lang="en-GB" sz="2000" b="1" dirty="0">
                <a:cs typeface="Arial"/>
              </a:rPr>
              <a:t>Ensure that the RO is notified (</a:t>
            </a:r>
            <a:r>
              <a:rPr lang="en-GB" sz="2000" b="1" dirty="0">
                <a:cs typeface="Arial"/>
                <a:hlinkClick r:id="rId2"/>
              </a:rPr>
              <a:t>Revalidation.tv@hee.nhs.uk</a:t>
            </a:r>
            <a:r>
              <a:rPr lang="en-GB" sz="2000" b="1" dirty="0">
                <a:cs typeface="Arial"/>
              </a:rPr>
              <a:t>) </a:t>
            </a:r>
            <a:endParaRPr lang="en-US" sz="2000" dirty="0">
              <a:cs typeface="Arial"/>
            </a:endParaRPr>
          </a:p>
          <a:p>
            <a:endParaRPr lang="en-GB" b="1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FBCCBC-210E-495A-A7CD-193AEC5074FF}"/>
              </a:ext>
            </a:extLst>
          </p:cNvPr>
          <p:cNvSpPr txBox="1"/>
          <p:nvPr/>
        </p:nvSpPr>
        <p:spPr>
          <a:xfrm>
            <a:off x="7901796" y="6323881"/>
            <a:ext cx="942436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V1 3.2019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4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1B40E-4692-40D2-B68C-AFE099B17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83" y="78058"/>
            <a:ext cx="7772400" cy="679449"/>
          </a:xfrm>
        </p:spPr>
        <p:txBody>
          <a:bodyPr anchor="t"/>
          <a:lstStyle/>
          <a:p>
            <a:r>
              <a:rPr lang="en-US" sz="2800" dirty="0">
                <a:solidFill>
                  <a:schemeClr val="accent1"/>
                </a:solidFill>
                <a:cs typeface="Arial"/>
              </a:rPr>
              <a:t>ARCP Revalidation: Evidence Checklist (3)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CAB4F4-EF84-4F59-9C63-F4179B07D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2503" y="1401396"/>
            <a:ext cx="8248829" cy="3720662"/>
          </a:xfrm>
        </p:spPr>
        <p:txBody>
          <a:bodyPr anchor="t"/>
          <a:lstStyle/>
          <a:p>
            <a:r>
              <a:rPr lang="en-GB" sz="2000" dirty="0">
                <a:cs typeface="Arial"/>
              </a:rPr>
              <a:t>Remember the trainee is expected to declare </a:t>
            </a:r>
            <a:r>
              <a:rPr lang="en-GB" sz="2000" u="sng" dirty="0">
                <a:cs typeface="Arial"/>
              </a:rPr>
              <a:t>all</a:t>
            </a:r>
            <a:r>
              <a:rPr lang="en-GB" sz="2000" dirty="0">
                <a:cs typeface="Arial"/>
              </a:rPr>
              <a:t> levels of concerns, employers generally report the higher level ones only. The ES and trainee should be aware of anything the employer has reported.</a:t>
            </a:r>
            <a:endParaRPr lang="en-US" sz="2000" dirty="0">
              <a:cs typeface="Arial"/>
            </a:endParaRPr>
          </a:p>
          <a:p>
            <a:endParaRPr lang="en-GB" sz="2000" dirty="0">
              <a:cs typeface="Arial"/>
            </a:endParaRPr>
          </a:p>
          <a:p>
            <a:r>
              <a:rPr lang="en-GB" sz="2000" dirty="0">
                <a:cs typeface="Arial"/>
              </a:rPr>
              <a:t>Please complete the ARCP Revalidation Checklist for each trainee and the revalidation section on the ARCP Outcome Form.</a:t>
            </a:r>
            <a:endParaRPr lang="en-US" sz="2000" dirty="0">
              <a:cs typeface="Arial"/>
            </a:endParaRPr>
          </a:p>
          <a:p>
            <a:endParaRPr lang="en-GB" sz="2000" dirty="0">
              <a:cs typeface="Arial"/>
            </a:endParaRPr>
          </a:p>
          <a:p>
            <a:endParaRPr lang="en-GB" sz="2000" dirty="0">
              <a:cs typeface="Arial"/>
            </a:endParaRPr>
          </a:p>
          <a:p>
            <a:endParaRPr lang="en-GB" sz="2000" dirty="0">
              <a:cs typeface="Arial"/>
            </a:endParaRPr>
          </a:p>
          <a:p>
            <a:pPr algn="ctr"/>
            <a:r>
              <a:rPr lang="en-GB" sz="2000" b="1" dirty="0">
                <a:cs typeface="Arial"/>
              </a:rPr>
              <a:t>Serious or immediate fitness to practise concerns identified? </a:t>
            </a:r>
            <a:endParaRPr lang="en-US" sz="2000" dirty="0">
              <a:cs typeface="Arial"/>
            </a:endParaRPr>
          </a:p>
          <a:p>
            <a:pPr algn="ctr"/>
            <a:r>
              <a:rPr lang="en-GB" sz="2000" b="1" dirty="0">
                <a:cs typeface="Arial"/>
              </a:rPr>
              <a:t>Ensure that the RO is notified (</a:t>
            </a:r>
            <a:r>
              <a:rPr lang="en-GB" sz="2000" b="1" dirty="0">
                <a:cs typeface="Arial"/>
                <a:hlinkClick r:id="rId2"/>
              </a:rPr>
              <a:t>Revalidation.tv@hee.nhs.uk</a:t>
            </a:r>
            <a:r>
              <a:rPr lang="en-GB" sz="2000" b="1" dirty="0">
                <a:cs typeface="Arial"/>
              </a:rPr>
              <a:t>) </a:t>
            </a:r>
            <a:endParaRPr lang="en-US" sz="2000" dirty="0">
              <a:cs typeface="Arial"/>
            </a:endParaRPr>
          </a:p>
          <a:p>
            <a:endParaRPr lang="en-GB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AA4ABB-568B-4930-9DBF-99D8772F93F9}"/>
              </a:ext>
            </a:extLst>
          </p:cNvPr>
          <p:cNvSpPr txBox="1"/>
          <p:nvPr/>
        </p:nvSpPr>
        <p:spPr>
          <a:xfrm>
            <a:off x="7901796" y="6338259"/>
            <a:ext cx="942436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V1 3.2019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279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5" y="74348"/>
            <a:ext cx="9069599" cy="990600"/>
          </a:xfrm>
        </p:spPr>
        <p:txBody>
          <a:bodyPr anchor="t">
            <a:no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Revalidation and ARCP outcome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2389" y="1036219"/>
            <a:ext cx="8791829" cy="4945940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2000" dirty="0"/>
              <a:t>Late Form R = Outcome 5- if not present at date of panel</a:t>
            </a:r>
          </a:p>
          <a:p>
            <a:endParaRPr lang="en-GB" sz="2000" dirty="0"/>
          </a:p>
          <a:p>
            <a:r>
              <a:rPr lang="en-GB" sz="2000" dirty="0"/>
              <a:t>Outcome 1 or 6 cannot be given </a:t>
            </a:r>
            <a:r>
              <a:rPr lang="en-GB" sz="2000" u="sng" dirty="0"/>
              <a:t>until</a:t>
            </a:r>
            <a:r>
              <a:rPr lang="en-GB" sz="2000" dirty="0"/>
              <a:t> Form R provided</a:t>
            </a:r>
          </a:p>
          <a:p>
            <a:endParaRPr lang="en-GB" sz="2000" dirty="0"/>
          </a:p>
          <a:p>
            <a:r>
              <a:rPr lang="en-GB" sz="2000" dirty="0"/>
              <a:t>If awarding Outcome 5, indicate on the Revalidation ARCP Checklist what the likely outcome will be</a:t>
            </a:r>
          </a:p>
          <a:p>
            <a:endParaRPr lang="en-GB" sz="2000" dirty="0"/>
          </a:p>
          <a:p>
            <a:r>
              <a:rPr lang="en-GB" sz="2000" dirty="0"/>
              <a:t>Update CCT date (even if estimate) - this helps the Revalidation Team ensure a trainee has a recommendation made at the correct point in training</a:t>
            </a:r>
          </a:p>
          <a:p>
            <a:endParaRPr lang="en-GB" sz="2000" dirty="0"/>
          </a:p>
          <a:p>
            <a:r>
              <a:rPr lang="en-GB" sz="2000" dirty="0"/>
              <a:t>Form R required for </a:t>
            </a:r>
            <a:r>
              <a:rPr lang="en-GB" sz="2000" u="sng" dirty="0"/>
              <a:t>each</a:t>
            </a:r>
            <a:r>
              <a:rPr lang="en-GB" sz="2000" dirty="0"/>
              <a:t> ARCP (unless on same day)</a:t>
            </a:r>
          </a:p>
          <a:p>
            <a:endParaRPr lang="en-GB" sz="2000" dirty="0"/>
          </a:p>
          <a:p>
            <a:r>
              <a:rPr lang="en-GB" sz="2000" dirty="0"/>
              <a:t>Virtual Panels for Outcome 6 – please ensure Revalidation Team are made aware and that a Form R has been completed (or at the very least the trainee must confirm nothing additional to declare)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5326" y="6331789"/>
            <a:ext cx="106887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dirty="0">
                <a:cs typeface="Arial"/>
              </a:rPr>
              <a:t>V1 3.2019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7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8A8D7-E4E5-465F-8958-71FC16CF3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351" y="423115"/>
            <a:ext cx="7772400" cy="679449"/>
          </a:xfrm>
        </p:spPr>
        <p:txBody>
          <a:bodyPr anchor="t"/>
          <a:lstStyle/>
          <a:p>
            <a:r>
              <a:rPr lang="en-US" sz="3200" dirty="0">
                <a:solidFill>
                  <a:schemeClr val="accent1"/>
                </a:solidFill>
                <a:cs typeface="Arial"/>
              </a:rPr>
              <a:t>Local Arrangements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5C7926-4C43-4DAC-8B97-A1E1173568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t"/>
          <a:lstStyle/>
          <a:p>
            <a:r>
              <a:rPr lang="en-US" sz="2000" dirty="0">
                <a:cs typeface="Arial"/>
              </a:rPr>
              <a:t>ARCP panel Chair</a:t>
            </a:r>
          </a:p>
          <a:p>
            <a:pPr lvl="1"/>
            <a:r>
              <a:rPr lang="en-US" sz="2000" dirty="0">
                <a:cs typeface="Arial"/>
              </a:rPr>
              <a:t>Please feel free to add any specialty specific issues here</a:t>
            </a:r>
          </a:p>
          <a:p>
            <a:pPr lvl="1"/>
            <a:r>
              <a:rPr lang="en-US" sz="2000" dirty="0">
                <a:cs typeface="Arial"/>
              </a:rPr>
              <a:t>Lack of GMC survey completion should be noted in ARCP form, ideally a reflective log should be written but no outcome 5 will be awarded</a:t>
            </a:r>
          </a:p>
          <a:p>
            <a:pPr lvl="1"/>
            <a:r>
              <a:rPr lang="en-US" sz="2000" dirty="0">
                <a:cs typeface="Arial"/>
              </a:rPr>
              <a:t>As long as ESRs completed by date of panel no outcome 5</a:t>
            </a:r>
          </a:p>
          <a:p>
            <a:pPr lvl="1"/>
            <a:r>
              <a:rPr lang="en-US" sz="2000" dirty="0">
                <a:cs typeface="Arial"/>
              </a:rPr>
              <a:t>Feedback for ESs from list of quotes or other info, emailed unless adverse in which AD emailed to feedback and support</a:t>
            </a:r>
          </a:p>
          <a:p>
            <a:pPr lvl="1"/>
            <a:r>
              <a:rPr lang="en-US" sz="2000" dirty="0">
                <a:cs typeface="Arial"/>
              </a:rPr>
              <a:t>Conflicts interest PD for trainee no special involvement fine, if trainee worked in practice, personally known or ES to them must not be part of panel</a:t>
            </a:r>
          </a:p>
          <a:p>
            <a:pPr lvl="1"/>
            <a:endParaRPr lang="en-US" sz="2000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A9F287-CB22-4C52-8791-6ED363691E95}"/>
              </a:ext>
            </a:extLst>
          </p:cNvPr>
          <p:cNvSpPr txBox="1"/>
          <p:nvPr/>
        </p:nvSpPr>
        <p:spPr>
          <a:xfrm>
            <a:off x="7901797" y="6349042"/>
            <a:ext cx="892115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V1 3.2019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2047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xmlns="" id="{143B385A-C05D-E64B-B430-E1BEEF6746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4213" y="981075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Frutiga" charset="0"/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153882-2D45-0649-BDAC-D8DC8DBD2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2133600"/>
            <a:ext cx="7697787" cy="3352800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Outcome 1</a:t>
            </a:r>
            <a:r>
              <a:rPr lang="en-US" b="1" dirty="0"/>
              <a:t>:</a:t>
            </a:r>
            <a:r>
              <a:rPr lang="en-US" dirty="0"/>
              <a:t> Satisfactory progress – Achieving progress and the development of competences at the expected rate.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Outcome 2: Development of specific competences required – additional training time not required.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Outcome 3: Inadequate progress – additional training time required.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Outcome 4: Released from training </a:t>
            </a:r>
            <a:r>
              <a:rPr lang="en-US" dirty="0" err="1"/>
              <a:t>programme</a:t>
            </a:r>
            <a:r>
              <a:rPr lang="en-US" dirty="0"/>
              <a:t> with or without specified competences.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Outcome 5: Incomplete evidence presented – additional training time maybe required.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Outcome 6: Has met all the required clinical competences to complete the training </a:t>
            </a:r>
            <a:r>
              <a:rPr lang="en-US" dirty="0" err="1"/>
              <a:t>programme</a:t>
            </a:r>
            <a:r>
              <a:rPr lang="en-US" dirty="0"/>
              <a:t> and will be recommended for award of a CCT 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Outcome 8: Out of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992" y="423115"/>
            <a:ext cx="7772400" cy="679449"/>
          </a:xfrm>
        </p:spPr>
        <p:txBody>
          <a:bodyPr anchor="t"/>
          <a:lstStyle/>
          <a:p>
            <a:r>
              <a:rPr lang="en-GB" sz="3200" dirty="0">
                <a:solidFill>
                  <a:schemeClr val="accent1"/>
                </a:solidFill>
                <a:cs typeface="Arial"/>
              </a:rPr>
              <a:t>Welcome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t"/>
          <a:lstStyle/>
          <a:p>
            <a:r>
              <a:rPr lang="en-GB" dirty="0"/>
              <a:t>Thank you</a:t>
            </a:r>
            <a:endParaRPr lang="en-US" dirty="0"/>
          </a:p>
          <a:p>
            <a:endParaRPr lang="en-GB" dirty="0"/>
          </a:p>
          <a:p>
            <a:pPr lvl="1"/>
            <a:r>
              <a:rPr lang="en-GB" sz="2000" dirty="0"/>
              <a:t>For preparing for today by scrutinising the e-portfolios</a:t>
            </a:r>
            <a:endParaRPr lang="en-GB" sz="2000" dirty="0">
              <a:cs typeface="Arial"/>
            </a:endParaRP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For attending today to support the process</a:t>
            </a:r>
            <a:endParaRPr lang="en-GB" sz="2000" dirty="0">
              <a:cs typeface="Arial"/>
            </a:endParaRPr>
          </a:p>
          <a:p>
            <a:pPr lvl="1"/>
            <a:endParaRPr lang="en-GB" sz="2000" dirty="0">
              <a:cs typeface="Arial"/>
            </a:endParaRPr>
          </a:p>
          <a:p>
            <a:pPr lvl="1"/>
            <a:r>
              <a:rPr lang="en-GB" sz="2000" dirty="0"/>
              <a:t>For giving feedback to trainees on their Outcomes</a:t>
            </a:r>
            <a:endParaRPr lang="en-GB" sz="2000" dirty="0"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7676" y="6324600"/>
            <a:ext cx="106887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dirty="0"/>
              <a:t>V1 3.2019</a:t>
            </a:r>
            <a:endParaRPr lang="en-GB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355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xmlns="" id="{793994E2-4EDA-DE45-99C5-60891F7EC6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4213" y="981075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Frutiga" charset="0"/>
              </a:rPr>
              <a:t>Reasons for outcome 5s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xmlns="" id="{81EDF7D1-75F5-704F-8117-ABAFB51D1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2133600"/>
            <a:ext cx="7697787" cy="3352800"/>
          </a:xfrm>
        </p:spPr>
        <p:txBody>
          <a:bodyPr/>
          <a:lstStyle/>
          <a:p>
            <a:r>
              <a:rPr lang="en-US" altLang="en-US" dirty="0">
                <a:latin typeface="Frutiga" charset="0"/>
              </a:rPr>
              <a:t>Missing assessments COTS/Mini-</a:t>
            </a:r>
            <a:r>
              <a:rPr lang="en-US" altLang="en-US" dirty="0" err="1">
                <a:latin typeface="Frutiga" charset="0"/>
              </a:rPr>
              <a:t>cex</a:t>
            </a:r>
            <a:r>
              <a:rPr lang="en-US" altLang="en-US" dirty="0">
                <a:latin typeface="Frutiga" charset="0"/>
              </a:rPr>
              <a:t>/</a:t>
            </a:r>
            <a:r>
              <a:rPr lang="en-US" altLang="en-US" dirty="0" err="1">
                <a:latin typeface="Frutiga" charset="0"/>
              </a:rPr>
              <a:t>CbDs</a:t>
            </a:r>
            <a:r>
              <a:rPr lang="en-US" altLang="en-US" dirty="0">
                <a:latin typeface="Frutiga" charset="0"/>
              </a:rPr>
              <a:t>/ CSR/MSF/PSQ</a:t>
            </a:r>
          </a:p>
          <a:p>
            <a:r>
              <a:rPr lang="en-US" altLang="en-US" dirty="0">
                <a:latin typeface="Frutiga" charset="0"/>
              </a:rPr>
              <a:t>Exam results pending</a:t>
            </a:r>
          </a:p>
          <a:p>
            <a:r>
              <a:rPr lang="en-US" altLang="en-US" dirty="0">
                <a:latin typeface="Frutiga" charset="0"/>
              </a:rPr>
              <a:t>Missing evidence AED/CPR/safe guarding</a:t>
            </a:r>
          </a:p>
          <a:p>
            <a:r>
              <a:rPr lang="en-US" altLang="en-US" dirty="0">
                <a:latin typeface="Frutiga" charset="0"/>
              </a:rPr>
              <a:t>Missing OOHs at final ARCP, no longer at ST1/2</a:t>
            </a:r>
          </a:p>
          <a:p>
            <a:endParaRPr lang="en-US" altLang="en-US" dirty="0">
              <a:latin typeface="Frutig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25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2CB6F-BCE7-4DE7-90E6-69CAA337E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1407"/>
            <a:ext cx="7772400" cy="679449"/>
          </a:xfrm>
        </p:spPr>
        <p:txBody>
          <a:bodyPr anchor="t"/>
          <a:lstStyle/>
          <a:p>
            <a:r>
              <a:rPr lang="en-US" sz="3200" dirty="0">
                <a:solidFill>
                  <a:schemeClr val="accent1"/>
                </a:solidFill>
                <a:cs typeface="Arial"/>
              </a:rPr>
              <a:t>CPD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06232C-A0DE-4A19-B3E5-8E391D4C35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573094" cy="3720662"/>
          </a:xfrm>
        </p:spPr>
        <p:txBody>
          <a:bodyPr anchor="t"/>
          <a:lstStyle/>
          <a:p>
            <a:r>
              <a:rPr lang="en-US" sz="2000" dirty="0">
                <a:cs typeface="Arial"/>
              </a:rPr>
              <a:t>You can claim up to two CPD points per year through attendance / involvement with an ARCP panel</a:t>
            </a:r>
          </a:p>
          <a:p>
            <a:endParaRPr lang="en-US" sz="2000" dirty="0">
              <a:cs typeface="Arial"/>
            </a:endParaRPr>
          </a:p>
          <a:p>
            <a:r>
              <a:rPr lang="en-US" sz="2000" dirty="0">
                <a:cs typeface="Arial"/>
              </a:rPr>
              <a:t>Please ask the Chair or EPM (Education </a:t>
            </a:r>
            <a:r>
              <a:rPr lang="en-US" sz="2000" dirty="0" err="1">
                <a:cs typeface="Arial"/>
              </a:rPr>
              <a:t>Progamme</a:t>
            </a:r>
            <a:r>
              <a:rPr lang="en-US" sz="2000" dirty="0">
                <a:cs typeface="Arial"/>
              </a:rPr>
              <a:t> Manager) for a certificate</a:t>
            </a:r>
          </a:p>
          <a:p>
            <a:endParaRPr lang="en-US" sz="2000" dirty="0">
              <a:cs typeface="Arial"/>
            </a:endParaRPr>
          </a:p>
          <a:p>
            <a:pPr lvl="1"/>
            <a:endParaRPr lang="en-US" sz="2000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93F0C8-DE14-4138-BD71-AD52F196A6F8}"/>
              </a:ext>
            </a:extLst>
          </p:cNvPr>
          <p:cNvSpPr txBox="1"/>
          <p:nvPr/>
        </p:nvSpPr>
        <p:spPr>
          <a:xfrm>
            <a:off x="7901796" y="6377796"/>
            <a:ext cx="10287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V1 3.2019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5206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77E3C-B666-4C32-A65B-6D7EC3CB1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>
                <a:solidFill>
                  <a:schemeClr val="accent1"/>
                </a:solidFill>
                <a:cs typeface="Arial"/>
              </a:rPr>
              <a:t>Thank you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D6BAC1-19D4-436F-B704-4ACB686C17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558" y="3759282"/>
            <a:ext cx="7698896" cy="3720662"/>
          </a:xfrm>
        </p:spPr>
        <p:txBody>
          <a:bodyPr anchor="t"/>
          <a:lstStyle/>
          <a:p>
            <a:r>
              <a:rPr lang="en-US" sz="2000" dirty="0">
                <a:cs typeface="Arial"/>
              </a:rPr>
              <a:t>Any comments / queries / suggestions, please contact </a:t>
            </a:r>
            <a:endParaRPr lang="en-US" dirty="0"/>
          </a:p>
          <a:p>
            <a:pPr lvl="1"/>
            <a:r>
              <a:rPr lang="en-US" sz="2000" dirty="0">
                <a:cs typeface="Arial"/>
              </a:rPr>
              <a:t>Rebecca Black, Associate Dean </a:t>
            </a:r>
            <a:endParaRPr lang="en-US">
              <a:cs typeface="Arial"/>
            </a:endParaRPr>
          </a:p>
          <a:p>
            <a:pPr lvl="2"/>
            <a:r>
              <a:rPr lang="en-US" sz="2000" dirty="0">
                <a:cs typeface="Arial"/>
                <a:hlinkClick r:id="rId2"/>
              </a:rPr>
              <a:t>Rebecca.black@hee.nhs.uk</a:t>
            </a:r>
            <a:endParaRPr lang="en-US" sz="200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8A5D13-40CC-487F-A79E-93ABC85DAA23}"/>
              </a:ext>
            </a:extLst>
          </p:cNvPr>
          <p:cNvSpPr txBox="1"/>
          <p:nvPr/>
        </p:nvSpPr>
        <p:spPr>
          <a:xfrm>
            <a:off x="7901797" y="6345447"/>
            <a:ext cx="10287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V1 3.2019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950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xmlns="" id="{05075A2A-05C8-4C4E-8C3B-989A9B6F28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4213" y="981075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>
                <a:latin typeface="Frutiga" charset="0"/>
              </a:rPr>
              <a:t>Who’s who and roles today</a:t>
            </a:r>
          </a:p>
        </p:txBody>
      </p:sp>
      <p:sp>
        <p:nvSpPr>
          <p:cNvPr id="9218" name="Content Placeholder 4">
            <a:extLst>
              <a:ext uri="{FF2B5EF4-FFF2-40B4-BE49-F238E27FC236}">
                <a16:creationId xmlns:a16="http://schemas.microsoft.com/office/drawing/2014/main" xmlns="" id="{B663D7D6-BBA4-1D40-A8FC-6EF4E24ED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1752600"/>
            <a:ext cx="7697787" cy="40528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60000"/>
              </a:lnSpc>
              <a:buNone/>
            </a:pPr>
            <a:r>
              <a:rPr lang="en-GB" altLang="en-US" sz="1700" dirty="0">
                <a:latin typeface="Frutiga" charset="0"/>
              </a:rPr>
              <a:t>Chair of the panel – </a:t>
            </a:r>
            <a:r>
              <a:rPr lang="en-GB" altLang="en-US" sz="1700" dirty="0">
                <a:solidFill>
                  <a:srgbClr val="FF0000"/>
                </a:solidFill>
                <a:latin typeface="Frutiga" charset="0"/>
              </a:rPr>
              <a:t>Kim Emerson</a:t>
            </a:r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en-GB" altLang="en-US" sz="1700" dirty="0">
                <a:latin typeface="Frutiga" charset="0"/>
              </a:rPr>
              <a:t>Programme Manager and/or Recruitment &amp; Assessment Administrator –</a:t>
            </a:r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en-GB" altLang="en-US" sz="1700" dirty="0">
                <a:latin typeface="Frutiga" charset="0"/>
              </a:rPr>
              <a:t> </a:t>
            </a:r>
            <a:r>
              <a:rPr lang="en-GB" altLang="en-US" sz="1700" dirty="0" err="1">
                <a:solidFill>
                  <a:srgbClr val="FF0000"/>
                </a:solidFill>
                <a:latin typeface="Frutiga" charset="0"/>
              </a:rPr>
              <a:t>Lucianna</a:t>
            </a:r>
            <a:r>
              <a:rPr lang="en-GB" altLang="en-US" sz="1700" dirty="0">
                <a:solidFill>
                  <a:srgbClr val="FF0000"/>
                </a:solidFill>
                <a:latin typeface="Frutiga" charset="0"/>
              </a:rPr>
              <a:t> </a:t>
            </a:r>
            <a:r>
              <a:rPr lang="en-GB" altLang="en-US" sz="1700" dirty="0" err="1">
                <a:solidFill>
                  <a:srgbClr val="FF0000"/>
                </a:solidFill>
                <a:latin typeface="Frutiga" charset="0"/>
              </a:rPr>
              <a:t>Zandonadi</a:t>
            </a:r>
            <a:endParaRPr lang="en-GB" altLang="en-US" sz="1700" dirty="0">
              <a:solidFill>
                <a:srgbClr val="FF0000"/>
              </a:solidFill>
              <a:latin typeface="Frutig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1700" dirty="0">
                <a:latin typeface="Frutiga" charset="0"/>
              </a:rPr>
              <a:t>Lay Representative – </a:t>
            </a:r>
            <a:r>
              <a:rPr lang="en-GB" altLang="en-US" sz="1700" dirty="0">
                <a:solidFill>
                  <a:srgbClr val="FF0000"/>
                </a:solidFill>
                <a:latin typeface="Frutiga" charset="0"/>
              </a:rPr>
              <a:t>N/A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1700" dirty="0">
                <a:latin typeface="Frutiga" charset="0"/>
              </a:rPr>
              <a:t>Panel members –</a:t>
            </a:r>
          </a:p>
          <a:p>
            <a:pPr lvl="1"/>
            <a:r>
              <a:rPr lang="en-GB" sz="1300" dirty="0" err="1">
                <a:latin typeface="Frutiga" charset="0"/>
              </a:rPr>
              <a:t>Perihan</a:t>
            </a:r>
            <a:r>
              <a:rPr lang="en-GB" sz="1300" dirty="0">
                <a:latin typeface="Frutiga" charset="0"/>
              </a:rPr>
              <a:t> </a:t>
            </a:r>
            <a:r>
              <a:rPr lang="en-GB" sz="1300" dirty="0" err="1">
                <a:latin typeface="Frutiga" charset="0"/>
              </a:rPr>
              <a:t>Colyer</a:t>
            </a:r>
            <a:endParaRPr lang="en-GB" sz="1300" dirty="0">
              <a:latin typeface="Frutiga" charset="0"/>
            </a:endParaRPr>
          </a:p>
          <a:p>
            <a:pPr lvl="1"/>
            <a:r>
              <a:rPr lang="en-GB" sz="1300" dirty="0">
                <a:latin typeface="Frutiga" charset="0"/>
              </a:rPr>
              <a:t>Suzie Gill</a:t>
            </a:r>
          </a:p>
          <a:p>
            <a:pPr lvl="1"/>
            <a:r>
              <a:rPr lang="en-GB" sz="1300" dirty="0">
                <a:latin typeface="Frutiga" charset="0"/>
              </a:rPr>
              <a:t>Ann Sanders</a:t>
            </a:r>
          </a:p>
          <a:p>
            <a:pPr lvl="1"/>
            <a:r>
              <a:rPr lang="en-GB" sz="1300" dirty="0">
                <a:latin typeface="Frutiga" charset="0"/>
              </a:rPr>
              <a:t>Richard Silvester</a:t>
            </a:r>
          </a:p>
          <a:p>
            <a:pPr lvl="1"/>
            <a:r>
              <a:rPr lang="en-GB" sz="1300" dirty="0">
                <a:latin typeface="Frutiga" charset="0"/>
              </a:rPr>
              <a:t>Kate Staveley</a:t>
            </a:r>
          </a:p>
          <a:p>
            <a:pPr marL="0" indent="0">
              <a:buNone/>
            </a:pPr>
            <a:r>
              <a:rPr lang="en-GB" sz="1700" dirty="0">
                <a:latin typeface="Frutiga" charset="0"/>
              </a:rPr>
              <a:t> </a:t>
            </a:r>
            <a:r>
              <a:rPr lang="en-GB" altLang="en-US" sz="1700" dirty="0">
                <a:latin typeface="Frutiga" charset="0"/>
              </a:rPr>
              <a:t>External Representative </a:t>
            </a:r>
            <a:r>
              <a:rPr lang="en-GB" sz="1700" dirty="0">
                <a:latin typeface="Frutiga" charset="0"/>
              </a:rPr>
              <a:t>Tara George (RCGP/EA)</a:t>
            </a:r>
          </a:p>
          <a:p>
            <a:pPr eaLnBrk="1" hangingPunct="1">
              <a:lnSpc>
                <a:spcPct val="60000"/>
              </a:lnSpc>
            </a:pPr>
            <a:endParaRPr lang="en-GB" altLang="en-US" sz="1700" dirty="0">
              <a:latin typeface="Frutiga" charset="0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en-GB" altLang="en-US" sz="1700" dirty="0">
                <a:latin typeface="Frutiga" charset="0"/>
              </a:rPr>
              <a:t>Academic Representative (if applicable)- </a:t>
            </a:r>
            <a:r>
              <a:rPr lang="en-GB" altLang="en-US" sz="1700" dirty="0">
                <a:solidFill>
                  <a:srgbClr val="FF0000"/>
                </a:solidFill>
                <a:latin typeface="Frutiga" charset="0"/>
              </a:rPr>
              <a:t>None</a:t>
            </a:r>
          </a:p>
          <a:p>
            <a:pPr marL="0" indent="0" eaLnBrk="1" hangingPunct="1">
              <a:lnSpc>
                <a:spcPct val="60000"/>
              </a:lnSpc>
              <a:buNone/>
            </a:pPr>
            <a:endParaRPr lang="en-GB" altLang="en-US" sz="1700" dirty="0">
              <a:latin typeface="Frutiga" charset="0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en-GB" altLang="en-US" sz="1700" dirty="0">
                <a:latin typeface="Frutiga" charset="0"/>
              </a:rPr>
              <a:t>Visitors –  </a:t>
            </a:r>
            <a:r>
              <a:rPr lang="en-GB" altLang="en-US" sz="1700" dirty="0">
                <a:solidFill>
                  <a:srgbClr val="FF0000"/>
                </a:solidFill>
                <a:latin typeface="Frutiga" charset="0"/>
              </a:rPr>
              <a:t>None</a:t>
            </a:r>
          </a:p>
          <a:p>
            <a:pPr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en-GB" altLang="en-US" sz="1700" b="1" dirty="0">
                <a:solidFill>
                  <a:srgbClr val="604A7B"/>
                </a:solidFill>
                <a:latin typeface="Frutiga" charset="0"/>
              </a:rPr>
              <a:t>Please nominate a panel member to complete the revalidation check list </a:t>
            </a:r>
          </a:p>
          <a:p>
            <a:pPr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en-GB" altLang="en-US" sz="1700" b="1" dirty="0">
                <a:solidFill>
                  <a:srgbClr val="FF0000"/>
                </a:solidFill>
                <a:latin typeface="Frutiga" charset="0"/>
              </a:rPr>
              <a:t>(completed by Admin/Panel Chair in GP</a:t>
            </a:r>
            <a:r>
              <a:rPr lang="en-GB" altLang="en-US" sz="1700" b="1" dirty="0">
                <a:solidFill>
                  <a:srgbClr val="00B050"/>
                </a:solidFill>
                <a:latin typeface="Frutiga" charset="0"/>
              </a:rPr>
              <a:t>, Panel Chair for Foundation</a:t>
            </a:r>
            <a:r>
              <a:rPr lang="en-GB" altLang="en-US" sz="1700" b="1" dirty="0">
                <a:solidFill>
                  <a:srgbClr val="FF0000"/>
                </a:solidFill>
                <a:latin typeface="Frutiga" charset="0"/>
              </a:rPr>
              <a:t>)</a:t>
            </a:r>
            <a:endParaRPr lang="en-GB" altLang="en-US" sz="1700" b="1" dirty="0">
              <a:solidFill>
                <a:srgbClr val="604A7B"/>
              </a:solidFill>
              <a:latin typeface="Frutiga" charset="0"/>
            </a:endParaRPr>
          </a:p>
          <a:p>
            <a:pPr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en-GB" altLang="en-US" sz="1700" dirty="0">
              <a:latin typeface="Frutiga" charset="0"/>
            </a:endParaRPr>
          </a:p>
        </p:txBody>
      </p:sp>
      <p:sp>
        <p:nvSpPr>
          <p:cNvPr id="9219" name="TextBox 1">
            <a:extLst>
              <a:ext uri="{FF2B5EF4-FFF2-40B4-BE49-F238E27FC236}">
                <a16:creationId xmlns:a16="http://schemas.microsoft.com/office/drawing/2014/main" xmlns="" id="{756F35E0-8728-514F-A095-1EDD9E236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-12192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3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77" y="114001"/>
            <a:ext cx="8501974" cy="679449"/>
          </a:xfrm>
        </p:spPr>
        <p:txBody>
          <a:bodyPr anchor="t"/>
          <a:lstStyle/>
          <a:p>
            <a:r>
              <a:rPr lang="en-GB" sz="2800" dirty="0">
                <a:solidFill>
                  <a:schemeClr val="accent1"/>
                </a:solidFill>
              </a:rPr>
              <a:t>Purpose and scope of ARCP panel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9385" y="1474613"/>
            <a:ext cx="7839075" cy="3720662"/>
          </a:xfrm>
        </p:spPr>
        <p:txBody>
          <a:bodyPr anchor="t"/>
          <a:lstStyle/>
          <a:p>
            <a:r>
              <a:rPr lang="en-GB" sz="2000" dirty="0"/>
              <a:t>To review the material in the trainee’s portfolio and issue an outcome having mapped the evidence submitted to that required for demonstrating progress in the specialty curriculum</a:t>
            </a:r>
            <a:endParaRPr lang="en-GB" sz="2000" dirty="0">
              <a:cs typeface="Arial"/>
            </a:endParaRPr>
          </a:p>
          <a:p>
            <a:endParaRPr lang="en-GB" sz="2000" dirty="0"/>
          </a:p>
          <a:p>
            <a:r>
              <a:rPr lang="en-GB" sz="2000" dirty="0"/>
              <a:t>ONLY material submitted in the portfolio can be considered by the ARCP panel</a:t>
            </a:r>
            <a:endParaRPr lang="en-GB" sz="2000" dirty="0">
              <a:cs typeface="Arial"/>
            </a:endParaRPr>
          </a:p>
          <a:p>
            <a:endParaRPr lang="en-GB" sz="2000" dirty="0"/>
          </a:p>
          <a:p>
            <a:r>
              <a:rPr lang="en-GB" sz="2000" dirty="0"/>
              <a:t>The trainee’s ES must not</a:t>
            </a:r>
            <a:r>
              <a:rPr lang="en-GB" sz="2000" b="1" dirty="0"/>
              <a:t> </a:t>
            </a:r>
            <a:r>
              <a:rPr lang="en-GB" sz="2000" dirty="0"/>
              <a:t>be involved in panel discussions if they are present at the review </a:t>
            </a:r>
            <a:endParaRPr lang="en-GB" sz="2000" dirty="0"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3157" y="6331789"/>
            <a:ext cx="111919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dirty="0">
                <a:cs typeface="Arial"/>
              </a:rPr>
              <a:t>V1 3.2019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7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89" y="200266"/>
            <a:ext cx="7772400" cy="679449"/>
          </a:xfrm>
        </p:spPr>
        <p:txBody>
          <a:bodyPr anchor="t"/>
          <a:lstStyle/>
          <a:p>
            <a:r>
              <a:rPr lang="en-GB" sz="3200" dirty="0">
                <a:solidFill>
                  <a:schemeClr val="accent1"/>
                </a:solidFill>
                <a:cs typeface="Arial"/>
              </a:rPr>
              <a:t>Fitness to Practise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100839"/>
            <a:ext cx="7839075" cy="3720662"/>
          </a:xfrm>
        </p:spPr>
        <p:txBody>
          <a:bodyPr anchor="t"/>
          <a:lstStyle/>
          <a:p>
            <a:r>
              <a:rPr lang="en-GB" sz="2000" dirty="0"/>
              <a:t>‘Fitness to Practise’ is separately considered as part of the process to support the Dean’s recommendation for revalidation</a:t>
            </a:r>
            <a:endParaRPr lang="en-GB" sz="2000" dirty="0">
              <a:cs typeface="Arial"/>
            </a:endParaRPr>
          </a:p>
          <a:p>
            <a:endParaRPr lang="en-GB" sz="2000" dirty="0">
              <a:cs typeface="Arial"/>
            </a:endParaRPr>
          </a:p>
          <a:p>
            <a:r>
              <a:rPr lang="en-GB" sz="2000" dirty="0"/>
              <a:t>There needs to be follow-up (by TPD and / or ES) to ensure actions recommended by the ARCP panel actually happen</a:t>
            </a:r>
            <a:endParaRPr lang="en-GB" sz="2000" dirty="0">
              <a:cs typeface="Arial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02516" y="6324600"/>
            <a:ext cx="102933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dirty="0">
                <a:cs typeface="Arial"/>
              </a:rPr>
              <a:t>V1 3.2019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3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24" y="315776"/>
            <a:ext cx="7926600" cy="990600"/>
          </a:xfrm>
        </p:spPr>
        <p:txBody>
          <a:bodyPr anchor="t"/>
          <a:lstStyle/>
          <a:p>
            <a:r>
              <a:rPr lang="en-US" sz="3200" dirty="0">
                <a:solidFill>
                  <a:schemeClr val="accent1"/>
                </a:solidFill>
              </a:rPr>
              <a:t>Tasks for the panel</a:t>
            </a:r>
            <a:r>
              <a:rPr lang="en-US" sz="3200" dirty="0">
                <a:solidFill>
                  <a:srgbClr val="C00000"/>
                </a:solidFill>
              </a:rPr>
              <a:t> </a:t>
            </a:r>
            <a:r>
              <a:rPr lang="en-GB" sz="3200" dirty="0"/>
              <a:t>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59D777E-EF0D-42DD-A0EE-9566D900DA1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6791" y="1336781"/>
            <a:ext cx="4508769" cy="3372255"/>
          </a:xfrm>
        </p:spPr>
        <p:txBody>
          <a:bodyPr anchor="t">
            <a:normAutofit/>
          </a:bodyPr>
          <a:lstStyle/>
          <a:p>
            <a:r>
              <a:rPr lang="en-US" sz="2000" dirty="0"/>
              <a:t>Participating in the discussion about a trainee’s evidence of progression and fitness to </a:t>
            </a:r>
            <a:r>
              <a:rPr lang="en-US" sz="2000" dirty="0" err="1"/>
              <a:t>practise</a:t>
            </a:r>
          </a:p>
          <a:p>
            <a:endParaRPr lang="en-US" sz="2000" dirty="0"/>
          </a:p>
          <a:p>
            <a:r>
              <a:rPr lang="en-US" sz="2000" dirty="0"/>
              <a:t>Piloting / driving  the </a:t>
            </a:r>
            <a:r>
              <a:rPr lang="en-US" sz="2000" dirty="0" err="1"/>
              <a:t>ePortfolio</a:t>
            </a:r>
          </a:p>
          <a:p>
            <a:endParaRPr lang="en-US" sz="2000" dirty="0"/>
          </a:p>
          <a:p>
            <a:r>
              <a:rPr lang="en-US" sz="2000" dirty="0"/>
              <a:t>Completing a draft ARCP outcome form once a decision is made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615253" y="1538064"/>
            <a:ext cx="4333672" cy="3372255"/>
          </a:xfrm>
        </p:spPr>
        <p:txBody>
          <a:bodyPr anchor="t"/>
          <a:lstStyle/>
          <a:p>
            <a:r>
              <a:rPr lang="en-US" sz="2000" dirty="0"/>
              <a:t>Completing form /checklist to support revalidation</a:t>
            </a:r>
            <a:endParaRPr lang="en-US" sz="2000" dirty="0">
              <a:cs typeface="Arial"/>
            </a:endParaRPr>
          </a:p>
          <a:p>
            <a:endParaRPr lang="en-US" sz="2000" dirty="0"/>
          </a:p>
          <a:p>
            <a:r>
              <a:rPr lang="en-US" sz="2000" dirty="0"/>
              <a:t>Completing a feedback sheet for the ES on their report</a:t>
            </a:r>
            <a:endParaRPr lang="en-US" sz="2000" dirty="0" err="1">
              <a:cs typeface="Arial"/>
            </a:endParaRPr>
          </a:p>
          <a:p>
            <a:endParaRPr lang="en-US" sz="2000" dirty="0"/>
          </a:p>
          <a:p>
            <a:r>
              <a:rPr lang="en-US" sz="2000" dirty="0"/>
              <a:t>Lay, External and Dean’s reps will all produce a report on the ‘event’</a:t>
            </a:r>
            <a:endParaRPr lang="en-US" sz="2000" dirty="0">
              <a:cs typeface="Arial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09704" y="6324600"/>
            <a:ext cx="88556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dirty="0">
                <a:cs typeface="Arial"/>
              </a:rPr>
              <a:t>V1 3.2019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1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469" y="283304"/>
            <a:ext cx="7772400" cy="679449"/>
          </a:xfrm>
        </p:spPr>
        <p:txBody>
          <a:bodyPr anchor="t"/>
          <a:lstStyle/>
          <a:p>
            <a:r>
              <a:rPr lang="en-GB" dirty="0">
                <a:solidFill>
                  <a:schemeClr val="accent1"/>
                </a:solidFill>
              </a:rPr>
              <a:t>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544" y="1700808"/>
            <a:ext cx="7839075" cy="3720662"/>
          </a:xfrm>
        </p:spPr>
        <p:txBody>
          <a:bodyPr anchor="t"/>
          <a:lstStyle/>
          <a:p>
            <a:r>
              <a:rPr lang="en-GB" sz="2000" dirty="0"/>
              <a:t>1-6 for all trainees holding a number and ‘in programme’</a:t>
            </a:r>
            <a:endParaRPr lang="en-GB" sz="2000" dirty="0">
              <a:cs typeface="Arial"/>
            </a:endParaRPr>
          </a:p>
          <a:p>
            <a:endParaRPr lang="en-GB" sz="2000" dirty="0">
              <a:cs typeface="Arial"/>
            </a:endParaRPr>
          </a:p>
          <a:p>
            <a:r>
              <a:rPr lang="en-GB" sz="2000" dirty="0"/>
              <a:t>The ‘7’ prefix is used only for trainees without an NTN (</a:t>
            </a:r>
            <a:r>
              <a:rPr lang="en-GB" sz="2000" dirty="0" err="1"/>
              <a:t>eg</a:t>
            </a:r>
            <a:r>
              <a:rPr lang="en-GB" sz="2000" dirty="0"/>
              <a:t> LATs)</a:t>
            </a:r>
            <a:endParaRPr lang="en-GB" sz="2000" dirty="0">
              <a:cs typeface="Arial"/>
            </a:endParaRPr>
          </a:p>
          <a:p>
            <a:endParaRPr lang="en-GB" sz="2000" dirty="0"/>
          </a:p>
          <a:p>
            <a:r>
              <a:rPr lang="en-GB" sz="2000" dirty="0"/>
              <a:t>The ‘8’ prefix is for trainees currently ‘out of programme’</a:t>
            </a:r>
            <a:endParaRPr lang="en-GB" sz="2000" dirty="0">
              <a:cs typeface="Arial"/>
            </a:endParaRPr>
          </a:p>
          <a:p>
            <a:endParaRPr lang="en-GB" sz="2000" dirty="0">
              <a:cs typeface="Arial"/>
            </a:endParaRPr>
          </a:p>
          <a:p>
            <a:r>
              <a:rPr lang="en-GB" sz="2000" dirty="0"/>
              <a:t>There are reference sheets describing outcomes on the table</a:t>
            </a:r>
            <a:endParaRPr lang="en-GB" sz="2000" dirty="0">
              <a:cs typeface="Arial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09704" y="6324600"/>
            <a:ext cx="88556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dirty="0">
                <a:cs typeface="Arial"/>
              </a:rPr>
              <a:t>V1 3.2019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9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82" y="70870"/>
            <a:ext cx="8667343" cy="679449"/>
          </a:xfrm>
        </p:spPr>
        <p:txBody>
          <a:bodyPr anchor="t"/>
          <a:lstStyle/>
          <a:p>
            <a:r>
              <a:rPr lang="en-GB" sz="2800" dirty="0">
                <a:solidFill>
                  <a:schemeClr val="accent1"/>
                </a:solidFill>
              </a:rPr>
              <a:t>Trainees with two ARCP outcome forms</a:t>
            </a:r>
            <a:endParaRPr lang="en-GB" sz="280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5917" y="1369047"/>
            <a:ext cx="8325457" cy="3720662"/>
          </a:xfrm>
        </p:spPr>
        <p:txBody>
          <a:bodyPr anchor="t"/>
          <a:lstStyle/>
          <a:p>
            <a:r>
              <a:rPr lang="en-GB" sz="2000" dirty="0"/>
              <a:t>Those ‘dual accrediting’ (mainly in medical specialties)</a:t>
            </a:r>
            <a:endParaRPr lang="en-GB" sz="2000" dirty="0">
              <a:cs typeface="Arial"/>
            </a:endParaRPr>
          </a:p>
          <a:p>
            <a:endParaRPr lang="en-GB" sz="2000" dirty="0"/>
          </a:p>
          <a:p>
            <a:r>
              <a:rPr lang="en-GB" sz="2000" dirty="0"/>
              <a:t>Those whose Form R arrived after the predetermined deadline (TWO WEEKS before the ARCP), but before the ARCP panel review must be issued a 5 then the training outcome- </a:t>
            </a:r>
            <a:r>
              <a:rPr lang="en-GB" sz="2000" dirty="0">
                <a:solidFill>
                  <a:srgbClr val="FF0000"/>
                </a:solidFill>
              </a:rPr>
              <a:t>overruled for GP and as long as in place at date of panel no outcome 5</a:t>
            </a:r>
            <a:endParaRPr lang="en-GB" sz="2000" dirty="0">
              <a:solidFill>
                <a:srgbClr val="FF0000"/>
              </a:solidFill>
              <a:cs typeface="Arial"/>
            </a:endParaRPr>
          </a:p>
          <a:p>
            <a:endParaRPr lang="en-GB" sz="2000" dirty="0"/>
          </a:p>
          <a:p>
            <a:r>
              <a:rPr lang="en-GB" sz="2000" dirty="0"/>
              <a:t>Those who have spent part of the year in research and part in clinical training need one for each phase, ditto maternity leave / long term sick leave</a:t>
            </a:r>
            <a:endParaRPr lang="en-GB" sz="2000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4F3377-D4CF-43F0-A897-55E962A99AE8}"/>
              </a:ext>
            </a:extLst>
          </p:cNvPr>
          <p:cNvSpPr txBox="1"/>
          <p:nvPr/>
        </p:nvSpPr>
        <p:spPr>
          <a:xfrm>
            <a:off x="7926956" y="6331070"/>
            <a:ext cx="892116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V1 3.2019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244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059" y="133227"/>
            <a:ext cx="7772400" cy="679449"/>
          </a:xfrm>
        </p:spPr>
        <p:txBody>
          <a:bodyPr anchor="t"/>
          <a:lstStyle/>
          <a:p>
            <a:r>
              <a:rPr lang="en-GB" sz="3200" dirty="0">
                <a:solidFill>
                  <a:schemeClr val="accent1"/>
                </a:solidFill>
              </a:rPr>
              <a:t>N and U codes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7804" y="1282781"/>
            <a:ext cx="7839075" cy="4170303"/>
          </a:xfrm>
        </p:spPr>
        <p:txBody>
          <a:bodyPr anchor="t"/>
          <a:lstStyle/>
          <a:p>
            <a:r>
              <a:rPr lang="en-GB" sz="2000" b="1" dirty="0"/>
              <a:t>All</a:t>
            </a:r>
            <a:r>
              <a:rPr lang="en-GB" sz="2000" dirty="0"/>
              <a:t> trainees must have an annual update on training progression</a:t>
            </a:r>
            <a:r>
              <a:rPr lang="en-GB" sz="2000" b="1" dirty="0"/>
              <a:t> </a:t>
            </a:r>
            <a:r>
              <a:rPr lang="en-GB" sz="2000" dirty="0"/>
              <a:t>(Foundation, Core and Specialty, Full and Less than Full Time)</a:t>
            </a:r>
            <a:endParaRPr lang="en-GB" sz="2000" dirty="0">
              <a:cs typeface="Arial"/>
            </a:endParaRPr>
          </a:p>
          <a:p>
            <a:endParaRPr lang="en-GB" sz="2000" dirty="0"/>
          </a:p>
          <a:p>
            <a:r>
              <a:rPr lang="en-GB" sz="2000" dirty="0"/>
              <a:t>If there is no, or insufficient (e.g. less than 3 months whole time equivalent)  training to review, then a U or N code should be uploaded</a:t>
            </a:r>
            <a:endParaRPr lang="en-GB" sz="2000" b="1" dirty="0">
              <a:cs typeface="Arial"/>
            </a:endParaRPr>
          </a:p>
          <a:p>
            <a:pPr marL="0" indent="0" algn="ctr">
              <a:buNone/>
            </a:pPr>
            <a:endParaRPr lang="en-GB" sz="2000" b="1" dirty="0">
              <a:solidFill>
                <a:srgbClr val="55133A"/>
              </a:solidFill>
              <a:cs typeface="Arial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55133A"/>
                </a:solidFill>
              </a:rPr>
              <a:t>N = no outcome		U = unsatisfactory outcome</a:t>
            </a:r>
            <a:endParaRPr lang="en-GB" sz="2000" b="1" dirty="0">
              <a:solidFill>
                <a:srgbClr val="55133A"/>
              </a:solidFill>
              <a:cs typeface="Arial"/>
            </a:endParaRPr>
          </a:p>
          <a:p>
            <a:pPr marL="0" indent="0" algn="ctr">
              <a:buNone/>
            </a:pPr>
            <a:endParaRPr lang="en-GB" sz="2000" b="1" dirty="0">
              <a:solidFill>
                <a:srgbClr val="55133A"/>
              </a:solidFill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55133A"/>
                </a:solidFill>
              </a:rPr>
              <a:t>Both have drop down menus on electronic forms to expand narrative</a:t>
            </a:r>
            <a:endParaRPr lang="en-GB" sz="2000" b="1">
              <a:solidFill>
                <a:srgbClr val="55133A"/>
              </a:solidFill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2516" y="6324600"/>
            <a:ext cx="89275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dirty="0">
                <a:cs typeface="Arial"/>
              </a:rPr>
              <a:t>V1 3.2019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ster slide deck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1105</Words>
  <Application>Microsoft Office PowerPoint</Application>
  <PresentationFormat>On-screen Show (4:3)</PresentationFormat>
  <Paragraphs>192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Master slide deck v2</vt:lpstr>
      <vt:lpstr>2019 ARCP briefing slides</vt:lpstr>
      <vt:lpstr>Welcome</vt:lpstr>
      <vt:lpstr>Who’s who and roles today</vt:lpstr>
      <vt:lpstr>Purpose and scope of ARCP panel review</vt:lpstr>
      <vt:lpstr>Fitness to Practise</vt:lpstr>
      <vt:lpstr>Tasks for the panel  </vt:lpstr>
      <vt:lpstr>Outcomes</vt:lpstr>
      <vt:lpstr>Trainees with two ARCP outcome forms</vt:lpstr>
      <vt:lpstr>N and U codes</vt:lpstr>
      <vt:lpstr>‘Interim’ and / or ‘mop-up’ ARCPs</vt:lpstr>
      <vt:lpstr>Less than full time trainees</vt:lpstr>
      <vt:lpstr>Ready-reckoner for LTFT training</vt:lpstr>
      <vt:lpstr>Revalidation Basics</vt:lpstr>
      <vt:lpstr>ARCP Revalidation: Evidence Checklist (1)</vt:lpstr>
      <vt:lpstr>ARCP Revalidation: Evidence Checklist (2) </vt:lpstr>
      <vt:lpstr>ARCP Revalidation: Evidence Checklist (3)</vt:lpstr>
      <vt:lpstr>Revalidation and ARCP outcome </vt:lpstr>
      <vt:lpstr>Local Arrangements</vt:lpstr>
      <vt:lpstr>Outcomes</vt:lpstr>
      <vt:lpstr>Reasons for outcome 5s</vt:lpstr>
      <vt:lpstr>CPD</vt:lpstr>
      <vt:lpstr>Thank you</vt:lpstr>
    </vt:vector>
  </TitlesOfParts>
  <Company>Health Education England (South)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ARCP briefing slides</dc:title>
  <dc:creator>Jane Siddall</dc:creator>
  <cp:lastModifiedBy>Reading VTS</cp:lastModifiedBy>
  <cp:revision>510</cp:revision>
  <dcterms:created xsi:type="dcterms:W3CDTF">2017-12-28T08:04:55Z</dcterms:created>
  <dcterms:modified xsi:type="dcterms:W3CDTF">2019-11-26T10:09:15Z</dcterms:modified>
</cp:coreProperties>
</file>