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56" r:id="rId5"/>
  </p:sldMasterIdLst>
  <p:notesMasterIdLst>
    <p:notesMasterId r:id="rId23"/>
  </p:notesMasterIdLst>
  <p:handoutMasterIdLst>
    <p:handoutMasterId r:id="rId24"/>
  </p:handoutMasterIdLst>
  <p:sldIdLst>
    <p:sldId id="256" r:id="rId6"/>
    <p:sldId id="273" r:id="rId7"/>
    <p:sldId id="272" r:id="rId8"/>
    <p:sldId id="277" r:id="rId9"/>
    <p:sldId id="274" r:id="rId10"/>
    <p:sldId id="275" r:id="rId11"/>
    <p:sldId id="258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71" r:id="rId20"/>
    <p:sldId id="278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/>
          <a:p>
            <a:pPr hangingPunct="0">
              <a:defRPr sz="1400"/>
            </a:pPr>
            <a:endParaRPr lang="en-GB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/>
          <a:p>
            <a:pPr algn="r" hangingPunct="0">
              <a:defRPr sz="1400"/>
            </a:pPr>
            <a:endParaRPr lang="en-GB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/>
          <a:p>
            <a:pPr hangingPunct="0">
              <a:defRPr sz="1400"/>
            </a:pPr>
            <a:endParaRPr lang="en-GB" sz="120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/>
          <a:p>
            <a:pPr algn="r" hangingPunct="0">
              <a:defRPr sz="1400"/>
            </a:pPr>
            <a:fld id="{07850836-6AA0-49C7-A0E6-EA0CEFCEBFC4}" type="slidenum">
              <a:t>‹#›</a:t>
            </a:fld>
            <a:endParaRPr lang="en-GB" sz="1200"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3363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n-GB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8E3DA7-E893-46AE-95AE-50834389D70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6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GB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77E-FB16-4FE7-8597-FAA43C27C87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C1733-A134-48CE-B5AF-C5D37E1FC3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1856D-523E-42CC-98AF-06DC04B6AD8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7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4172-787F-4F32-8B3F-8C8100CAAEA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2A72-29B2-408D-9317-36ED17E0E59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2B39-3788-4F60-B9D5-4841821C96F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04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DD4A-9491-43CF-95F5-9B7C2F8E7CE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1016-4F1B-44C6-BA4C-A2744A77E2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F44F-20E3-4042-9808-70A0922545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0FEA-0EEC-47F1-A97B-CE0C896A13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AA62F-AEF2-47ED-AFA6-A8B9D94060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5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42809-4A5A-45E7-BCEB-1E5A4AB78C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1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25F6-2198-41CA-9DAF-96ECE3B57DD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1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841-7F3E-4EDC-A4BE-A4FA4D5005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3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555E-27A3-423D-8752-B8E25FE484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3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F43F-BF82-46BC-AC4B-035A3A81DC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0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A88C-9A1B-49CB-825D-51A1FAD049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68813-57C0-4ED8-BC6E-98C5FAAE9C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EDC9-CDD3-4062-BF5B-78B25179E5B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FA2AD-ECD0-4E8D-89D0-A38C4D162C6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2AE03-0F58-4B1B-A46C-F3883CD7FD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FBC6-1A0B-4FB1-BB3A-0A97115678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87C5D-6ECC-4D54-A016-A34544B0DCC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35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F1D8-1D13-4169-B2F1-56723BB0BF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574D-1EF8-4134-8693-390B4495164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53F5-F91D-4679-9952-0BF0F8F40F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8F1E3-1317-4EE4-98BF-207D0E7672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5A5D-3B13-45A7-A877-E71EAE8FEB8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790DD-E050-4A42-8399-B920FE57FC2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20A6-6412-4724-A225-454738444F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5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591BB-8817-4D2C-8931-5384B8BE068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99AB7-915D-426E-90FD-60A70CE9B46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4E7-6195-4289-B675-AC026E0A6F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B1F7E-E7C8-4795-830C-4C6319B7C53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4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3BF4-2D65-4D1A-9881-C9A63AB070A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5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E0DE-3CE2-4A68-BBA5-784F921EC8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12B51-521B-4664-B7AC-E2FACC3C523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CEE9-164F-4B13-BB27-8676C41F1B1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380B-C919-43A2-A0C0-406E64CD6E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99F5-73F0-4ACF-ADB6-EAB4D20BE4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C1E5-5D0B-4142-89D9-C3850FAD35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1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A816-2C0C-4459-A599-7E9271458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5B7-8FFF-45CE-90BE-8DC6A42F2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47D1-EBD0-4B42-9416-24FE5D3FFA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3C3F-9BFD-49C0-A8B3-E3CB26FD0A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6AEB0-75AC-480C-A766-4214653D8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6DB83-62C7-4474-AB31-FB90FA1930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79595-EDBB-43FE-8ABF-4CB3A01E22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A993-8231-4230-A6D4-DFEC0A8B7C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F893-AB47-47C4-AAB8-C5ACB5C81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6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40C1E-0D2E-4AA7-BB6C-9305845F3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DB027-B12F-4F47-A3BF-6D6CAAC1D1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54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01ED-9D86-4DAF-B5BA-E1A3C8110A2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2058-8C6D-4B8B-AC55-A212429C70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CBA2-DEED-4DB9-862C-7E45EBAEBB1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3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E6CA-9205-4B15-B022-C21B6AE0CD1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5DF1-B4B4-4873-999B-6A13108A4E2D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53473-6DE2-4227-9405-BD14E0A96DA9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A603-A2EA-4CE7-A9BA-0DCB5DC17E7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4E6CA-9205-4B15-B022-C21B6AE0C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9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41E2-5E94-4056-9F5B-97429CCDC457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1371600"/>
            <a:ext cx="7851775" cy="182880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The </a:t>
            </a:r>
            <a:r>
              <a:rPr lang="en-GB" sz="5000" kern="1200" dirty="0" err="1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ePortfolio</a:t>
            </a: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 – who cares?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Subtitle 4"/>
          <p:cNvSpPr/>
          <p:nvPr/>
        </p:nvSpPr>
        <p:spPr>
          <a:xfrm>
            <a:off x="533520" y="3228480"/>
            <a:ext cx="7854480" cy="1752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compatLnSpc="0"/>
          <a:lstStyle/>
          <a:p>
            <a:pPr lvl="0" rtl="0" hangingPunct="0">
              <a:buNone/>
              <a:tabLst/>
            </a:pPr>
            <a:endParaRPr lang="en-GB" sz="240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CBDs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The aim of </a:t>
            </a:r>
            <a:r>
              <a:rPr lang="en-GB" dirty="0" err="1">
                <a:latin typeface="Constantia" pitchFamily="18"/>
              </a:rPr>
              <a:t>CbD</a:t>
            </a:r>
            <a:r>
              <a:rPr lang="en-GB" dirty="0">
                <a:latin typeface="Constantia" pitchFamily="18"/>
              </a:rPr>
              <a:t> is to explore </a:t>
            </a:r>
            <a:r>
              <a:rPr lang="en-GB" b="1" dirty="0">
                <a:latin typeface="Constantia" pitchFamily="18"/>
              </a:rPr>
              <a:t>professional</a:t>
            </a:r>
            <a:r>
              <a:rPr lang="en-GB" dirty="0">
                <a:latin typeface="Constantia" pitchFamily="18"/>
              </a:rPr>
              <a:t> judgement in clinical situations.  You should choose cases which show how you are able to: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recognise uncertainty/complexity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apply </a:t>
            </a:r>
            <a:r>
              <a:rPr lang="en-GB" dirty="0" smtClean="0">
                <a:latin typeface="Constantia" pitchFamily="18"/>
              </a:rPr>
              <a:t>your medical </a:t>
            </a:r>
            <a:r>
              <a:rPr lang="en-GB" dirty="0">
                <a:latin typeface="Constantia" pitchFamily="18"/>
              </a:rPr>
              <a:t>knowledge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apply or use ethical and legal frameworks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prioritise options, consider implications and justify decisions.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2CCE8-5B16-452A-8849-F11B8A1E44F4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CBDs – the process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For each </a:t>
            </a:r>
            <a:r>
              <a:rPr lang="en-GB" dirty="0" err="1" smtClean="0">
                <a:latin typeface="Constantia" pitchFamily="18"/>
              </a:rPr>
              <a:t>CbD</a:t>
            </a:r>
            <a:r>
              <a:rPr lang="en-GB" dirty="0" smtClean="0">
                <a:latin typeface="Constantia" pitchFamily="18"/>
              </a:rPr>
              <a:t>, </a:t>
            </a:r>
            <a:r>
              <a:rPr lang="en-GB" dirty="0">
                <a:latin typeface="Constantia" pitchFamily="18"/>
              </a:rPr>
              <a:t>you should select THREE cases and present a copy of the clinical entry and medical summary to your trainer one week before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You should ideally indicate which of the RCGP </a:t>
            </a:r>
            <a:r>
              <a:rPr lang="en-GB" dirty="0" smtClean="0">
                <a:latin typeface="Constantia" pitchFamily="18"/>
              </a:rPr>
              <a:t>competences </a:t>
            </a:r>
            <a:r>
              <a:rPr lang="en-GB" dirty="0">
                <a:latin typeface="Constantia" pitchFamily="18"/>
              </a:rPr>
              <a:t>the CBD highlights – probably about 2-3 </a:t>
            </a:r>
            <a:r>
              <a:rPr lang="en-GB" dirty="0" smtClean="0">
                <a:latin typeface="Constantia" pitchFamily="18"/>
              </a:rPr>
              <a:t>competences </a:t>
            </a:r>
            <a:r>
              <a:rPr lang="en-GB" dirty="0">
                <a:latin typeface="Constantia" pitchFamily="18"/>
              </a:rPr>
              <a:t>per CBD.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The trainer selects TWO of these cases for further discussion.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CBDs - tips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dirty="0" smtClean="0">
                <a:latin typeface="Constantia" pitchFamily="18"/>
              </a:rPr>
              <a:t>Choose a </a:t>
            </a:r>
            <a:r>
              <a:rPr lang="en-GB" dirty="0">
                <a:latin typeface="Constantia" pitchFamily="18"/>
              </a:rPr>
              <a:t>variety of different </a:t>
            </a:r>
            <a:r>
              <a:rPr lang="en-GB" dirty="0" smtClean="0">
                <a:latin typeface="Constantia" pitchFamily="18"/>
              </a:rPr>
              <a:t>cases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dirty="0" smtClean="0">
                <a:latin typeface="Constantia" pitchFamily="18"/>
              </a:rPr>
              <a:t>Make </a:t>
            </a:r>
            <a:r>
              <a:rPr lang="en-GB" dirty="0">
                <a:latin typeface="Constantia" pitchFamily="18"/>
              </a:rPr>
              <a:t>sure you understand what each competency </a:t>
            </a:r>
            <a:r>
              <a:rPr lang="en-GB" dirty="0" smtClean="0">
                <a:latin typeface="Constantia" pitchFamily="18"/>
              </a:rPr>
              <a:t>means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 dirty="0" smtClean="0">
                <a:latin typeface="Constantia" pitchFamily="18"/>
              </a:rPr>
              <a:t>Be strategic – choose cases which demonstrate competences you don’t have much evidence for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293096"/>
            <a:ext cx="741682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COTS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ambria" pitchFamily="18" charset="0"/>
              </a:rPr>
              <a:t>An assessment of a GP consultation </a:t>
            </a:r>
            <a:endParaRPr lang="en-GB" dirty="0" smtClean="0">
              <a:latin typeface="Cambria" pitchFamily="18" charset="0"/>
            </a:endParaRP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 smtClean="0">
                <a:latin typeface="Cambria" pitchFamily="18" charset="0"/>
              </a:rPr>
              <a:t>No </a:t>
            </a:r>
            <a:r>
              <a:rPr lang="en-GB" dirty="0">
                <a:latin typeface="Cambria" pitchFamily="18" charset="0"/>
              </a:rPr>
              <a:t>set duration for the consultation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 smtClean="0">
                <a:latin typeface="Cambria" pitchFamily="18" charset="0"/>
              </a:rPr>
              <a:t>Aim for a </a:t>
            </a:r>
            <a:r>
              <a:rPr lang="en-GB" dirty="0">
                <a:latin typeface="Cambria" pitchFamily="18" charset="0"/>
              </a:rPr>
              <a:t>variety of </a:t>
            </a:r>
            <a:r>
              <a:rPr lang="en-GB" dirty="0" smtClean="0">
                <a:latin typeface="Cambria" pitchFamily="18" charset="0"/>
              </a:rPr>
              <a:t>cases-  children, older </a:t>
            </a:r>
            <a:r>
              <a:rPr lang="en-GB" dirty="0">
                <a:latin typeface="Cambria" pitchFamily="18" charset="0"/>
              </a:rPr>
              <a:t>adults, mental health problems and cancer/ palliative </a:t>
            </a:r>
            <a:r>
              <a:rPr lang="en-GB" dirty="0" smtClean="0">
                <a:latin typeface="Cambria" pitchFamily="18" charset="0"/>
              </a:rPr>
              <a:t>care</a:t>
            </a:r>
            <a:endParaRPr lang="en-GB" dirty="0">
              <a:latin typeface="Cambria" pitchFamily="18" charset="0"/>
            </a:endParaRP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933056"/>
            <a:ext cx="47625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COTS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The </a:t>
            </a:r>
            <a:r>
              <a:rPr lang="en-GB" dirty="0" smtClean="0">
                <a:latin typeface="Constantia" pitchFamily="18"/>
              </a:rPr>
              <a:t>competences </a:t>
            </a:r>
            <a:r>
              <a:rPr lang="en-GB" dirty="0">
                <a:latin typeface="Constantia" pitchFamily="18"/>
              </a:rPr>
              <a:t>which are designed to be assessed by COTS are: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Clinical management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Communication skills (unlike CBDs)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Data gathering and interpretation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Making diagnoses and decisions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>
                <a:latin typeface="Constantia" pitchFamily="18"/>
              </a:rPr>
              <a:t>Holistic approach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Competency 10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Need audit or </a:t>
            </a:r>
            <a:r>
              <a:rPr lang="en-GB" dirty="0" smtClean="0">
                <a:latin typeface="Constantia" pitchFamily="18"/>
              </a:rPr>
              <a:t>QIP!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 smtClean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 smtClean="0">
                <a:latin typeface="Constantia" pitchFamily="18"/>
              </a:rPr>
              <a:t>Also two SEAs per year.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 smtClean="0">
                <a:latin typeface="Constantia" pitchFamily="18"/>
              </a:rPr>
              <a:t>MUST show evidence of team discussion and process change for the SEA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Competency 10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>
                <a:latin typeface="Constantia" pitchFamily="18"/>
              </a:rPr>
              <a:t>Need audit or </a:t>
            </a:r>
            <a:r>
              <a:rPr lang="en-GB" dirty="0" smtClean="0">
                <a:latin typeface="Constantia" pitchFamily="18"/>
              </a:rPr>
              <a:t>QIP!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 smtClean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 smtClean="0">
                <a:latin typeface="Constantia" pitchFamily="18"/>
              </a:rPr>
              <a:t>Also two SEAs per year.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r>
              <a:rPr lang="en-GB" dirty="0" smtClean="0">
                <a:latin typeface="Constantia" pitchFamily="18"/>
              </a:rPr>
              <a:t>MUST show evidence of team discussion and process change</a:t>
            </a: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35" y="45262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Form R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onstantia" pitchFamily="18"/>
              </a:rPr>
              <a:t>Enhanced form R – needed annually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onstantia" pitchFamily="18"/>
              </a:rPr>
              <a:t>Need to declare SUIs (not all SEAs); sick leave; probity issues</a:t>
            </a:r>
          </a:p>
          <a:p>
            <a:pPr marL="360" indent="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360" indent="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  <a:p>
            <a:pPr marL="274320" lvl="0" indent="-27396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onstantia" pitchFamily="1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901405"/>
            <a:ext cx="2238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1413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Why does it matter?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457200" indent="-457200" rtl="0">
              <a:spcBef>
                <a:spcPts val="519"/>
              </a:spcBef>
            </a:pPr>
            <a:r>
              <a:rPr lang="en-GB" dirty="0" smtClean="0">
                <a:latin typeface="Cambria" pitchFamily="18" charset="0"/>
              </a:rPr>
              <a:t>You can’t get your CCT unless you pass WPBA</a:t>
            </a:r>
          </a:p>
          <a:p>
            <a:pPr marL="0" indent="0" rtl="0">
              <a:spcBef>
                <a:spcPts val="519"/>
              </a:spcBef>
              <a:buNone/>
            </a:pPr>
            <a:endParaRPr lang="en-GB" dirty="0" smtClean="0">
              <a:latin typeface="Cambria" pitchFamily="18" charset="0"/>
            </a:endParaRPr>
          </a:p>
          <a:p>
            <a:pPr marL="0" indent="0" rtl="0">
              <a:spcBef>
                <a:spcPts val="519"/>
              </a:spcBef>
              <a:buNone/>
            </a:pPr>
            <a:r>
              <a:rPr lang="en-GB" dirty="0" smtClean="0">
                <a:latin typeface="Cambria" pitchFamily="18" charset="0"/>
              </a:rPr>
              <a:t> </a:t>
            </a:r>
          </a:p>
          <a:p>
            <a:pPr marL="0" indent="0" rtl="0">
              <a:spcBef>
                <a:spcPts val="519"/>
              </a:spcBef>
              <a:buNone/>
            </a:pPr>
            <a:endParaRPr lang="en-GB" dirty="0">
              <a:latin typeface="Constantia" pitchFamily="18"/>
            </a:endParaRPr>
          </a:p>
        </p:txBody>
      </p:sp>
      <p:sp>
        <p:nvSpPr>
          <p:cNvPr id="5" name="AutoShape 5" descr="data:image/jpeg;base64,/9j/4AAQSkZJRgABAQAAAQABAAD/2wCEAAkGBxQSEBUQExEUEBUWExYWFhUUFxQUFhUVFhoWFhQWGBkYHCggHBolHRQVIjEhJiorLi4uFx8zODMsNygtLisBCgoKDg0OGxAQGywkICQsLDQ0LCwtLywvLC4sLywvLCwsLCwsLCwsLCwsLDQ3LCwsLCwsLCwsLCwsLCwsLCwsLP/AABEIAMIBAwMBIgACEQEDEQH/xAAbAAEAAgMBAQAAAAAAAAAAAAAABQYDBAcBAv/EAEsQAAEDAgIGAwoKBgoDAAAAAAEAAgMEEQUhBhIxQVFhE3GRBxQiMjNSYoGhsRYjNEJyorLB0eE1U3ODkvAVJENUdIKz0uLxY5PC/8QAGAEBAQEBAQAAAAAAAAAAAAAAAAECAwT/xAAqEQACAgEDAwIFBQAAAAAAAAAAAQIRMQMSIRNBUWFxIkKBkcEyobHh8P/aAAwDAQACEQMRAD8A7iiIgCIiAIiIAiKJ0nxc0tOZWt13khkbT857tmzblc232VSt0iN0SyKovxGvpQJahkdTFa7+huJIxvNrAED+SFZMOxCOeMSxPD2neNx3gjaDyKri1yFKzaREWShERAEREAREQBERAEREAREQBERAEREAREQBERAEREAREQBYqiobG0ve4Ma0XLnGwA5lZVVu6C28MDTmHVkTXDcQQ+4PJairdEbpWZPh1R61ulda9tbo36vuup6jrI5WCSN7ZGne03HMcjyXkEbTHq6jQ21tUAatuFtllV66mGH1kU8Q1IJ3iKaMZNa8+I8DYN/UAeK1UZcLJLayXBVPSk9JXUdPtDXPncPoDwD2hw9atiqPj4vKf1dMxnUXuD/cSmnm/QTwWxoy9SquERCDFZ4IxqxyQNm1Rk1rw4NNhuvcns4K2KrYGemxOrnGbY2sp2nmM5B6nN9qkMP2EsotKrukmLysljpKcN6aQF2s/NsbB84jeTY26thViVRwf4/Eqmfa2PVp2H6Ocn1h9ZILLfYSfY8fXVVDJGaqZtTBI7VdJqBjoXHZe3zfwOzYbeqz3QpP6kYwAXSyRxtv52sHf/KsNJDqRtjuXarWtudp1QBc88lZcpMLh0ZURFzNBERAEREAREQBERAEREAREQBERAEREAREQBQ+O6QMpi2PVdNM/wASKMXceZ4DI9hyyKmFU2HocYeZB8ohaIX8CwN12dZ1b9nFbgk8mZM+jjGIgdIcPbq+YJWmS3q29Vr8lGaRY7FVQ0+pdr21sIfG8ar2HwxmOF9/35K+qs6WaPdLaqha3viMhwuARKG56rgdpyyPq4EbhKN8qiSTonqLxfX+Cg+6Gy+Hyne0xuHI67R95W7ozibaiEStyzs5u9jx4zT/ADsIW3i+HNqIHwPuGvFrjaCCC0+ogFYXwz58lzE2KeTWY13FoPaLqqYUb4jXO4OgHYw/gtvRPEX3fRT+XgyB/WRZBrx2i/WN91pYR8vrx6cP2HLSVbl6flGW7ouDhlttz4Krdz3waeSFw+NjnkbKd7nX8bsy/wAqtIVXpB0OLys2NqIGyD6cfg27A4+tZjymjTymT+KVYhgkmOepG51uOqCQFCaB0hZSMc7N0l5XHiZMwf4Qxb2lvyGo/Yv9y80T+Rwf4eH/AE2qr9H1HzEbjnx+JUtN82IOqH+rKP6w+srUqti/xOKUs+6Zj4HHmPCZ6yS3sVpUnhewjlhERYNBERAEXl1gNdEP7Vg/zN/FAbCLHHO13iua7qIKyIAiIgCIiAIiIAiIgCIiAIiIAoTS3CTUU/gZTRnpIiNuu3Ow6/fY7lNoqnTtEatUROjeMCpgZJsdazhwePGH39RCllS8Sjdh9S+pa0upZnAyauZhl3vt5p+/kAbXRVbZGhzXBwIuCMwRxC1OPdYJF9mV2uoJ6Sokq6WMTRy2M0FyHawvd7OeZPHM5G4tK4LpDDU5MdqyDxon+DI0jblvtyupZQ+NaOQ1PhOBZIPFlj8GQEbM9/r9Vldyf6vuKawR+mVM6Mx4hELyQHwwPnwnxmnqueq5K08Lna7EalzTdssMErTxbqgX+ssktVV0gMdTGa+nILekiF5QDlZ7N/8AOZ2Kr4DWCnqBI8S6jY3xC8b9fULy9l8rX455c11jF7Wc5Pk6tEfBHUFWdJvArqCbZ8Y+I8+kAAHtcvmPTmlAAPS5D9W5Rmk2kdHVQajelfK0gwhrXscJDk0g2tv/AAzssQhJSwalJVksGmlWxlFM172sL43NYCQC51tgG9QeBY5Ud7xR09FJLqxRsMkhEUd2tDSWk+MLjiFJYBouG2nqiaioIGch1xHbY0X2kceOzibOpujFbclpt3gpWJ4ZiNUGa/ekPRyNkZYyawc29rmzgdq3dXFR86if19L+AVoRTqeiLtKv31ijdtPSv+i9zftOQ4tiI24c13Ns7B71aEU3rwht9Sr/ANKYi/JlDHD6UsocOxtivBhmIy+UrY4B5sEet9Z1iFaUTf4S/wB7jb5ZV/gVG/Oeoqank+Q6vqAzHas40Kov7uP45f8AcrCidSXkbV4K3JoNRH+xLeqST/csfwO1M4KypgO4a+uz+HK/arQidSXkbV4KoZcRps3Njr4xtLB0c1uNhkeoAlSuCaQw1Vwwlr2+NE8asjbbbjf1hSyg9INHW1FpWHoahmbJm5G42B1trfd2g21LPAprBOIoLRjGjOHQzN6OoiOrKzZfg9von7+BF51YaadMqdhERQoREQBERAEREAREQHzIwOBaQCCLEEXBB2gjgqZVUz8Mf0sYc+jc672DN1O4/Obxb/PM3VfMjA4EEAgggg5gg7QRwWoyojVmGiq2yMD2kOBFwRmCDvC2FSXsdhk4sSaOV2V8+95DuPoH+cx4Vyhk1h71ZRrlYJF3kyIiLBoKp4s7pMVgjIu2CF01txe52qD6rNPqVsVRxQiPFmPcbCWlLATkNZjtcjsA7V008v2MzwWPvv0fb+S9779H2/ktUcUWaFs2u+/R9v5J336Pt/Jaq9SkLNnvv0fb+Sd9+j7fyWtZLHglIWzZ779H2/kvRVjeCtXVPArxKQs3xUN4r7a8HYQVGpZKFkoiw0g8FZlk0EREBVdMaUxFmIxD4yEgSAf2kJNi09V+wngFZqeYPY17TdrmhwPEEXHvWlpDROnpZYWODXPbYE7NxscjkbW9a0NEcVa+IUzmmKaBrY3xO2gNAaHDi05dvME9Mw9jOJFgREXM0EREAREQBERAEREAREQGridC2eF8Lxdr22PEbwRzBsR1KpU1ZU0QEM8Es7W5MmgGvrNHihzb5EZDM9u03dFuMq4ZlxsqMemsAOq90kB82WNwPsBUrSY/FJkyaJ54Bzb9l7qWkiDhZwDhwIBHtUTV6LUknjU0Y+gOjP1LK3B9iVI3xV8WrVxHD6eqAbNGH2vq3JaRfbYtIO4diiX6Extzp6iemO4NeXM9bTme1a0lVWUvyiHvqMf20A8MDi5n/QHEqqK+V/gNvujbOgtKM4zNAeMcjh9q6fA0f36t/wDb+S3cJxqOZutFIJBvHzm9YOYUtHODyPAqOc1lhKLK38C2762tP738l6NCY99TVn97/wAVaEU6kvJdiKx8CIf19Uf3v/FefAan3yVB65PyVoROpLyNqKv8A6Xf0p65CsbtFZYfklY9g/VTASM6h5o9RKtiJ1JeRsRT3VNfF5SjZOPOgfb6rrk9i+DpSxvlaeqh+nEbe9XNFd67om31NXDKlskLJGX1XNBFxY2PIraRFzNhERAFV9NKFjWCtbIKeeLxH+fwjIHjXzA6zuupjGcXjpY+kkPJrRm57vNaN59y5vieIyVMnSy5W8SMeLGD73cXLtowbd9jnOSqiabp1PYHvaPYLgyEEnfbwfB6jdWfANII6oHVBZI3x43W1hzHnN5+5c2SN7mPbLG4skbm1w9oPFp3hd5aEWuODCm1k7Aig9GtIW1TdVwEczR4bNxHns4t92w7iZxeNpp0zsnYREUKEREAREQBERAEREAREQBERAV/GNFY5XdNETSzjMSx5XPptGTgd+wn2KMhxiSneIK5ojJyZO3yUnWfmns6hvuawVlIyVhjkY17Tta4XH/fNdFPszLj4NeKpI9IbvyKyis5e1V12issJ/qdU6Nv6mUdIwfRJzaPVfmvnvTFBnejPL438FdsXhktrsWYVY4FfQqW8fYVVjPiLfGoopf2cob9skr5ONzt8ph1Q36FpfcAp0/H8jcW0TN4hfYcOKpp0thb5SOeH9pER7iVsUuktLJk2oYPp3j+2AEenLwN6LWijI5crtdcbiDcFZG1LuN+tYo1ZvotQVZ3hZG1TeYShZnUNpFpBHStt5SVw8CMbT6TvNbzWjpLpU2G8MNpJrZ38WK+9/Pg3+TRSSXOe9xe9xu57trj9w4AZBdtLRvl4MSnXCMlXUvmkM0rtd5yFsmsHmsG4e071he+y8e9Y17EqONn01/rWUFYF602VIZ2uc1zZGOLHtN2vG0H7wd43q+6MaUtqfipAIpxtb819trmX7bbRz2qgNddePjBsdhGxwyc0jMEEZgrnPTU1ybjJo7GipujeluYgqiA45Mm2Nfwa/c13PYeW+5Lwyg4umd00wiIslCIiAIiIAiIgCIiAIiIAiIgCIiAIiIAtKswmCXykMcnNzWk9u1bqInQKxJoRADrQPmpXf8Aikda/MOufasLsKxCLydTFVDhMzUd2t2nmSrai31Jd+TOxFNdjdRF8ooJWgbXwkSt67DYOsqNxDSh8o6OmaWh1gJT45vuYzjfK5PUFf6thdG5o2lrgOsggLmmg0rBPCXWHglovufq2F+e0dZC7ae1pyrBiSadWZW6K1LWawi5kazS8k7Sc8z7VDSusbbCMjyO8Lsa5ZpTI11ZKWWtrDMbCQ0Bx7QVvR1XN0zM4pLgi0RF6DmEREACzMNwvhjN5WVCo+XtBFiLjgVcu59XyPEsDnF7ItTUccy3W1rx3321RbhfqVXwvDpKqXoosgPKSbRGPvcdwXTMKw2OniEUbbNHHMuJ2ucd5K82vJVt7nTTTuzcREXkOwREQBERAEREAREQBERAEWpiuIsp4XTyX1GAE2FzmQMh1kKO0f0qp6xzmQl2sxocQ5urkTa44/mFpRbV1wS1dE4iKs4tpzSU0z4JHP12W1tVhcASA61+ohIxcuEg2lksyLwFerJQiLBX1HRRSS21tRjn22X1QTb2IDOihNEtIBXQOmEZitIWWLtbYGuvew872KbVlFxdMid8oKqaTaKCUmensyU5uZsZL1+a/nv38Va0VjJxdoNJ5OU/0rPYxOllbq+C6NznBzeR329llqFt10bSLRxlUNYfFzAeDIB9Vw+c33blz2qp3wyGGVuo8etrx5zDvHtG9e3T1IywcJRaNVzbLxbCxPZwXUwfC+2M3lesZvKyIULNhGHyVcvRRZNHlJTmGDlxdwC+sKwx9VL0MeQHlJNzGncOLzuC6bheHR08QiibqtHaTvc47yVw1dXbwsm4xs8wrDY6eIRRN1Wj1lx3ucd5K3EReJuzuEREAREQBERAEREAREQBERAV3ug/o2o+i37bFzzR095yUFbsjnEkMvC/SOYSeVjG792V0Pug/o2o+i37bFVqfCe+dHWgC7o+klZxuySTWA5lpcPWvZotLT5w3X3Rxmvi+h0PEKxsMT5n+LGxzz1NF1wrFaVzqQV0nlKmolN/RaM7ctcvHU0K1Y7pE6qwulp2HWmqHiJ44mItaSbbNZxjPUSsndTomwUdJA3xY9Zo52YBfrO1a0IvTaTy3+y/szqPcr8I6azYOpU7E9PWiY09JTSVz25OLLhgtkbENcSAd9rc1LaZ1jocOnkaSHdGGgjaC8hlxzGtdUbQvSqCjpRH3pUve5xc98bGFrjchtiXA2DbDtXHS07i5VfodJyp1gnqPug6sohraSSiLtj3ElvWdZrSG57RcDfZWnHj/VJ/2Ev2HLnemOlUVbSmEUlS1+s1zHvjbZpBGtscTm3WGzerPgk7n4Jd4IcKWVh1r3+LD2Am/JoVnppJSqucEjK21kq+guk0dJQlmo+eaSoeWQxDWeQGR3cbbB2nbYGxtNUfdEAmbFV0klHrGwc4kgXyBcHMaQ2+8XAWv3HqJop5Z7DXdL0d94Y1rHW7XE9nBbXdcpmuomvIzZM2x5ODg4dRyPqC6S2PVcWs9zK3KFpl4RRmjExfQ00jsy6mhcTzLGk+9Sa8bVOjsnasLQxjCYqmPo5G33tcMnMd5zTuK30ROuUU5Ti+FyUr9SXwmE2ZKBZruTvNfy37lqrrVXTMlY6ORoe1wsWnMELn+MaKzQOvC11REdgFjJH6JBPhjgRnx4r16esnxLJxlCsEKs+G4fJUy9DFlaxe85tjad54uO5u/qW3h+jlTO4N6N1Oz50kgAIHBrL3J7AuhYVhkdPGIom2G0k5uc47XOO8lXU1lFcZJGFnmE4ZHTRCKMWAzJObnOO1zjvJW6iLxt2dwiIoAiIgCIiAIiIAiIgCIiAIiICu90H9G1H0W/bYsXc2/RkH73/Uep+uomTRuikbrsdk5puL2IO7mAvMPoY4IxFEwMY29mi5tcknbzJXTeunt9bM7fisp+Bdz4U9aKnpg6Njnuji1CNXWuGXdrEHVB4bQFpd2byMH05PshdGWhi+CwVQa2eIShpJaCXCxOR2ELcdZ71KXNGXBbWkYtIMN75o5acEAvjs0nYHizmX5awCp+gOlEUEPeNW4U0kLnAdL4LSCS6xccgQSduRFiCV0MBRuLaPU1TnNAyQgWDs2vtw1m2NuV1mE1t2ywWUXdo16vS6ijBLquF1tzHiR38LLlZK+rbNh8kzL6slK97b5GzoyRf1FalJoPQRm4pWu/aF8o7HkhTslO0sMZaNQtLS3YNUixGWwWUbgq22Vbu5TO5D8hf/AIh32Ilm7q/6P/fR/erLhWFRUzDHDGI2l2sQCT4RABOZ4Adi+sTwyKoZ0czBIy4OqSRmNhyK09RdXf6k2vZtNPQ/9HUf+Eg/02KXWKlp2xxtiY3VYxoY1o3NaLNHqACyrlJ22zSVKgiIoUIiIAiIgCIiAIiIAiIgCIiAIiIAiIgCIiAIiIAiIg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10" y="3297163"/>
            <a:ext cx="4213654" cy="31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1413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ARCP Outcomes 2013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noFill/>
          <a:ln>
            <a:noFill/>
          </a:ln>
        </p:spPr>
        <p:txBody>
          <a:bodyPr wrap="square" lIns="90000" tIns="45000" rIns="90000" bIns="45000">
            <a:normAutofit fontScale="92500" lnSpcReduction="2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r>
              <a:rPr lang="en-GB" dirty="0">
                <a:latin typeface="Cambria" pitchFamily="18" charset="0"/>
              </a:rPr>
              <a:t>Outcomes 1 and 6 (satisfactory progress/ recommendation for CCT) 1204</a:t>
            </a:r>
          </a:p>
          <a:p>
            <a:r>
              <a:rPr lang="en-GB" dirty="0">
                <a:latin typeface="Cambria" pitchFamily="18" charset="0"/>
              </a:rPr>
              <a:t>Outcome 5 (incomplete evidence- further training time may be necessary) 420</a:t>
            </a:r>
          </a:p>
          <a:p>
            <a:r>
              <a:rPr lang="en-GB" dirty="0">
                <a:latin typeface="Cambria" pitchFamily="18" charset="0"/>
              </a:rPr>
              <a:t>Outcome 3 (unsatisfactory progress- further training time needed) 36</a:t>
            </a:r>
          </a:p>
          <a:p>
            <a:r>
              <a:rPr lang="en-GB" dirty="0">
                <a:latin typeface="Cambria" pitchFamily="18" charset="0"/>
              </a:rPr>
              <a:t>Outcome 2 (development of specific competencies required, no further training time – cannot be given as final outcome) 13</a:t>
            </a:r>
          </a:p>
          <a:p>
            <a:r>
              <a:rPr lang="en-GB" dirty="0">
                <a:latin typeface="Cambria" pitchFamily="18" charset="0"/>
              </a:rPr>
              <a:t>Outcome 4 (unsatisfactory-released from training) 11</a:t>
            </a:r>
          </a:p>
          <a:p>
            <a:r>
              <a:rPr lang="en-GB" dirty="0">
                <a:latin typeface="Cambria" pitchFamily="18" charset="0"/>
              </a:rPr>
              <a:t>Outcome 8 (OOP) 18</a:t>
            </a:r>
          </a:p>
        </p:txBody>
      </p:sp>
    </p:spTree>
    <p:extLst>
      <p:ext uri="{BB962C8B-B14F-4D97-AF65-F5344CB8AC3E}">
        <p14:creationId xmlns:p14="http://schemas.microsoft.com/office/powerpoint/2010/main" val="15405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6989-4CB4-45C4-ABD1-78C118E52F6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  <a:noFill/>
          <a:ln>
            <a:noFill/>
          </a:ln>
        </p:spPr>
        <p:txBody>
          <a:bodyPr wrap="square" lIns="90000" tIns="45000" rIns="90000" bIns="4500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Why do trainees get outcome 5?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noFill/>
          <a:ln>
            <a:noFill/>
          </a:ln>
        </p:spPr>
        <p:txBody>
          <a:bodyPr wrap="square" lIns="90000" tIns="45000" rIns="90000" bIns="45000">
            <a:normAutofit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No SEA –personal reflection only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Not enough clinical encounters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Audit not uploaded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No enhanced form R/ form R not signed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No CPR/ safeguarding</a:t>
            </a: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endParaRPr lang="en-GB" dirty="0">
              <a:latin typeface="Cambria" pitchFamily="18" charset="0"/>
            </a:endParaRPr>
          </a:p>
          <a:p>
            <a:pPr marL="457560" indent="-457200" rtl="0">
              <a:spcBef>
                <a:spcPts val="519"/>
              </a:spcBef>
              <a:spcAft>
                <a:spcPts val="0"/>
              </a:spcAft>
            </a:pPr>
            <a:r>
              <a:rPr lang="en-GB" dirty="0" smtClean="0">
                <a:latin typeface="Cambria" pitchFamily="18" charset="0"/>
              </a:rPr>
              <a:t>All requirements listed in the LSGP Training and Education Guide – on Synapse</a:t>
            </a:r>
          </a:p>
          <a:p>
            <a:endParaRPr lang="en-GB" dirty="0"/>
          </a:p>
          <a:p>
            <a:pPr marL="360" indent="0" rtl="0">
              <a:spcBef>
                <a:spcPts val="519"/>
              </a:spcBef>
              <a:spcAft>
                <a:spcPts val="0"/>
              </a:spcAft>
              <a:buNone/>
            </a:pPr>
            <a:endParaRPr lang="en-GB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wrap="square" lIns="90000" tIns="45000" rIns="90000" bIns="45000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What is needed?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txBody>
          <a:bodyPr wrap="square" lIns="90000" tIns="45000" rIns="90000" bIns="45000">
            <a:normAutofit lnSpcReduction="1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457200" indent="-457200" rtl="0">
              <a:spcBef>
                <a:spcPts val="519"/>
              </a:spcBef>
            </a:pPr>
            <a:r>
              <a:rPr lang="en-GB" dirty="0" smtClean="0">
                <a:latin typeface="Cambria" pitchFamily="18" charset="0"/>
                <a:cs typeface="Browallia New" pitchFamily="34" charset="-34"/>
              </a:rPr>
              <a:t>You need to demonstrate that you have satisfied all 12 RCGP competences by the end of ST3</a:t>
            </a:r>
          </a:p>
          <a:p>
            <a:pPr marL="457200" indent="-457200" rtl="0">
              <a:spcBef>
                <a:spcPts val="519"/>
              </a:spcBef>
            </a:pPr>
            <a:r>
              <a:rPr lang="en-GB" dirty="0" smtClean="0">
                <a:latin typeface="Cambria" pitchFamily="18" charset="0"/>
                <a:cs typeface="Browallia New" pitchFamily="34" charset="-34"/>
              </a:rPr>
              <a:t>This is NOT the same as curriculum coverage</a:t>
            </a:r>
          </a:p>
          <a:p>
            <a:pPr marL="0" indent="0" rtl="0">
              <a:spcBef>
                <a:spcPts val="519"/>
              </a:spcBef>
              <a:buNone/>
            </a:pPr>
            <a:endParaRPr lang="en-GB" dirty="0" smtClean="0">
              <a:latin typeface="Cambria" pitchFamily="18" charset="0"/>
              <a:cs typeface="Browallia New" pitchFamily="34" charset="-34"/>
            </a:endParaRPr>
          </a:p>
          <a:p>
            <a:pPr marL="0" lvl="0" indent="0" rtl="0">
              <a:spcBef>
                <a:spcPts val="519"/>
              </a:spcBef>
              <a:buNone/>
            </a:pPr>
            <a:endParaRPr lang="en-GB" dirty="0">
              <a:latin typeface="Cambria" pitchFamily="18" charset="0"/>
              <a:cs typeface="Browallia New" pitchFamily="34" charset="-34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4762500" cy="420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1413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 dirty="0" smtClean="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Competences</a:t>
            </a:r>
            <a:endParaRPr lang="en-GB" sz="5000" kern="1200" dirty="0">
              <a:solidFill>
                <a:srgbClr val="04617B"/>
              </a:solidFill>
              <a:latin typeface="Calibri" pitchFamily="18"/>
              <a:ea typeface="MS Gothic" pitchFamily="2"/>
              <a:cs typeface="Tahoma" pitchFamily="2"/>
            </a:endParaRP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0" y="1935163"/>
            <a:ext cx="8229600" cy="4389437"/>
          </a:xfrm>
          <a:noFill/>
          <a:ln>
            <a:noFill/>
          </a:ln>
        </p:spPr>
        <p:txBody>
          <a:bodyPr wrap="square" lIns="90000" tIns="45000" rIns="90000" bIns="45000">
            <a:normAutofit lnSpcReduction="10000"/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buNone/>
            </a:pPr>
            <a:r>
              <a:rPr lang="en-GB" dirty="0">
                <a:latin typeface="Cambria" pitchFamily="18" charset="0"/>
              </a:rPr>
              <a:t>To be demonstrated through </a:t>
            </a:r>
            <a:r>
              <a:rPr lang="en-GB" dirty="0" smtClean="0">
                <a:latin typeface="Cambria" pitchFamily="18" charset="0"/>
              </a:rPr>
              <a:t>the </a:t>
            </a:r>
            <a:r>
              <a:rPr lang="en-GB" dirty="0" err="1" smtClean="0">
                <a:latin typeface="Cambria" pitchFamily="18" charset="0"/>
              </a:rPr>
              <a:t>ePortfolio</a:t>
            </a:r>
            <a:r>
              <a:rPr lang="en-GB" dirty="0" smtClean="0">
                <a:latin typeface="Cambria" pitchFamily="18" charset="0"/>
              </a:rPr>
              <a:t> </a:t>
            </a:r>
            <a:r>
              <a:rPr lang="en-GB" dirty="0">
                <a:latin typeface="Cambria" pitchFamily="18" charset="0"/>
              </a:rPr>
              <a:t>– clinical encounters; </a:t>
            </a:r>
            <a:r>
              <a:rPr lang="en-GB" dirty="0" smtClean="0">
                <a:latin typeface="Cambria" pitchFamily="18" charset="0"/>
              </a:rPr>
              <a:t> SEAs; audit/ QIP; CBDs</a:t>
            </a:r>
            <a:r>
              <a:rPr lang="en-GB" dirty="0">
                <a:latin typeface="Cambria" pitchFamily="18" charset="0"/>
              </a:rPr>
              <a:t>; COTs</a:t>
            </a:r>
          </a:p>
          <a:p>
            <a:pPr marL="0" lvl="0" indent="0" rtl="0">
              <a:spcBef>
                <a:spcPts val="519"/>
              </a:spcBef>
              <a:buNone/>
            </a:pPr>
            <a:r>
              <a:rPr lang="en-GB" dirty="0" smtClean="0">
                <a:latin typeface="Cambria" pitchFamily="18" charset="0"/>
              </a:rPr>
              <a:t>2 REFLECTIVE clinical encounters per month, plus 2 other entries</a:t>
            </a:r>
          </a:p>
          <a:p>
            <a:pPr marL="0" lvl="0" indent="0" rtl="0">
              <a:spcBef>
                <a:spcPts val="519"/>
              </a:spcBef>
              <a:buNone/>
            </a:pPr>
            <a:r>
              <a:rPr lang="en-GB" dirty="0" smtClean="0">
                <a:latin typeface="Cambria" pitchFamily="18" charset="0"/>
              </a:rPr>
              <a:t>2 SEAs per year</a:t>
            </a:r>
          </a:p>
          <a:p>
            <a:pPr marL="0" lvl="0" indent="0" rtl="0">
              <a:spcBef>
                <a:spcPts val="519"/>
              </a:spcBef>
              <a:buNone/>
            </a:pPr>
            <a:r>
              <a:rPr lang="en-GB" dirty="0" smtClean="0">
                <a:latin typeface="Cambria" pitchFamily="18" charset="0"/>
              </a:rPr>
              <a:t>Varying numbers of COTS and </a:t>
            </a:r>
            <a:r>
              <a:rPr lang="en-GB" dirty="0" err="1" smtClean="0">
                <a:latin typeface="Cambria" pitchFamily="18" charset="0"/>
              </a:rPr>
              <a:t>CbDs</a:t>
            </a:r>
            <a:r>
              <a:rPr lang="en-GB" dirty="0" smtClean="0">
                <a:latin typeface="Cambria" pitchFamily="18" charset="0"/>
              </a:rPr>
              <a:t> depending on which year you are in</a:t>
            </a:r>
          </a:p>
          <a:p>
            <a:pPr marL="0" lvl="0" indent="0" rtl="0">
              <a:spcBef>
                <a:spcPts val="519"/>
              </a:spcBef>
              <a:buNone/>
            </a:pPr>
            <a:r>
              <a:rPr lang="en-GB" dirty="0" smtClean="0">
                <a:latin typeface="Cambria" pitchFamily="18" charset="0"/>
              </a:rPr>
              <a:t>Try to get 3 pieces of evidence per competency every 6 months</a:t>
            </a:r>
            <a:endParaRPr lang="en-GB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E9DA-8AF6-4C8E-83F1-819B156AC44F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88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Learning log entries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000"/>
            <a:ext cx="8229240" cy="438912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 smtClean="0">
                <a:latin typeface="Cambria" pitchFamily="18" charset="0"/>
              </a:rPr>
              <a:t>You </a:t>
            </a:r>
            <a:r>
              <a:rPr lang="en-GB" dirty="0">
                <a:latin typeface="Cambria" pitchFamily="18" charset="0"/>
              </a:rPr>
              <a:t>can select which curriculum statements you think fit </a:t>
            </a:r>
            <a:r>
              <a:rPr lang="en-GB" dirty="0" smtClean="0">
                <a:latin typeface="Cambria" pitchFamily="18" charset="0"/>
              </a:rPr>
              <a:t>your log </a:t>
            </a:r>
            <a:r>
              <a:rPr lang="en-GB" dirty="0">
                <a:latin typeface="Cambria" pitchFamily="18" charset="0"/>
              </a:rPr>
              <a:t>entry </a:t>
            </a:r>
            <a:r>
              <a:rPr lang="en-GB" dirty="0" smtClean="0">
                <a:latin typeface="Cambria" pitchFamily="18" charset="0"/>
              </a:rPr>
              <a:t>(no </a:t>
            </a:r>
            <a:r>
              <a:rPr lang="en-GB" dirty="0">
                <a:latin typeface="Cambria" pitchFamily="18" charset="0"/>
              </a:rPr>
              <a:t>more than 2 per entry) </a:t>
            </a:r>
            <a:endParaRPr lang="en-GB" dirty="0" smtClean="0">
              <a:latin typeface="Cambria" pitchFamily="18" charset="0"/>
            </a:endParaRP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endParaRPr lang="en-GB" dirty="0">
              <a:latin typeface="Cambria" pitchFamily="18" charset="0"/>
            </a:endParaRP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 smtClean="0">
                <a:latin typeface="Cambria" pitchFamily="18" charset="0"/>
              </a:rPr>
              <a:t>Your ES </a:t>
            </a:r>
            <a:r>
              <a:rPr lang="en-GB" dirty="0">
                <a:latin typeface="Cambria" pitchFamily="18" charset="0"/>
              </a:rPr>
              <a:t>links </a:t>
            </a:r>
            <a:r>
              <a:rPr lang="en-GB" dirty="0" smtClean="0">
                <a:latin typeface="Cambria" pitchFamily="18" charset="0"/>
              </a:rPr>
              <a:t>competences</a:t>
            </a:r>
            <a:r>
              <a:rPr lang="en-GB" dirty="0">
                <a:latin typeface="Cambria" pitchFamily="18" charset="0"/>
              </a:rPr>
              <a:t>, but ONLY if the log entry is clearly about that competency AND you have made a clear reflection and analysis in terms of that </a:t>
            </a:r>
            <a:r>
              <a:rPr lang="en-GB" dirty="0" smtClean="0">
                <a:latin typeface="Cambria" pitchFamily="18" charset="0"/>
              </a:rPr>
              <a:t>competency</a:t>
            </a: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None/>
            </a:pPr>
            <a:endParaRPr lang="en-GB" dirty="0" smtClean="0">
              <a:latin typeface="Cambria" pitchFamily="18" charset="0"/>
            </a:endParaRPr>
          </a:p>
          <a:p>
            <a:pPr marL="0" lvl="0" indent="0" rtl="0">
              <a:spcBef>
                <a:spcPts val="519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pitchFamily="16"/>
              <a:buChar char=""/>
            </a:pPr>
            <a:r>
              <a:rPr lang="en-GB" dirty="0" smtClean="0">
                <a:latin typeface="Cambria" pitchFamily="18" charset="0"/>
              </a:rPr>
              <a:t>Usually no more than 1-2 competences per clinical encounter</a:t>
            </a:r>
            <a:endParaRPr lang="en-GB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3"/>
          <p:cNvSpPr txBox="1">
            <a:spLocks noGrp="1"/>
          </p:cNvSpPr>
          <p:nvPr>
            <p:ph type="title" idx="4294967295"/>
          </p:nvPr>
        </p:nvSpPr>
        <p:spPr>
          <a:xfrm>
            <a:off x="457200" y="70416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36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Learning logs – clinical encounters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4294967295"/>
          </p:nvPr>
        </p:nvSpPr>
        <p:spPr>
          <a:xfrm>
            <a:off x="457200" y="1935360"/>
            <a:ext cx="8229240" cy="438876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buNone/>
            </a:pPr>
            <a:r>
              <a:rPr lang="en-GB" dirty="0">
                <a:latin typeface="Constantia" pitchFamily="18"/>
              </a:rPr>
              <a:t>What makes an entry reflective</a:t>
            </a:r>
            <a:r>
              <a:rPr lang="en-GB" dirty="0" smtClean="0">
                <a:latin typeface="Constantia" pitchFamily="18"/>
              </a:rPr>
              <a:t>?</a:t>
            </a:r>
          </a:p>
          <a:p>
            <a:pPr marL="0" lvl="0" indent="0" rtl="0">
              <a:spcBef>
                <a:spcPts val="519"/>
              </a:spcBef>
              <a:buNone/>
            </a:pPr>
            <a:endParaRPr lang="en-GB" dirty="0">
              <a:latin typeface="Constantia" pitchFamily="1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17" y="3068960"/>
            <a:ext cx="52116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07A8-48B7-446E-9482-A34E9E0C4172}" type="datetimeFigureOut">
              <a:rPr lang="en-GB" smtClean="0"/>
              <a:t>10/09/2015</a:t>
            </a:fld>
            <a:endParaRPr lang="en-GB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704160"/>
            <a:ext cx="8229240" cy="1142640"/>
          </a:xfrm>
          <a:noFill/>
          <a:ln>
            <a:noFill/>
          </a:ln>
        </p:spPr>
        <p:txBody>
          <a:bodyPr wrap="square" lIns="90000" tIns="45000" rIns="90000" bIns="4500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rtl="0">
              <a:buNone/>
            </a:pPr>
            <a:r>
              <a:rPr lang="en-GB" sz="5000" kern="1200">
                <a:solidFill>
                  <a:srgbClr val="04617B"/>
                </a:solidFill>
                <a:latin typeface="Calibri" pitchFamily="18"/>
                <a:ea typeface="MS Gothic" pitchFamily="2"/>
                <a:cs typeface="Tahoma" pitchFamily="2"/>
              </a:rPr>
              <a:t>ISCE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935360"/>
            <a:ext cx="8229240" cy="4388760"/>
          </a:xfrm>
          <a:noFill/>
          <a:ln>
            <a:noFill/>
          </a:ln>
        </p:spPr>
        <p:txBody>
          <a:bodyPr wrap="square" lIns="90000" tIns="45000" rIns="90000" bIns="4500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26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GB" sz="21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onstantia"/>
                <a:ea typeface="MS Gothic" pitchFamily="2"/>
                <a:cs typeface="Tahoma" pitchFamily="2"/>
              </a:defRPr>
            </a:lvl9pPr>
          </a:lstStyle>
          <a:p>
            <a:pPr marL="0" lvl="0" indent="0" rtl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>
                <a:latin typeface="Constantia" pitchFamily="18"/>
              </a:rPr>
              <a:t>Information</a:t>
            </a:r>
          </a:p>
          <a:p>
            <a:pPr marL="0" lvl="0" indent="0" rtl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>
                <a:latin typeface="Constantia" pitchFamily="18"/>
              </a:rPr>
              <a:t>Self awareness</a:t>
            </a:r>
          </a:p>
          <a:p>
            <a:pPr marL="0" lvl="0" indent="0" rtl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>
                <a:latin typeface="Constantia" pitchFamily="18"/>
              </a:rPr>
              <a:t>Critical analysis</a:t>
            </a:r>
          </a:p>
          <a:p>
            <a:pPr marL="0" lvl="0" indent="0" rtl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GB">
                <a:latin typeface="Constantia" pitchFamily="18"/>
              </a:rPr>
              <a:t>Evaluation/ evidence of learning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605</Words>
  <Application>Microsoft Office PowerPoint</Application>
  <PresentationFormat>On-screen Show (4:3)</PresentationFormat>
  <Paragraphs>102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1_Office Theme</vt:lpstr>
      <vt:lpstr>The ePortfolio – who cares?</vt:lpstr>
      <vt:lpstr>Why does it matter?</vt:lpstr>
      <vt:lpstr>ARCP Outcomes 2013</vt:lpstr>
      <vt:lpstr>Why do trainees get outcome 5?</vt:lpstr>
      <vt:lpstr>What is needed?</vt:lpstr>
      <vt:lpstr>Competences</vt:lpstr>
      <vt:lpstr>Learning log entries</vt:lpstr>
      <vt:lpstr>Learning logs – clinical encounters</vt:lpstr>
      <vt:lpstr>ISCE</vt:lpstr>
      <vt:lpstr>CBDs</vt:lpstr>
      <vt:lpstr>CBDs – the process</vt:lpstr>
      <vt:lpstr>CBDs - tips</vt:lpstr>
      <vt:lpstr>COTS</vt:lpstr>
      <vt:lpstr>COTS</vt:lpstr>
      <vt:lpstr>Competency 10</vt:lpstr>
      <vt:lpstr>Competency 10</vt:lpstr>
      <vt:lpstr>Form 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ePortfolio – who cares?</dc:title>
  <dc:creator>Rupal Shah</dc:creator>
  <cp:lastModifiedBy>Alexandra Brown</cp:lastModifiedBy>
  <cp:revision>25</cp:revision>
  <dcterms:modified xsi:type="dcterms:W3CDTF">2015-09-10T15:50:55Z</dcterms:modified>
</cp:coreProperties>
</file>