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30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8D2B0-ED04-4CA9-AF66-ED942BA70322}" type="datetimeFigureOut">
              <a:rPr lang="en-GB" smtClean="0"/>
              <a:t>25/06/2015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3AAF8-AB16-456C-A9C8-A2FCED9659A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og.org.uk/education-and-exams/examinations/diplom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plondon.ac.uk/medical-careers-training/postgraduate-exams/diploma-geriatric-medici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om.ac.uk/education/non-specialist-qualifications-and-training/diplomas/doccme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srh.org/pages/Diploma_of_the_FSRH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stmliverpool.ac.uk/learning-teaching/lstm-courses/professional-diplomas/dtmh" TargetMode="External"/><Relationship Id="rId2" Type="http://schemas.openxmlformats.org/officeDocument/2006/relationships/hyperlink" Target="http://www.lshtm.ac.uk/study/cpd/stmh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health-studies-courses@brunel.ac.uk" TargetMode="External"/><Relationship Id="rId4" Type="http://schemas.openxmlformats.org/officeDocument/2006/relationships/hyperlink" Target="http://www.rcseng.ac.uk/exams/surgical/doh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Addtional</a:t>
            </a:r>
            <a:r>
              <a:rPr lang="en-GB" dirty="0" smtClean="0"/>
              <a:t> Training </a:t>
            </a:r>
            <a:br>
              <a:rPr lang="en-GB" dirty="0" smtClean="0"/>
            </a:br>
            <a:r>
              <a:rPr lang="en-GB" dirty="0" smtClean="0"/>
              <a:t>Post - VTS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85184"/>
            <a:ext cx="6400800" cy="910952"/>
          </a:xfrm>
        </p:spPr>
        <p:txBody>
          <a:bodyPr/>
          <a:lstStyle/>
          <a:p>
            <a:r>
              <a:rPr lang="en-GB" dirty="0" smtClean="0"/>
              <a:t>Dr </a:t>
            </a:r>
            <a:r>
              <a:rPr lang="en-GB" dirty="0" err="1" smtClean="0"/>
              <a:t>Hasan</a:t>
            </a:r>
            <a:r>
              <a:rPr lang="en-GB" dirty="0" smtClean="0"/>
              <a:t> </a:t>
            </a:r>
            <a:r>
              <a:rPr lang="en-GB" dirty="0" err="1" smtClean="0"/>
              <a:t>Alogaily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Pre-Work Essentials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CV Update &amp; Preparation (check Referees)</a:t>
            </a:r>
          </a:p>
          <a:p>
            <a:r>
              <a:rPr lang="en-GB" dirty="0" smtClean="0"/>
              <a:t>Performer List Update</a:t>
            </a:r>
          </a:p>
          <a:p>
            <a:pPr lvl="1"/>
            <a:r>
              <a:rPr lang="en-GB" dirty="0" smtClean="0"/>
              <a:t>Sara Butt, 02083351325, sara.butt@nhs.net</a:t>
            </a:r>
          </a:p>
          <a:p>
            <a:r>
              <a:rPr lang="en-GB" dirty="0" smtClean="0"/>
              <a:t>Online DBS via CQC Website (CRB)</a:t>
            </a:r>
          </a:p>
          <a:p>
            <a:r>
              <a:rPr lang="en-GB" dirty="0" smtClean="0"/>
              <a:t>Medical Indemnity</a:t>
            </a:r>
          </a:p>
          <a:p>
            <a:r>
              <a:rPr lang="en-GB" dirty="0" smtClean="0"/>
              <a:t>Clarity/RCGP e-</a:t>
            </a:r>
            <a:r>
              <a:rPr lang="en-GB" dirty="0" err="1" smtClean="0"/>
              <a:t>Portifolio</a:t>
            </a:r>
            <a:endParaRPr lang="en-GB" dirty="0" smtClean="0"/>
          </a:p>
          <a:p>
            <a:r>
              <a:rPr lang="en-GB" dirty="0" err="1" smtClean="0"/>
              <a:t>Safegaurding</a:t>
            </a:r>
            <a:r>
              <a:rPr lang="en-GB" dirty="0" smtClean="0"/>
              <a:t> Adults &amp; Children Level 3</a:t>
            </a:r>
          </a:p>
          <a:p>
            <a:r>
              <a:rPr lang="en-GB" dirty="0" smtClean="0"/>
              <a:t>Basic Life Support Certificate</a:t>
            </a:r>
            <a:r>
              <a:rPr lang="en-GB" dirty="0"/>
              <a:t> </a:t>
            </a:r>
            <a:r>
              <a:rPr lang="en-GB" dirty="0" smtClean="0"/>
              <a:t>(Plus AED)</a:t>
            </a:r>
          </a:p>
          <a:p>
            <a:r>
              <a:rPr lang="en-GB" dirty="0" smtClean="0"/>
              <a:t>Copy of last Appraisal</a:t>
            </a:r>
          </a:p>
          <a:p>
            <a:r>
              <a:rPr lang="en-GB" dirty="0" smtClean="0"/>
              <a:t>Immunisations History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DRCOG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No specific training requirement needed</a:t>
            </a:r>
          </a:p>
          <a:p>
            <a:r>
              <a:rPr lang="en-GB" dirty="0" smtClean="0"/>
              <a:t>2 written papers each lasting 90mins, sat on same day with 15 </a:t>
            </a:r>
            <a:r>
              <a:rPr lang="en-GB" dirty="0" err="1" smtClean="0"/>
              <a:t>mins</a:t>
            </a:r>
            <a:r>
              <a:rPr lang="en-GB" dirty="0" smtClean="0"/>
              <a:t> break in between.</a:t>
            </a:r>
          </a:p>
          <a:p>
            <a:r>
              <a:rPr lang="en-GB" dirty="0" smtClean="0"/>
              <a:t>EMQs, SBAs, MCQs </a:t>
            </a:r>
          </a:p>
          <a:p>
            <a:r>
              <a:rPr lang="en-GB" dirty="0" smtClean="0"/>
              <a:t>No oral assessment</a:t>
            </a:r>
          </a:p>
          <a:p>
            <a:r>
              <a:rPr lang="en-GB" dirty="0" smtClean="0"/>
              <a:t>Cumulative pass mark </a:t>
            </a:r>
          </a:p>
          <a:p>
            <a:r>
              <a:rPr lang="en-GB" dirty="0" smtClean="0"/>
              <a:t>Exam Fee: £402</a:t>
            </a:r>
          </a:p>
          <a:p>
            <a:r>
              <a:rPr lang="en-GB" dirty="0" smtClean="0"/>
              <a:t>Max 5 Attempts at exam</a:t>
            </a:r>
          </a:p>
          <a:p>
            <a:r>
              <a:rPr lang="en-GB" dirty="0" smtClean="0"/>
              <a:t>RCOG exam revision courses available </a:t>
            </a:r>
          </a:p>
          <a:p>
            <a:pPr lvl="0"/>
            <a:r>
              <a:rPr lang="en-GB" u="sng" dirty="0" smtClean="0">
                <a:solidFill>
                  <a:srgbClr val="002060"/>
                </a:solidFill>
                <a:hlinkClick r:id="rId2"/>
              </a:rPr>
              <a:t>www.rcog.org.uk/education-and exams/examinations/diploma</a:t>
            </a:r>
            <a:endParaRPr lang="en-GB" dirty="0">
              <a:solidFill>
                <a:srgbClr val="002060"/>
              </a:solidFill>
            </a:endParaRP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RCPCH Two-part Examination</a:t>
            </a:r>
          </a:p>
          <a:p>
            <a:r>
              <a:rPr lang="en-GB" dirty="0" smtClean="0"/>
              <a:t>Written part is same as part 1 of MRCPCH exam</a:t>
            </a:r>
          </a:p>
          <a:p>
            <a:r>
              <a:rPr lang="en-GB" dirty="0" smtClean="0"/>
              <a:t>Recommendation of 4-6 months paediatric training prior to exam (not prerequisite)</a:t>
            </a:r>
          </a:p>
          <a:p>
            <a:r>
              <a:rPr lang="en-GB" dirty="0" smtClean="0"/>
              <a:t>Clinical must be passed within 7 years</a:t>
            </a:r>
          </a:p>
          <a:p>
            <a:r>
              <a:rPr lang="en-GB" dirty="0" smtClean="0"/>
              <a:t>Fees: Written £279, Clinical £413, Diploma £70</a:t>
            </a:r>
          </a:p>
          <a:p>
            <a:r>
              <a:rPr lang="en-GB" u="sng" dirty="0" smtClean="0">
                <a:solidFill>
                  <a:srgbClr val="0070C0"/>
                </a:solidFill>
              </a:rPr>
              <a:t>http://www.rcpch.ac.uk/training-examinations-professional-development/assessment-and-examinations/examinations/examinations#DCH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DGM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RCP Two-part exam</a:t>
            </a:r>
          </a:p>
          <a:p>
            <a:r>
              <a:rPr lang="en-GB" dirty="0" smtClean="0"/>
              <a:t>Written; 100 ‘Best of 5’ questions, 3 hours</a:t>
            </a:r>
          </a:p>
          <a:p>
            <a:r>
              <a:rPr lang="en-GB" dirty="0" smtClean="0"/>
              <a:t>Clinical; 4 stations (similar to PACEs), Must be passed within 2yrs</a:t>
            </a:r>
          </a:p>
          <a:p>
            <a:r>
              <a:rPr lang="en-GB" dirty="0" smtClean="0"/>
              <a:t>RCP recommended reading list</a:t>
            </a:r>
          </a:p>
          <a:p>
            <a:r>
              <a:rPr lang="en-GB" dirty="0" smtClean="0"/>
              <a:t>Fees: Written £231, Clinical £339</a:t>
            </a:r>
          </a:p>
          <a:p>
            <a:r>
              <a:rPr lang="en-GB" u="sng" dirty="0">
                <a:hlinkClick r:id="rId2"/>
              </a:rPr>
              <a:t>www.rcplondon.ac.uk/medical-careers-training/postgraduate-exams/diploma-geriatric-medicine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DOccMed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Faculty of Occupational Medicine</a:t>
            </a:r>
          </a:p>
          <a:p>
            <a:r>
              <a:rPr lang="en-GB" dirty="0" smtClean="0"/>
              <a:t>Must complete course before sitting exam</a:t>
            </a:r>
          </a:p>
          <a:p>
            <a:r>
              <a:rPr lang="en-GB" dirty="0" smtClean="0"/>
              <a:t>Royal Society for Public Health London; 2 week intensive course twice/year. </a:t>
            </a:r>
          </a:p>
          <a:p>
            <a:r>
              <a:rPr lang="en-GB" dirty="0" smtClean="0"/>
              <a:t>Written MCQ, £427</a:t>
            </a:r>
          </a:p>
          <a:p>
            <a:r>
              <a:rPr lang="en-GB" dirty="0" smtClean="0"/>
              <a:t>Oral and </a:t>
            </a:r>
            <a:r>
              <a:rPr lang="en-GB" dirty="0" err="1" smtClean="0"/>
              <a:t>Portifolio</a:t>
            </a:r>
            <a:r>
              <a:rPr lang="en-GB" dirty="0" smtClean="0"/>
              <a:t> Assessment, £444</a:t>
            </a:r>
          </a:p>
          <a:p>
            <a:r>
              <a:rPr lang="en-GB" dirty="0" smtClean="0"/>
              <a:t>Diploma certificate fee £257</a:t>
            </a:r>
          </a:p>
          <a:p>
            <a:r>
              <a:rPr lang="en-GB" u="sng" dirty="0" smtClean="0">
                <a:hlinkClick r:id="rId2"/>
              </a:rPr>
              <a:t>www.fom.ac.uk/education/non-specialist-qualifications-and-training/diplomas/doccmed</a:t>
            </a:r>
            <a:endParaRPr lang="en-GB" u="sng" dirty="0" smtClean="0"/>
          </a:p>
          <a:p>
            <a:r>
              <a:rPr lang="en-GB" u="sng" dirty="0">
                <a:solidFill>
                  <a:srgbClr val="0070C0"/>
                </a:solidFill>
              </a:rPr>
              <a:t>www.rsph.org.uk/en/courses-conferences-and-events/events/index.cfm</a:t>
            </a:r>
          </a:p>
          <a:p>
            <a:r>
              <a:rPr lang="en-GB" b="1" dirty="0"/>
              <a:t>Contact: </a:t>
            </a:r>
            <a:r>
              <a:rPr lang="en-GB" dirty="0"/>
              <a:t>Claire Robins crobins@rsph.org.uk T: 020 7265 7314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DFSRH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3 stages: </a:t>
            </a:r>
          </a:p>
          <a:p>
            <a:pPr lvl="1"/>
            <a:r>
              <a:rPr lang="en-GB" dirty="0" err="1" smtClean="0"/>
              <a:t>eKA</a:t>
            </a:r>
            <a:r>
              <a:rPr lang="en-GB" dirty="0" smtClean="0"/>
              <a:t> in SRH Online knowledge assessment (£75)</a:t>
            </a:r>
            <a:r>
              <a:rPr lang="ar-AE" dirty="0" smtClean="0"/>
              <a:t> </a:t>
            </a:r>
            <a:r>
              <a:rPr lang="en-GB" dirty="0" smtClean="0"/>
              <a:t>1Hr45mins,</a:t>
            </a:r>
          </a:p>
          <a:p>
            <a:pPr lvl="2"/>
            <a:r>
              <a:rPr lang="en-GB" dirty="0" smtClean="0"/>
              <a:t>e-Learning preparation available</a:t>
            </a:r>
          </a:p>
          <a:p>
            <a:pPr lvl="1"/>
            <a:r>
              <a:rPr lang="en-GB" dirty="0" smtClean="0"/>
              <a:t>e-</a:t>
            </a:r>
            <a:r>
              <a:rPr lang="en-GB" dirty="0" err="1" smtClean="0"/>
              <a:t>Portifolio</a:t>
            </a:r>
            <a:r>
              <a:rPr lang="en-GB" dirty="0" smtClean="0"/>
              <a:t>, £50</a:t>
            </a:r>
          </a:p>
          <a:p>
            <a:pPr lvl="1"/>
            <a:r>
              <a:rPr lang="en-GB" dirty="0" smtClean="0"/>
              <a:t>Course of 5 (5 hours intensive small group workshops), Cost range from £200-400</a:t>
            </a:r>
          </a:p>
          <a:p>
            <a:pPr lvl="1"/>
            <a:r>
              <a:rPr lang="en-GB" dirty="0" smtClean="0"/>
              <a:t>Clinical experience and assessment.</a:t>
            </a:r>
          </a:p>
          <a:p>
            <a:pPr lvl="0"/>
            <a:r>
              <a:rPr lang="en-GB" u="sng" dirty="0">
                <a:hlinkClick r:id="rId2"/>
              </a:rPr>
              <a:t>www.fsrh.org/pages/Diploma_of_the_FSRH.asp</a:t>
            </a:r>
            <a:endParaRPr lang="en-GB" dirty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PgDip</a:t>
            </a:r>
            <a:r>
              <a:rPr lang="en-GB" dirty="0" smtClean="0"/>
              <a:t> Dermatology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Cardiff University</a:t>
            </a:r>
          </a:p>
          <a:p>
            <a:pPr lvl="1"/>
            <a:r>
              <a:rPr lang="en-GB" dirty="0" smtClean="0"/>
              <a:t>F/T 1yr £7,560		P/T 2yrs £3,780/yr</a:t>
            </a:r>
          </a:p>
          <a:p>
            <a:r>
              <a:rPr lang="en-GB" dirty="0" smtClean="0"/>
              <a:t>Queen Mary College, </a:t>
            </a:r>
            <a:r>
              <a:rPr lang="en-GB" dirty="0" err="1" smtClean="0"/>
              <a:t>UoL</a:t>
            </a:r>
            <a:r>
              <a:rPr lang="en-GB" dirty="0" smtClean="0"/>
              <a:t>. </a:t>
            </a:r>
          </a:p>
          <a:p>
            <a:pPr lvl="1"/>
            <a:r>
              <a:rPr lang="en-GB" dirty="0" smtClean="0"/>
              <a:t>1 Year Distance Learning, Exp: 10Hrs/Week</a:t>
            </a:r>
          </a:p>
          <a:p>
            <a:pPr lvl="1"/>
            <a:r>
              <a:rPr lang="en-GB" dirty="0" smtClean="0"/>
              <a:t>6 Modules of  6 Weeks duration</a:t>
            </a:r>
          </a:p>
          <a:p>
            <a:pPr lvl="1"/>
            <a:r>
              <a:rPr lang="en-GB" dirty="0" smtClean="0"/>
              <a:t>Weekly web-interactive assignments: MCQ, EMQs or Short Essays, Clinical discussions</a:t>
            </a:r>
          </a:p>
          <a:p>
            <a:pPr lvl="1"/>
            <a:r>
              <a:rPr lang="en-GB" dirty="0" smtClean="0"/>
              <a:t>6 Clinical days per year</a:t>
            </a:r>
          </a:p>
          <a:p>
            <a:pPr lvl="1"/>
            <a:r>
              <a:rPr lang="en-GB" dirty="0" smtClean="0"/>
              <a:t>Dissertation and Final Examination</a:t>
            </a:r>
          </a:p>
          <a:p>
            <a:pPr lvl="1"/>
            <a:r>
              <a:rPr lang="en-GB" dirty="0" smtClean="0"/>
              <a:t>Fee: £5,300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Dip Med Ac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BMAS Accreditation</a:t>
            </a:r>
          </a:p>
          <a:p>
            <a:r>
              <a:rPr lang="en-GB" dirty="0" smtClean="0"/>
              <a:t>Foundation Course (4 Days) £580/615</a:t>
            </a:r>
          </a:p>
          <a:p>
            <a:r>
              <a:rPr lang="en-GB" dirty="0" smtClean="0"/>
              <a:t>30 Cases Logbook, 2 Detailed Case Reports</a:t>
            </a:r>
          </a:p>
          <a:p>
            <a:r>
              <a:rPr lang="en-GB" dirty="0" smtClean="0"/>
              <a:t>Face-2-Face Viva Assessment</a:t>
            </a:r>
          </a:p>
          <a:p>
            <a:r>
              <a:rPr lang="en-GB" dirty="0" smtClean="0">
                <a:sym typeface="Wingdings" pitchFamily="2" charset="2"/>
              </a:rPr>
              <a:t> Certificate of Basic Competence</a:t>
            </a:r>
          </a:p>
          <a:p>
            <a:r>
              <a:rPr lang="en-GB" dirty="0" smtClean="0">
                <a:sym typeface="Wingdings" pitchFamily="2" charset="2"/>
              </a:rPr>
              <a:t>100 Cases Logbook, 15 Detailed Case Reports, Min 100 Training Hours, 45 Clinical Assessment Diploma in Med Ac. </a:t>
            </a:r>
          </a:p>
          <a:p>
            <a:r>
              <a:rPr lang="en-GB" dirty="0" smtClean="0">
                <a:sym typeface="Wingdings" pitchFamily="2" charset="2"/>
              </a:rPr>
              <a:t>Membership of BMAS: £115/Year, 6 CPD Points/Yr</a:t>
            </a:r>
          </a:p>
          <a:p>
            <a:r>
              <a:rPr lang="en-GB" u="sng" dirty="0" smtClean="0">
                <a:solidFill>
                  <a:srgbClr val="0070C0"/>
                </a:solidFill>
                <a:sym typeface="Wingdings" pitchFamily="2" charset="2"/>
              </a:rPr>
              <a:t>http://www.medical-acupuncture.co.uk/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Diplomas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Tropical Medicine and Hygiene</a:t>
            </a:r>
          </a:p>
          <a:p>
            <a:pPr lvl="1"/>
            <a:r>
              <a:rPr lang="en-GB" u="sng" dirty="0" smtClean="0">
                <a:hlinkClick r:id="rId2"/>
              </a:rPr>
              <a:t>www.lshtm.ac.uk/study/cpd/stmh.html</a:t>
            </a:r>
            <a:endParaRPr lang="en-GB" u="sng" dirty="0" smtClean="0"/>
          </a:p>
          <a:p>
            <a:pPr lvl="1"/>
            <a:r>
              <a:rPr lang="en-GB" u="sng" dirty="0">
                <a:hlinkClick r:id="rId3"/>
              </a:rPr>
              <a:t>www.lstmliverpool.ac.uk/learning-teaching/lstm-courses/professional-diplomas/dtmh</a:t>
            </a:r>
            <a:endParaRPr lang="en-GB" dirty="0"/>
          </a:p>
          <a:p>
            <a:r>
              <a:rPr lang="en-GB" dirty="0" smtClean="0"/>
              <a:t>ENT (Otolaryngology)</a:t>
            </a:r>
          </a:p>
          <a:p>
            <a:pPr lvl="1"/>
            <a:r>
              <a:rPr lang="en-GB" u="sng" dirty="0" smtClean="0">
                <a:hlinkClick r:id="rId4"/>
              </a:rPr>
              <a:t>www.rcseng.ac.uk/exams/surgical/dohns</a:t>
            </a:r>
            <a:endParaRPr lang="en-GB" u="sng" dirty="0" smtClean="0"/>
          </a:p>
          <a:p>
            <a:r>
              <a:rPr lang="en-GB" dirty="0" smtClean="0"/>
              <a:t>Urgent Care</a:t>
            </a:r>
          </a:p>
          <a:p>
            <a:pPr lvl="1"/>
            <a:r>
              <a:rPr lang="en-GB" dirty="0" smtClean="0"/>
              <a:t>Dr </a:t>
            </a:r>
            <a:r>
              <a:rPr lang="en-GB" dirty="0" err="1" smtClean="0"/>
              <a:t>Maggi</a:t>
            </a:r>
            <a:r>
              <a:rPr lang="en-GB" dirty="0" smtClean="0"/>
              <a:t> Banning, email: </a:t>
            </a:r>
            <a:r>
              <a:rPr lang="en-GB" dirty="0" smtClean="0">
                <a:hlinkClick r:id="rId5"/>
              </a:rPr>
              <a:t>health-studies-courses@brunel.ac.uk</a:t>
            </a:r>
            <a:r>
              <a:rPr lang="en-GB" dirty="0" smtClean="0"/>
              <a:t>, </a:t>
            </a:r>
            <a:r>
              <a:rPr lang="en-GB" dirty="0" err="1" smtClean="0"/>
              <a:t>tel</a:t>
            </a:r>
            <a:r>
              <a:rPr lang="en-GB" dirty="0" smtClean="0"/>
              <a:t>: 018952 68828.</a:t>
            </a:r>
          </a:p>
          <a:p>
            <a:r>
              <a:rPr lang="en-GB" dirty="0" smtClean="0"/>
              <a:t>Diabetes</a:t>
            </a:r>
          </a:p>
          <a:p>
            <a:pPr lvl="1"/>
            <a:r>
              <a:rPr lang="en-GB" u="sng" dirty="0" smtClean="0">
                <a:solidFill>
                  <a:srgbClr val="0070C0"/>
                </a:solidFill>
              </a:rPr>
              <a:t>https://www.diabetes.org.uk/Professionals/Training--competencies/Courses/Certificate-in-diabetes-care--Warwick-Medical-School/</a:t>
            </a:r>
            <a:endParaRPr lang="en-GB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410</Words>
  <Application>Microsoft Office PowerPoint</Application>
  <PresentationFormat>On-screen Show (4:3)</PresentationFormat>
  <Paragraphs>84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Addtional Training  Post - VTS</vt:lpstr>
      <vt:lpstr>DRCOG</vt:lpstr>
      <vt:lpstr>DCH</vt:lpstr>
      <vt:lpstr>DGM</vt:lpstr>
      <vt:lpstr>DOccMed</vt:lpstr>
      <vt:lpstr>DFSRH</vt:lpstr>
      <vt:lpstr>PgDip Dermatology</vt:lpstr>
      <vt:lpstr>Dip Med Ac</vt:lpstr>
      <vt:lpstr>Other Diplomas</vt:lpstr>
      <vt:lpstr>Pre-Work Essentials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Addtional Training  Post - VTS</dc:title>
  <dc:creator>Hasan Alogaily</dc:creator>
  <cp:lastModifiedBy>Alexandra Brown</cp:lastModifiedBy>
  <cp:revision>16</cp:revision>
  <dcterms:created xsi:type="dcterms:W3CDTF">2015-06-24T12:27:11Z</dcterms:created>
  <dcterms:modified xsi:type="dcterms:W3CDTF">2015-06-25T13:47:48Z</dcterms:modified>
</cp:coreProperties>
</file>