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63" r:id="rId2"/>
    <p:sldId id="257" r:id="rId3"/>
    <p:sldId id="264" r:id="rId4"/>
    <p:sldId id="265" r:id="rId5"/>
    <p:sldId id="266" r:id="rId6"/>
    <p:sldId id="268" r:id="rId7"/>
    <p:sldId id="267" r:id="rId8"/>
    <p:sldId id="270" r:id="rId9"/>
    <p:sldId id="269" r:id="rId10"/>
    <p:sldId id="271" r:id="rId11"/>
    <p:sldId id="272" r:id="rId12"/>
    <p:sldId id="273" r:id="rId13"/>
    <p:sldId id="274" r:id="rId14"/>
    <p:sldId id="275" r:id="rId15"/>
    <p:sldId id="278" r:id="rId16"/>
    <p:sldId id="277" r:id="rId17"/>
    <p:sldId id="280" r:id="rId18"/>
    <p:sldId id="279" r:id="rId19"/>
    <p:sldId id="281" r:id="rId20"/>
    <p:sldId id="287" r:id="rId21"/>
    <p:sldId id="282" r:id="rId22"/>
    <p:sldId id="284" r:id="rId23"/>
    <p:sldId id="283" r:id="rId24"/>
    <p:sldId id="285" r:id="rId25"/>
    <p:sldId id="288" r:id="rId26"/>
    <p:sldId id="289" r:id="rId27"/>
    <p:sldId id="28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593" autoAdjust="0"/>
  </p:normalViewPr>
  <p:slideViewPr>
    <p:cSldViewPr>
      <p:cViewPr>
        <p:scale>
          <a:sx n="64" d="100"/>
          <a:sy n="64" d="100"/>
        </p:scale>
        <p:origin x="-135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6F8FF2-1157-4D70-8B9C-92F374051FE2}" type="doc">
      <dgm:prSet loTypeId="urn:microsoft.com/office/officeart/2005/8/layout/pyramid1" loCatId="pyramid" qsTypeId="urn:microsoft.com/office/officeart/2005/8/quickstyle/simple1" qsCatId="simple" csTypeId="urn:microsoft.com/office/officeart/2005/8/colors/accent1_2" csCatId="accent1"/>
      <dgm:spPr/>
    </dgm:pt>
    <dgm:pt modelId="{10C09FB4-8D19-47C8-B490-3B62F821204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tx1"/>
              </a:solidFill>
              <a:effectLst/>
              <a:latin typeface="Arial" charset="0"/>
            </a:rPr>
            <a:t>Investigations</a:t>
          </a:r>
          <a:endParaRPr kumimoji="0" lang="en-GB" altLang="en-US" b="1" i="0" u="none" strike="noStrike" cap="none" normalizeH="0" baseline="0" smtClean="0">
            <a:ln>
              <a:noFill/>
            </a:ln>
            <a:solidFill>
              <a:schemeClr val="tx1"/>
            </a:solidFill>
            <a:effectLst/>
            <a:latin typeface="Arial" charset="0"/>
          </a:endParaRPr>
        </a:p>
      </dgm:t>
    </dgm:pt>
    <dgm:pt modelId="{8D6A46DB-315A-41AA-A258-83B20DA6C551}" type="parTrans" cxnId="{EB8DFA55-E129-4227-BD47-24E027666F56}">
      <dgm:prSet/>
      <dgm:spPr/>
    </dgm:pt>
    <dgm:pt modelId="{AF01A825-18FF-4C49-AB10-8F9A014C9D49}" type="sibTrans" cxnId="{EB8DFA55-E129-4227-BD47-24E027666F56}">
      <dgm:prSet/>
      <dgm:spPr/>
    </dgm:pt>
    <dgm:pt modelId="{18E4D97B-A7DF-487E-9B71-CC1F51882F5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tx1"/>
              </a:solidFill>
              <a:effectLst/>
              <a:latin typeface="Arial" charset="0"/>
            </a:rPr>
            <a:t>Examination</a:t>
          </a:r>
          <a:endParaRPr kumimoji="0" lang="en-GB" altLang="en-US" b="1" i="0" u="none" strike="noStrike" cap="none" normalizeH="0" baseline="0" smtClean="0">
            <a:ln>
              <a:noFill/>
            </a:ln>
            <a:solidFill>
              <a:schemeClr val="tx1"/>
            </a:solidFill>
            <a:effectLst/>
            <a:latin typeface="Arial" charset="0"/>
          </a:endParaRPr>
        </a:p>
      </dgm:t>
    </dgm:pt>
    <dgm:pt modelId="{69511432-D1F7-44B5-B2EB-AD42E081A479}" type="parTrans" cxnId="{2B240D4A-D8E6-4F13-A189-4475FA7CEA09}">
      <dgm:prSet/>
      <dgm:spPr/>
    </dgm:pt>
    <dgm:pt modelId="{B855967D-31DC-4427-9057-6B4DBF50C190}" type="sibTrans" cxnId="{2B240D4A-D8E6-4F13-A189-4475FA7CEA09}">
      <dgm:prSet/>
      <dgm:spPr/>
    </dgm:pt>
    <dgm:pt modelId="{6DD6A270-DD54-45C8-866E-677C0547F8F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tx1"/>
              </a:solidFill>
              <a:effectLst/>
              <a:latin typeface="Arial" charset="0"/>
            </a:rPr>
            <a:t>History</a:t>
          </a:r>
          <a:endParaRPr kumimoji="0" lang="en-GB" altLang="en-US" b="1" i="0" u="none" strike="noStrike" cap="none" normalizeH="0" baseline="0" smtClean="0">
            <a:ln>
              <a:noFill/>
            </a:ln>
            <a:solidFill>
              <a:schemeClr val="tx1"/>
            </a:solidFill>
            <a:effectLst/>
            <a:latin typeface="Arial" charset="0"/>
          </a:endParaRPr>
        </a:p>
      </dgm:t>
    </dgm:pt>
    <dgm:pt modelId="{77B42AB7-FE90-4826-AFBD-0196CA96CBB8}" type="parTrans" cxnId="{780241D1-DAF0-43BE-9A24-68CC8387AC92}">
      <dgm:prSet/>
      <dgm:spPr/>
    </dgm:pt>
    <dgm:pt modelId="{D9CB3D14-4B8B-48CA-A65A-133F6124C6F2}" type="sibTrans" cxnId="{780241D1-DAF0-43BE-9A24-68CC8387AC92}">
      <dgm:prSet/>
      <dgm:spPr/>
    </dgm:pt>
    <dgm:pt modelId="{6F196A96-C03D-4564-A655-EBB57298EB5D}" type="pres">
      <dgm:prSet presAssocID="{906F8FF2-1157-4D70-8B9C-92F374051FE2}" presName="Name0" presStyleCnt="0">
        <dgm:presLayoutVars>
          <dgm:dir/>
          <dgm:animLvl val="lvl"/>
          <dgm:resizeHandles val="exact"/>
        </dgm:presLayoutVars>
      </dgm:prSet>
      <dgm:spPr/>
    </dgm:pt>
    <dgm:pt modelId="{C179CA4A-ACF6-4DC6-BCB5-DAF92F4CB82D}" type="pres">
      <dgm:prSet presAssocID="{10C09FB4-8D19-47C8-B490-3B62F8212044}" presName="Name8" presStyleCnt="0"/>
      <dgm:spPr/>
    </dgm:pt>
    <dgm:pt modelId="{C08D2222-D090-4DCD-95FE-5722BED51CCE}" type="pres">
      <dgm:prSet presAssocID="{10C09FB4-8D19-47C8-B490-3B62F8212044}" presName="level" presStyleLbl="node1" presStyleIdx="0" presStyleCnt="3">
        <dgm:presLayoutVars>
          <dgm:chMax val="1"/>
          <dgm:bulletEnabled val="1"/>
        </dgm:presLayoutVars>
      </dgm:prSet>
      <dgm:spPr/>
      <dgm:t>
        <a:bodyPr/>
        <a:lstStyle/>
        <a:p>
          <a:endParaRPr lang="en-GB"/>
        </a:p>
      </dgm:t>
    </dgm:pt>
    <dgm:pt modelId="{49659AC1-2EBE-4D80-A599-E9C71D671C5A}" type="pres">
      <dgm:prSet presAssocID="{10C09FB4-8D19-47C8-B490-3B62F8212044}" presName="levelTx" presStyleLbl="revTx" presStyleIdx="0" presStyleCnt="0">
        <dgm:presLayoutVars>
          <dgm:chMax val="1"/>
          <dgm:bulletEnabled val="1"/>
        </dgm:presLayoutVars>
      </dgm:prSet>
      <dgm:spPr/>
      <dgm:t>
        <a:bodyPr/>
        <a:lstStyle/>
        <a:p>
          <a:endParaRPr lang="en-GB"/>
        </a:p>
      </dgm:t>
    </dgm:pt>
    <dgm:pt modelId="{70F88679-40F2-44DC-8E82-11E3C25E031D}" type="pres">
      <dgm:prSet presAssocID="{18E4D97B-A7DF-487E-9B71-CC1F51882F5C}" presName="Name8" presStyleCnt="0"/>
      <dgm:spPr/>
    </dgm:pt>
    <dgm:pt modelId="{E11C0D25-4660-4D4F-B53C-472312BE324D}" type="pres">
      <dgm:prSet presAssocID="{18E4D97B-A7DF-487E-9B71-CC1F51882F5C}" presName="level" presStyleLbl="node1" presStyleIdx="1" presStyleCnt="3">
        <dgm:presLayoutVars>
          <dgm:chMax val="1"/>
          <dgm:bulletEnabled val="1"/>
        </dgm:presLayoutVars>
      </dgm:prSet>
      <dgm:spPr/>
      <dgm:t>
        <a:bodyPr/>
        <a:lstStyle/>
        <a:p>
          <a:endParaRPr lang="en-GB"/>
        </a:p>
      </dgm:t>
    </dgm:pt>
    <dgm:pt modelId="{417F400F-328E-4EB9-A907-C2A4121E811E}" type="pres">
      <dgm:prSet presAssocID="{18E4D97B-A7DF-487E-9B71-CC1F51882F5C}" presName="levelTx" presStyleLbl="revTx" presStyleIdx="0" presStyleCnt="0">
        <dgm:presLayoutVars>
          <dgm:chMax val="1"/>
          <dgm:bulletEnabled val="1"/>
        </dgm:presLayoutVars>
      </dgm:prSet>
      <dgm:spPr/>
      <dgm:t>
        <a:bodyPr/>
        <a:lstStyle/>
        <a:p>
          <a:endParaRPr lang="en-GB"/>
        </a:p>
      </dgm:t>
    </dgm:pt>
    <dgm:pt modelId="{530ED605-3806-47FE-AA9F-F570A44B670E}" type="pres">
      <dgm:prSet presAssocID="{6DD6A270-DD54-45C8-866E-677C0547F8F5}" presName="Name8" presStyleCnt="0"/>
      <dgm:spPr/>
    </dgm:pt>
    <dgm:pt modelId="{538DEE1A-6E20-4B35-BE72-47DC9F9A4D15}" type="pres">
      <dgm:prSet presAssocID="{6DD6A270-DD54-45C8-866E-677C0547F8F5}" presName="level" presStyleLbl="node1" presStyleIdx="2" presStyleCnt="3">
        <dgm:presLayoutVars>
          <dgm:chMax val="1"/>
          <dgm:bulletEnabled val="1"/>
        </dgm:presLayoutVars>
      </dgm:prSet>
      <dgm:spPr/>
      <dgm:t>
        <a:bodyPr/>
        <a:lstStyle/>
        <a:p>
          <a:endParaRPr lang="en-GB"/>
        </a:p>
      </dgm:t>
    </dgm:pt>
    <dgm:pt modelId="{9C2BEB5C-4977-46A2-A191-C3F9A964B1C6}" type="pres">
      <dgm:prSet presAssocID="{6DD6A270-DD54-45C8-866E-677C0547F8F5}" presName="levelTx" presStyleLbl="revTx" presStyleIdx="0" presStyleCnt="0">
        <dgm:presLayoutVars>
          <dgm:chMax val="1"/>
          <dgm:bulletEnabled val="1"/>
        </dgm:presLayoutVars>
      </dgm:prSet>
      <dgm:spPr/>
      <dgm:t>
        <a:bodyPr/>
        <a:lstStyle/>
        <a:p>
          <a:endParaRPr lang="en-GB"/>
        </a:p>
      </dgm:t>
    </dgm:pt>
  </dgm:ptLst>
  <dgm:cxnLst>
    <dgm:cxn modelId="{587BA223-D5DD-41E1-9EA3-8126F00A584D}" type="presOf" srcId="{6DD6A270-DD54-45C8-866E-677C0547F8F5}" destId="{9C2BEB5C-4977-46A2-A191-C3F9A964B1C6}" srcOrd="1" destOrd="0" presId="urn:microsoft.com/office/officeart/2005/8/layout/pyramid1"/>
    <dgm:cxn modelId="{7E24632E-C49B-4184-943B-BCBA36974598}" type="presOf" srcId="{18E4D97B-A7DF-487E-9B71-CC1F51882F5C}" destId="{E11C0D25-4660-4D4F-B53C-472312BE324D}" srcOrd="0" destOrd="0" presId="urn:microsoft.com/office/officeart/2005/8/layout/pyramid1"/>
    <dgm:cxn modelId="{2B240D4A-D8E6-4F13-A189-4475FA7CEA09}" srcId="{906F8FF2-1157-4D70-8B9C-92F374051FE2}" destId="{18E4D97B-A7DF-487E-9B71-CC1F51882F5C}" srcOrd="1" destOrd="0" parTransId="{69511432-D1F7-44B5-B2EB-AD42E081A479}" sibTransId="{B855967D-31DC-4427-9057-6B4DBF50C190}"/>
    <dgm:cxn modelId="{AD26C232-FC39-48EA-B3EB-213DCA617E80}" type="presOf" srcId="{10C09FB4-8D19-47C8-B490-3B62F8212044}" destId="{49659AC1-2EBE-4D80-A599-E9C71D671C5A}" srcOrd="1" destOrd="0" presId="urn:microsoft.com/office/officeart/2005/8/layout/pyramid1"/>
    <dgm:cxn modelId="{780241D1-DAF0-43BE-9A24-68CC8387AC92}" srcId="{906F8FF2-1157-4D70-8B9C-92F374051FE2}" destId="{6DD6A270-DD54-45C8-866E-677C0547F8F5}" srcOrd="2" destOrd="0" parTransId="{77B42AB7-FE90-4826-AFBD-0196CA96CBB8}" sibTransId="{D9CB3D14-4B8B-48CA-A65A-133F6124C6F2}"/>
    <dgm:cxn modelId="{EB8DFA55-E129-4227-BD47-24E027666F56}" srcId="{906F8FF2-1157-4D70-8B9C-92F374051FE2}" destId="{10C09FB4-8D19-47C8-B490-3B62F8212044}" srcOrd="0" destOrd="0" parTransId="{8D6A46DB-315A-41AA-A258-83B20DA6C551}" sibTransId="{AF01A825-18FF-4C49-AB10-8F9A014C9D49}"/>
    <dgm:cxn modelId="{83753448-5A37-4F21-A676-0C0149584677}" type="presOf" srcId="{10C09FB4-8D19-47C8-B490-3B62F8212044}" destId="{C08D2222-D090-4DCD-95FE-5722BED51CCE}" srcOrd="0" destOrd="0" presId="urn:microsoft.com/office/officeart/2005/8/layout/pyramid1"/>
    <dgm:cxn modelId="{EDA18607-EA17-411D-B5BE-93EFB41B54E6}" type="presOf" srcId="{6DD6A270-DD54-45C8-866E-677C0547F8F5}" destId="{538DEE1A-6E20-4B35-BE72-47DC9F9A4D15}" srcOrd="0" destOrd="0" presId="urn:microsoft.com/office/officeart/2005/8/layout/pyramid1"/>
    <dgm:cxn modelId="{83D97BCC-09E0-45DF-A741-76C21ABE1C35}" type="presOf" srcId="{906F8FF2-1157-4D70-8B9C-92F374051FE2}" destId="{6F196A96-C03D-4564-A655-EBB57298EB5D}" srcOrd="0" destOrd="0" presId="urn:microsoft.com/office/officeart/2005/8/layout/pyramid1"/>
    <dgm:cxn modelId="{1C569F6A-6190-4D6E-A178-4987CCE0D138}" type="presOf" srcId="{18E4D97B-A7DF-487E-9B71-CC1F51882F5C}" destId="{417F400F-328E-4EB9-A907-C2A4121E811E}" srcOrd="1" destOrd="0" presId="urn:microsoft.com/office/officeart/2005/8/layout/pyramid1"/>
    <dgm:cxn modelId="{65179C57-CB1E-4353-9308-D79B85D7B2FC}" type="presParOf" srcId="{6F196A96-C03D-4564-A655-EBB57298EB5D}" destId="{C179CA4A-ACF6-4DC6-BCB5-DAF92F4CB82D}" srcOrd="0" destOrd="0" presId="urn:microsoft.com/office/officeart/2005/8/layout/pyramid1"/>
    <dgm:cxn modelId="{EE7C4F8A-0F6F-45E5-9829-80FE631827FA}" type="presParOf" srcId="{C179CA4A-ACF6-4DC6-BCB5-DAF92F4CB82D}" destId="{C08D2222-D090-4DCD-95FE-5722BED51CCE}" srcOrd="0" destOrd="0" presId="urn:microsoft.com/office/officeart/2005/8/layout/pyramid1"/>
    <dgm:cxn modelId="{E71023FE-A963-4AAE-B5BC-CC9237DA9317}" type="presParOf" srcId="{C179CA4A-ACF6-4DC6-BCB5-DAF92F4CB82D}" destId="{49659AC1-2EBE-4D80-A599-E9C71D671C5A}" srcOrd="1" destOrd="0" presId="urn:microsoft.com/office/officeart/2005/8/layout/pyramid1"/>
    <dgm:cxn modelId="{B9B016EE-9EBF-4C95-A17D-F3BCB119179F}" type="presParOf" srcId="{6F196A96-C03D-4564-A655-EBB57298EB5D}" destId="{70F88679-40F2-44DC-8E82-11E3C25E031D}" srcOrd="1" destOrd="0" presId="urn:microsoft.com/office/officeart/2005/8/layout/pyramid1"/>
    <dgm:cxn modelId="{0A82E862-F32B-4849-928B-1E6003999386}" type="presParOf" srcId="{70F88679-40F2-44DC-8E82-11E3C25E031D}" destId="{E11C0D25-4660-4D4F-B53C-472312BE324D}" srcOrd="0" destOrd="0" presId="urn:microsoft.com/office/officeart/2005/8/layout/pyramid1"/>
    <dgm:cxn modelId="{D33223F0-3CF2-4FDC-9B0E-944C7AB288EE}" type="presParOf" srcId="{70F88679-40F2-44DC-8E82-11E3C25E031D}" destId="{417F400F-328E-4EB9-A907-C2A4121E811E}" srcOrd="1" destOrd="0" presId="urn:microsoft.com/office/officeart/2005/8/layout/pyramid1"/>
    <dgm:cxn modelId="{F7CD1B5E-C104-4681-8A8B-3B4724B3C1F9}" type="presParOf" srcId="{6F196A96-C03D-4564-A655-EBB57298EB5D}" destId="{530ED605-3806-47FE-AA9F-F570A44B670E}" srcOrd="2" destOrd="0" presId="urn:microsoft.com/office/officeart/2005/8/layout/pyramid1"/>
    <dgm:cxn modelId="{A032C535-4F23-4726-8C09-DB5A0C60BF44}" type="presParOf" srcId="{530ED605-3806-47FE-AA9F-F570A44B670E}" destId="{538DEE1A-6E20-4B35-BE72-47DC9F9A4D15}" srcOrd="0" destOrd="0" presId="urn:microsoft.com/office/officeart/2005/8/layout/pyramid1"/>
    <dgm:cxn modelId="{594972B6-F667-4BB6-A775-F8B5F8B7416A}" type="presParOf" srcId="{530ED605-3806-47FE-AA9F-F570A44B670E}" destId="{9C2BEB5C-4977-46A2-A191-C3F9A964B1C6}"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8D2222-D090-4DCD-95FE-5722BED51CCE}">
      <dsp:nvSpPr>
        <dsp:cNvPr id="0" name=""/>
        <dsp:cNvSpPr/>
      </dsp:nvSpPr>
      <dsp:spPr>
        <a:xfrm>
          <a:off x="1489075" y="0"/>
          <a:ext cx="1489075" cy="1484841"/>
        </a:xfrm>
        <a:prstGeom prst="trapezoid">
          <a:avLst>
            <a:gd name="adj" fmla="val 5014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kern="1200"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kern="1200"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kern="1200"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kern="1200"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kern="1200"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kern="1200" cap="none" normalizeH="0" baseline="0" smtClean="0">
              <a:ln>
                <a:noFill/>
              </a:ln>
              <a:solidFill>
                <a:schemeClr val="tx1"/>
              </a:solidFill>
              <a:effectLst/>
              <a:latin typeface="Arial" charset="0"/>
            </a:rPr>
            <a:t>Investigations</a:t>
          </a:r>
          <a:endParaRPr kumimoji="0" lang="en-GB" altLang="en-US" sz="1600" b="1" i="0" u="none" strike="noStrike" kern="1200" cap="none" normalizeH="0" baseline="0" smtClean="0">
            <a:ln>
              <a:noFill/>
            </a:ln>
            <a:solidFill>
              <a:schemeClr val="tx1"/>
            </a:solidFill>
            <a:effectLst/>
            <a:latin typeface="Arial" charset="0"/>
          </a:endParaRPr>
        </a:p>
      </dsp:txBody>
      <dsp:txXfrm>
        <a:off x="1489075" y="0"/>
        <a:ext cx="1489075" cy="1484841"/>
      </dsp:txXfrm>
    </dsp:sp>
    <dsp:sp modelId="{E11C0D25-4660-4D4F-B53C-472312BE324D}">
      <dsp:nvSpPr>
        <dsp:cNvPr id="0" name=""/>
        <dsp:cNvSpPr/>
      </dsp:nvSpPr>
      <dsp:spPr>
        <a:xfrm>
          <a:off x="744537" y="1484841"/>
          <a:ext cx="2978150" cy="1484841"/>
        </a:xfrm>
        <a:prstGeom prst="trapezoid">
          <a:avLst>
            <a:gd name="adj" fmla="val 5014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kern="1200" cap="none" normalizeH="0" baseline="0" smtClean="0">
              <a:ln>
                <a:noFill/>
              </a:ln>
              <a:solidFill>
                <a:schemeClr val="tx1"/>
              </a:solidFill>
              <a:effectLst/>
              <a:latin typeface="Arial" charset="0"/>
            </a:rPr>
            <a:t>Examination</a:t>
          </a:r>
          <a:endParaRPr kumimoji="0" lang="en-GB" altLang="en-US" sz="1600" b="1" i="0" u="none" strike="noStrike" kern="1200" cap="none" normalizeH="0" baseline="0" smtClean="0">
            <a:ln>
              <a:noFill/>
            </a:ln>
            <a:solidFill>
              <a:schemeClr val="tx1"/>
            </a:solidFill>
            <a:effectLst/>
            <a:latin typeface="Arial" charset="0"/>
          </a:endParaRPr>
        </a:p>
      </dsp:txBody>
      <dsp:txXfrm>
        <a:off x="1265713" y="1484841"/>
        <a:ext cx="1935797" cy="1484841"/>
      </dsp:txXfrm>
    </dsp:sp>
    <dsp:sp modelId="{538DEE1A-6E20-4B35-BE72-47DC9F9A4D15}">
      <dsp:nvSpPr>
        <dsp:cNvPr id="0" name=""/>
        <dsp:cNvSpPr/>
      </dsp:nvSpPr>
      <dsp:spPr>
        <a:xfrm>
          <a:off x="0" y="2969683"/>
          <a:ext cx="4467225" cy="1484841"/>
        </a:xfrm>
        <a:prstGeom prst="trapezoid">
          <a:avLst>
            <a:gd name="adj" fmla="val 5014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kern="1200" cap="none" normalizeH="0" baseline="0" smtClean="0">
              <a:ln>
                <a:noFill/>
              </a:ln>
              <a:solidFill>
                <a:schemeClr val="tx1"/>
              </a:solidFill>
              <a:effectLst/>
              <a:latin typeface="Arial" charset="0"/>
            </a:rPr>
            <a:t>History</a:t>
          </a:r>
          <a:endParaRPr kumimoji="0" lang="en-GB" altLang="en-US" sz="1600" b="1" i="0" u="none" strike="noStrike" kern="1200" cap="none" normalizeH="0" baseline="0" smtClean="0">
            <a:ln>
              <a:noFill/>
            </a:ln>
            <a:solidFill>
              <a:schemeClr val="tx1"/>
            </a:solidFill>
            <a:effectLst/>
            <a:latin typeface="Arial" charset="0"/>
          </a:endParaRPr>
        </a:p>
      </dsp:txBody>
      <dsp:txXfrm>
        <a:off x="781764" y="2969683"/>
        <a:ext cx="2903696" cy="1484841"/>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66DE2E-49CF-4453-98E9-1B0CB55A25BF}" type="datetimeFigureOut">
              <a:rPr lang="en-GB" smtClean="0"/>
              <a:t>25/09/2014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BF5282-14E1-49C7-9965-8097120F467D}" type="slidenum">
              <a:rPr lang="en-GB" smtClean="0"/>
              <a:t>‹#›</a:t>
            </a:fld>
            <a:endParaRPr lang="en-GB"/>
          </a:p>
        </p:txBody>
      </p:sp>
    </p:spTree>
    <p:extLst>
      <p:ext uri="{BB962C8B-B14F-4D97-AF65-F5344CB8AC3E}">
        <p14:creationId xmlns:p14="http://schemas.microsoft.com/office/powerpoint/2010/main" val="2095841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5CBEBC-9875-4639-B9D4-FDA28860AACD}" type="slidenum">
              <a:rPr lang="en-US" altLang="en-US"/>
              <a:pPr/>
              <a:t>3</a:t>
            </a:fld>
            <a:endParaRPr lang="en-US" alt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r>
              <a:rPr lang="en-GB" altLang="en-US" dirty="0"/>
              <a:t>Definitions. Nausea is more subjective, more common than vomiting and Prolonged nausea is profoundly debilitating, more so than occasional vomits, for most patients.</a:t>
            </a:r>
          </a:p>
          <a:p>
            <a:r>
              <a:rPr lang="en-GB" altLang="en-US" dirty="0"/>
              <a:t>It is important when considering management of these symptoms to distinguish (and assess separately) between nausea, vomiting, regurgitation, expectoration.</a:t>
            </a:r>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825E43-8A56-41FD-AC7A-913220CC91F5}" type="slidenum">
              <a:rPr lang="en-US" altLang="en-US"/>
              <a:pPr/>
              <a:t>24</a:t>
            </a:fld>
            <a:endParaRPr lang="en-US" alt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GB" altLang="en-US"/>
              <a:t>ADD TO THIS!!</a:t>
            </a:r>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4B894E-09DA-4DC9-A305-930813C72DE4}" type="slidenum">
              <a:rPr lang="en-US" altLang="en-US"/>
              <a:pPr/>
              <a:t>25</a:t>
            </a:fld>
            <a:endParaRPr lang="en-US" alt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r>
              <a:rPr lang="en-GB" altLang="en-US"/>
              <a:t>This table summaries our practice.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are often</a:t>
            </a:r>
            <a:r>
              <a:rPr lang="en-GB" baseline="0" dirty="0" smtClean="0"/>
              <a:t> described by patients as vomiting, but are not and are unlikely to respond to </a:t>
            </a:r>
            <a:r>
              <a:rPr lang="en-GB" baseline="0" dirty="0" err="1" smtClean="0"/>
              <a:t>antiemetics</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68BF5282-14E1-49C7-9965-8097120F467D}" type="slidenum">
              <a:rPr lang="en-GB" smtClean="0"/>
              <a:t>4</a:t>
            </a:fld>
            <a:endParaRPr lang="en-GB"/>
          </a:p>
        </p:txBody>
      </p:sp>
    </p:spTree>
    <p:extLst>
      <p:ext uri="{BB962C8B-B14F-4D97-AF65-F5344CB8AC3E}">
        <p14:creationId xmlns:p14="http://schemas.microsoft.com/office/powerpoint/2010/main" val="393952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dirty="0" smtClean="0"/>
              <a:t>The pathophysiology is not well understood, and can be multifactorial in terminal illness.  However, as you can see from this diagram, the two main areas of the brain involved in the vomiting reflex are the chemoreceptor trigger zone and the vomiting centre in the medulla. </a:t>
            </a:r>
            <a:r>
              <a:rPr lang="en-GB" altLang="en-US" b="1" dirty="0" smtClean="0">
                <a:solidFill>
                  <a:schemeClr val="tx2"/>
                </a:solidFill>
                <a:latin typeface="Verdana" pitchFamily="34" charset="0"/>
              </a:rPr>
              <a:t>The Chemo-receptor Trigger Zone (CTZ)</a:t>
            </a:r>
            <a:r>
              <a:rPr lang="en-GB" altLang="en-US" b="1" dirty="0" smtClean="0">
                <a:latin typeface="Verdana" pitchFamily="34" charset="0"/>
              </a:rPr>
              <a:t> </a:t>
            </a:r>
            <a:r>
              <a:rPr lang="en-GB" altLang="en-US" dirty="0" smtClean="0">
                <a:latin typeface="Verdana" pitchFamily="34" charset="0"/>
              </a:rPr>
              <a:t>lies on the floor of the fourth ventricle close to the vagal nuclei, outside the blood/brain barrier.   This detects toxins in the blood (e.g. uraemia, </a:t>
            </a:r>
            <a:r>
              <a:rPr lang="en-GB" altLang="en-US" dirty="0" err="1" smtClean="0">
                <a:latin typeface="Verdana" pitchFamily="34" charset="0"/>
              </a:rPr>
              <a:t>hypercalcaemia</a:t>
            </a:r>
            <a:r>
              <a:rPr lang="en-GB" altLang="en-US" dirty="0" smtClean="0">
                <a:latin typeface="Verdana" pitchFamily="34" charset="0"/>
              </a:rPr>
              <a:t>, drugs, </a:t>
            </a:r>
            <a:r>
              <a:rPr lang="en-GB" altLang="en-US" dirty="0" err="1" smtClean="0">
                <a:latin typeface="Verdana" pitchFamily="34" charset="0"/>
              </a:rPr>
              <a:t>etc</a:t>
            </a:r>
            <a:r>
              <a:rPr lang="en-GB" altLang="en-US" dirty="0" smtClean="0">
                <a:latin typeface="Verdana" pitchFamily="34" charset="0"/>
              </a:rPr>
              <a:t>). </a:t>
            </a:r>
            <a:r>
              <a:rPr lang="en-GB" altLang="en-US" b="1" dirty="0" smtClean="0">
                <a:solidFill>
                  <a:schemeClr val="tx2"/>
                </a:solidFill>
                <a:latin typeface="Verdana" pitchFamily="34" charset="0"/>
              </a:rPr>
              <a:t>The Vomiting Centre (VC)</a:t>
            </a:r>
            <a:r>
              <a:rPr lang="en-GB" altLang="en-US" b="1" dirty="0" smtClean="0">
                <a:latin typeface="Verdana" pitchFamily="34" charset="0"/>
              </a:rPr>
              <a:t> </a:t>
            </a:r>
            <a:r>
              <a:rPr lang="en-GB" altLang="en-US" dirty="0" smtClean="0">
                <a:latin typeface="Verdana" pitchFamily="34" charset="0"/>
              </a:rPr>
              <a:t>integrates incoming signals from the CTZ and other afferent pathways e.g. from: </a:t>
            </a:r>
            <a:r>
              <a:rPr lang="en-GB" altLang="en-US" dirty="0" smtClean="0"/>
              <a:t>cerebral cortex, GI tract, labyrinths)</a:t>
            </a:r>
            <a:r>
              <a:rPr lang="en-GB" altLang="en-US" dirty="0" smtClean="0">
                <a:latin typeface="Verdana" pitchFamily="34" charset="0"/>
              </a:rPr>
              <a:t> and </a:t>
            </a:r>
            <a:r>
              <a:rPr lang="en-GB" altLang="en-US" dirty="0" smtClean="0"/>
              <a:t>coordinates the process of vomiting, egg – contracture of abdominal muscles and </a:t>
            </a:r>
            <a:r>
              <a:rPr lang="en-GB" altLang="en-US" dirty="0" err="1" smtClean="0"/>
              <a:t>retroperistalsis</a:t>
            </a:r>
            <a:r>
              <a:rPr lang="en-GB" altLang="en-US" dirty="0" smtClean="0"/>
              <a:t>. </a:t>
            </a:r>
            <a:endParaRPr lang="en-US" altLang="en-US" dirty="0" smtClean="0"/>
          </a:p>
          <a:p>
            <a:endParaRPr lang="en-GB" dirty="0"/>
          </a:p>
        </p:txBody>
      </p:sp>
      <p:sp>
        <p:nvSpPr>
          <p:cNvPr id="4" name="Slide Number Placeholder 3"/>
          <p:cNvSpPr>
            <a:spLocks noGrp="1"/>
          </p:cNvSpPr>
          <p:nvPr>
            <p:ph type="sldNum" sz="quarter" idx="10"/>
          </p:nvPr>
        </p:nvSpPr>
        <p:spPr/>
        <p:txBody>
          <a:bodyPr/>
          <a:lstStyle/>
          <a:p>
            <a:fld id="{68BF5282-14E1-49C7-9965-8097120F467D}" type="slidenum">
              <a:rPr lang="en-GB" smtClean="0"/>
              <a:t>7</a:t>
            </a:fld>
            <a:endParaRPr lang="en-GB"/>
          </a:p>
        </p:txBody>
      </p:sp>
    </p:spTree>
    <p:extLst>
      <p:ext uri="{BB962C8B-B14F-4D97-AF65-F5344CB8AC3E}">
        <p14:creationId xmlns:p14="http://schemas.microsoft.com/office/powerpoint/2010/main" val="4225784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B6C1FC-4B99-4DF7-A2F9-F864F8126056}" type="slidenum">
              <a:rPr lang="en-US" altLang="en-US"/>
              <a:pPr/>
              <a:t>8</a:t>
            </a:fld>
            <a:endParaRPr lang="en-US" alt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GB" altLang="en-US"/>
              <a:t>Mentioned as it helps to understand the choice of antiemetics and their mechanism of action. </a:t>
            </a:r>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Thoughts? </a:t>
            </a:r>
          </a:p>
          <a:p>
            <a:r>
              <a:rPr lang="en-GB" dirty="0" smtClean="0"/>
              <a:t>Case 1: Drugs, metabolic (</a:t>
            </a:r>
            <a:r>
              <a:rPr lang="en-GB" dirty="0" err="1" smtClean="0"/>
              <a:t>hypercalcaemia</a:t>
            </a:r>
            <a:r>
              <a:rPr lang="en-GB" dirty="0" smtClean="0"/>
              <a:t>, uraemia), infection</a:t>
            </a:r>
          </a:p>
          <a:p>
            <a:r>
              <a:rPr lang="en-GB" dirty="0" smtClean="0"/>
              <a:t>Case 2: </a:t>
            </a:r>
            <a:r>
              <a:rPr lang="en-GB" dirty="0" err="1" smtClean="0"/>
              <a:t>Hypercalcaemia</a:t>
            </a:r>
            <a:r>
              <a:rPr lang="en-GB" dirty="0" smtClean="0"/>
              <a:t>, brain </a:t>
            </a:r>
            <a:r>
              <a:rPr lang="en-GB" dirty="0" err="1" smtClean="0"/>
              <a:t>mets</a:t>
            </a:r>
            <a:r>
              <a:rPr lang="en-GB" dirty="0" smtClean="0"/>
              <a:t>, constipation / bowel obstruction</a:t>
            </a:r>
            <a:endParaRPr lang="en-GB" dirty="0"/>
          </a:p>
        </p:txBody>
      </p:sp>
      <p:sp>
        <p:nvSpPr>
          <p:cNvPr id="4" name="Slide Number Placeholder 3"/>
          <p:cNvSpPr>
            <a:spLocks noGrp="1"/>
          </p:cNvSpPr>
          <p:nvPr>
            <p:ph type="sldNum" sz="quarter" idx="10"/>
          </p:nvPr>
        </p:nvSpPr>
        <p:spPr/>
        <p:txBody>
          <a:bodyPr/>
          <a:lstStyle/>
          <a:p>
            <a:fld id="{68BF5282-14E1-49C7-9965-8097120F467D}" type="slidenum">
              <a:rPr lang="en-GB" smtClean="0"/>
              <a:t>10</a:t>
            </a:fld>
            <a:endParaRPr lang="en-GB"/>
          </a:p>
        </p:txBody>
      </p:sp>
    </p:spTree>
    <p:extLst>
      <p:ext uri="{BB962C8B-B14F-4D97-AF65-F5344CB8AC3E}">
        <p14:creationId xmlns:p14="http://schemas.microsoft.com/office/powerpoint/2010/main" val="1539051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Also</a:t>
            </a:r>
            <a:r>
              <a:rPr lang="en-GB" baseline="0" dirty="0" smtClean="0"/>
              <a:t> – infection, ascites, liver failure, ketoacidosis</a:t>
            </a:r>
            <a:endParaRPr lang="en-GB" dirty="0"/>
          </a:p>
        </p:txBody>
      </p:sp>
      <p:sp>
        <p:nvSpPr>
          <p:cNvPr id="4" name="Slide Number Placeholder 3"/>
          <p:cNvSpPr>
            <a:spLocks noGrp="1"/>
          </p:cNvSpPr>
          <p:nvPr>
            <p:ph type="sldNum" sz="quarter" idx="10"/>
          </p:nvPr>
        </p:nvSpPr>
        <p:spPr/>
        <p:txBody>
          <a:bodyPr/>
          <a:lstStyle/>
          <a:p>
            <a:fld id="{68BF5282-14E1-49C7-9965-8097120F467D}" type="slidenum">
              <a:rPr lang="en-GB" smtClean="0"/>
              <a:t>11</a:t>
            </a:fld>
            <a:endParaRPr lang="en-GB"/>
          </a:p>
        </p:txBody>
      </p:sp>
    </p:spTree>
    <p:extLst>
      <p:ext uri="{BB962C8B-B14F-4D97-AF65-F5344CB8AC3E}">
        <p14:creationId xmlns:p14="http://schemas.microsoft.com/office/powerpoint/2010/main" val="3545259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E7EBF4-069A-463A-A5E0-753FCC24DF0C}" type="slidenum">
              <a:rPr lang="en-US" altLang="en-US"/>
              <a:pPr/>
              <a:t>14</a:t>
            </a:fld>
            <a:endParaRPr lang="en-US" alt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5F6E59-4E0D-4220-A53D-4CADD9A3B559}" type="slidenum">
              <a:rPr lang="en-US" altLang="en-US"/>
              <a:pPr/>
              <a:t>16</a:t>
            </a:fld>
            <a:endParaRPr lang="en-US" alt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r>
              <a:rPr lang="en-GB" altLang="en-US" dirty="0"/>
              <a:t>As you can see from this </a:t>
            </a:r>
            <a:r>
              <a:rPr lang="en-GB" altLang="en-US" dirty="0" err="1"/>
              <a:t>diagragm</a:t>
            </a:r>
            <a:r>
              <a:rPr lang="en-GB" altLang="en-US" dirty="0"/>
              <a:t>, your antiemetic choice depends on the cause of N&amp;V and therefore which receptors are involved.  This is why understanding the receptors involved is important.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7B2183-31B3-4E93-A977-164945F0ADCC}" type="slidenum">
              <a:rPr lang="en-US" altLang="en-US"/>
              <a:pPr/>
              <a:t>23</a:t>
            </a:fld>
            <a:endParaRPr lang="en-US" alt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6EEB1EE-0D23-42E2-810A-76C60C37EC90}" type="datetimeFigureOut">
              <a:rPr lang="en-GB" smtClean="0"/>
              <a:t>25/09/2014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95CF3B-3824-4FC4-B7CB-B5251E325F4B}" type="slidenum">
              <a:rPr lang="en-GB" smtClean="0"/>
              <a:t>‹#›</a:t>
            </a:fld>
            <a:endParaRPr lang="en-GB"/>
          </a:p>
        </p:txBody>
      </p:sp>
    </p:spTree>
    <p:extLst>
      <p:ext uri="{BB962C8B-B14F-4D97-AF65-F5344CB8AC3E}">
        <p14:creationId xmlns:p14="http://schemas.microsoft.com/office/powerpoint/2010/main" val="3077169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EEB1EE-0D23-42E2-810A-76C60C37EC90}" type="datetimeFigureOut">
              <a:rPr lang="en-GB" smtClean="0"/>
              <a:t>25/09/2014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95CF3B-3824-4FC4-B7CB-B5251E325F4B}" type="slidenum">
              <a:rPr lang="en-GB" smtClean="0"/>
              <a:t>‹#›</a:t>
            </a:fld>
            <a:endParaRPr lang="en-GB"/>
          </a:p>
        </p:txBody>
      </p:sp>
    </p:spTree>
    <p:extLst>
      <p:ext uri="{BB962C8B-B14F-4D97-AF65-F5344CB8AC3E}">
        <p14:creationId xmlns:p14="http://schemas.microsoft.com/office/powerpoint/2010/main" val="1953150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EEB1EE-0D23-42E2-810A-76C60C37EC90}" type="datetimeFigureOut">
              <a:rPr lang="en-GB" smtClean="0"/>
              <a:t>25/09/2014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95CF3B-3824-4FC4-B7CB-B5251E325F4B}" type="slidenum">
              <a:rPr lang="en-GB" smtClean="0"/>
              <a:t>‹#›</a:t>
            </a:fld>
            <a:endParaRPr lang="en-GB"/>
          </a:p>
        </p:txBody>
      </p:sp>
    </p:spTree>
    <p:extLst>
      <p:ext uri="{BB962C8B-B14F-4D97-AF65-F5344CB8AC3E}">
        <p14:creationId xmlns:p14="http://schemas.microsoft.com/office/powerpoint/2010/main" val="3486383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BF07866-0EC9-4C4F-B999-73A1EDA40B87}" type="slidenum">
              <a:rPr lang="en-US" altLang="en-US"/>
              <a:pPr/>
              <a:t>‹#›</a:t>
            </a:fld>
            <a:endParaRPr lang="en-US" altLang="en-US"/>
          </a:p>
        </p:txBody>
      </p:sp>
    </p:spTree>
    <p:extLst>
      <p:ext uri="{BB962C8B-B14F-4D97-AF65-F5344CB8AC3E}">
        <p14:creationId xmlns:p14="http://schemas.microsoft.com/office/powerpoint/2010/main" val="57458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endParaRPr lang="en-GB"/>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E0576E22-AB17-4375-BB00-DE548B64070D}" type="slidenum">
              <a:rPr lang="en-US" altLang="en-US"/>
              <a:pPr/>
              <a:t>‹#›</a:t>
            </a:fld>
            <a:endParaRPr lang="en-US" altLang="en-US"/>
          </a:p>
        </p:txBody>
      </p:sp>
    </p:spTree>
    <p:extLst>
      <p:ext uri="{BB962C8B-B14F-4D97-AF65-F5344CB8AC3E}">
        <p14:creationId xmlns:p14="http://schemas.microsoft.com/office/powerpoint/2010/main" val="326249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EEB1EE-0D23-42E2-810A-76C60C37EC90}" type="datetimeFigureOut">
              <a:rPr lang="en-GB" smtClean="0"/>
              <a:t>25/09/2014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95CF3B-3824-4FC4-B7CB-B5251E325F4B}" type="slidenum">
              <a:rPr lang="en-GB" smtClean="0"/>
              <a:t>‹#›</a:t>
            </a:fld>
            <a:endParaRPr lang="en-GB"/>
          </a:p>
        </p:txBody>
      </p:sp>
    </p:spTree>
    <p:extLst>
      <p:ext uri="{BB962C8B-B14F-4D97-AF65-F5344CB8AC3E}">
        <p14:creationId xmlns:p14="http://schemas.microsoft.com/office/powerpoint/2010/main" val="1128091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EEB1EE-0D23-42E2-810A-76C60C37EC90}" type="datetimeFigureOut">
              <a:rPr lang="en-GB" smtClean="0"/>
              <a:t>25/09/2014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95CF3B-3824-4FC4-B7CB-B5251E325F4B}" type="slidenum">
              <a:rPr lang="en-GB" smtClean="0"/>
              <a:t>‹#›</a:t>
            </a:fld>
            <a:endParaRPr lang="en-GB"/>
          </a:p>
        </p:txBody>
      </p:sp>
    </p:spTree>
    <p:extLst>
      <p:ext uri="{BB962C8B-B14F-4D97-AF65-F5344CB8AC3E}">
        <p14:creationId xmlns:p14="http://schemas.microsoft.com/office/powerpoint/2010/main" val="641850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6EEB1EE-0D23-42E2-810A-76C60C37EC90}" type="datetimeFigureOut">
              <a:rPr lang="en-GB" smtClean="0"/>
              <a:t>25/09/2014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95CF3B-3824-4FC4-B7CB-B5251E325F4B}" type="slidenum">
              <a:rPr lang="en-GB" smtClean="0"/>
              <a:t>‹#›</a:t>
            </a:fld>
            <a:endParaRPr lang="en-GB"/>
          </a:p>
        </p:txBody>
      </p:sp>
    </p:spTree>
    <p:extLst>
      <p:ext uri="{BB962C8B-B14F-4D97-AF65-F5344CB8AC3E}">
        <p14:creationId xmlns:p14="http://schemas.microsoft.com/office/powerpoint/2010/main" val="2834941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6EEB1EE-0D23-42E2-810A-76C60C37EC90}" type="datetimeFigureOut">
              <a:rPr lang="en-GB" smtClean="0"/>
              <a:t>25/09/2014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95CF3B-3824-4FC4-B7CB-B5251E325F4B}" type="slidenum">
              <a:rPr lang="en-GB" smtClean="0"/>
              <a:t>‹#›</a:t>
            </a:fld>
            <a:endParaRPr lang="en-GB"/>
          </a:p>
        </p:txBody>
      </p:sp>
    </p:spTree>
    <p:extLst>
      <p:ext uri="{BB962C8B-B14F-4D97-AF65-F5344CB8AC3E}">
        <p14:creationId xmlns:p14="http://schemas.microsoft.com/office/powerpoint/2010/main" val="3596942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6EEB1EE-0D23-42E2-810A-76C60C37EC90}" type="datetimeFigureOut">
              <a:rPr lang="en-GB" smtClean="0"/>
              <a:t>25/09/2014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95CF3B-3824-4FC4-B7CB-B5251E325F4B}" type="slidenum">
              <a:rPr lang="en-GB" smtClean="0"/>
              <a:t>‹#›</a:t>
            </a:fld>
            <a:endParaRPr lang="en-GB"/>
          </a:p>
        </p:txBody>
      </p:sp>
    </p:spTree>
    <p:extLst>
      <p:ext uri="{BB962C8B-B14F-4D97-AF65-F5344CB8AC3E}">
        <p14:creationId xmlns:p14="http://schemas.microsoft.com/office/powerpoint/2010/main" val="1873574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EEB1EE-0D23-42E2-810A-76C60C37EC90}" type="datetimeFigureOut">
              <a:rPr lang="en-GB" smtClean="0"/>
              <a:t>25/09/2014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95CF3B-3824-4FC4-B7CB-B5251E325F4B}" type="slidenum">
              <a:rPr lang="en-GB" smtClean="0"/>
              <a:t>‹#›</a:t>
            </a:fld>
            <a:endParaRPr lang="en-GB"/>
          </a:p>
        </p:txBody>
      </p:sp>
    </p:spTree>
    <p:extLst>
      <p:ext uri="{BB962C8B-B14F-4D97-AF65-F5344CB8AC3E}">
        <p14:creationId xmlns:p14="http://schemas.microsoft.com/office/powerpoint/2010/main" val="3124947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B1EE-0D23-42E2-810A-76C60C37EC90}" type="datetimeFigureOut">
              <a:rPr lang="en-GB" smtClean="0"/>
              <a:t>25/09/2014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95CF3B-3824-4FC4-B7CB-B5251E325F4B}" type="slidenum">
              <a:rPr lang="en-GB" smtClean="0"/>
              <a:t>‹#›</a:t>
            </a:fld>
            <a:endParaRPr lang="en-GB"/>
          </a:p>
        </p:txBody>
      </p:sp>
    </p:spTree>
    <p:extLst>
      <p:ext uri="{BB962C8B-B14F-4D97-AF65-F5344CB8AC3E}">
        <p14:creationId xmlns:p14="http://schemas.microsoft.com/office/powerpoint/2010/main" val="486679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B1EE-0D23-42E2-810A-76C60C37EC90}" type="datetimeFigureOut">
              <a:rPr lang="en-GB" smtClean="0"/>
              <a:t>25/09/2014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95CF3B-3824-4FC4-B7CB-B5251E325F4B}" type="slidenum">
              <a:rPr lang="en-GB" smtClean="0"/>
              <a:t>‹#›</a:t>
            </a:fld>
            <a:endParaRPr lang="en-GB"/>
          </a:p>
        </p:txBody>
      </p:sp>
    </p:spTree>
    <p:extLst>
      <p:ext uri="{BB962C8B-B14F-4D97-AF65-F5344CB8AC3E}">
        <p14:creationId xmlns:p14="http://schemas.microsoft.com/office/powerpoint/2010/main" val="561573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28000">
              <a:schemeClr val="bg1">
                <a:tint val="45000"/>
                <a:shade val="99000"/>
                <a:satMod val="350000"/>
                <a:lumMod val="51000"/>
                <a:lumOff val="49000"/>
              </a:schemeClr>
            </a:gs>
            <a:gs pos="100000">
              <a:schemeClr val="bg1">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EEB1EE-0D23-42E2-810A-76C60C37EC90}" type="datetimeFigureOut">
              <a:rPr lang="en-GB" smtClean="0"/>
              <a:t>25/09/2014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5CF3B-3824-4FC4-B7CB-B5251E325F4B}" type="slidenum">
              <a:rPr lang="en-GB" smtClean="0"/>
              <a:t>‹#›</a:t>
            </a:fld>
            <a:endParaRPr lang="en-GB"/>
          </a:p>
        </p:txBody>
      </p:sp>
    </p:spTree>
    <p:extLst>
      <p:ext uri="{BB962C8B-B14F-4D97-AF65-F5344CB8AC3E}">
        <p14:creationId xmlns:p14="http://schemas.microsoft.com/office/powerpoint/2010/main" val="2965901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oleObject" Target="../embeddings/oleObject4.bin"/><Relationship Id="rId4" Type="http://schemas.openxmlformats.org/officeDocument/2006/relationships/image" Target="../media/image7.emf"/></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11.jpeg"/><Relationship Id="rId5" Type="http://schemas.openxmlformats.org/officeDocument/2006/relationships/hyperlink" Target="http://www.wpclipart.com/signs_symbol/BW/stairs_elevator/stairs_up.png" TargetMode="External"/><Relationship Id="rId4" Type="http://schemas.openxmlformats.org/officeDocument/2006/relationships/image" Target="../media/image10.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notesSlide" Target="../notesSlides/notesSlide3.xml"/><Relationship Id="rId7" Type="http://schemas.openxmlformats.org/officeDocument/2006/relationships/image" Target="../media/image3.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5" name="Picture 5" descr="3_vomi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692150"/>
            <a:ext cx="4032250" cy="5111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6697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Consideration of Causes in the Palliative Setting</a:t>
            </a:r>
            <a:endParaRPr lang="en-GB" dirty="0"/>
          </a:p>
        </p:txBody>
      </p:sp>
      <p:sp>
        <p:nvSpPr>
          <p:cNvPr id="3" name="Content Placeholder 2"/>
          <p:cNvSpPr>
            <a:spLocks noGrp="1"/>
          </p:cNvSpPr>
          <p:nvPr>
            <p:ph idx="1"/>
          </p:nvPr>
        </p:nvSpPr>
        <p:spPr>
          <a:xfrm>
            <a:off x="457200" y="1600201"/>
            <a:ext cx="8229600" cy="2620888"/>
          </a:xfrm>
        </p:spPr>
        <p:txBody>
          <a:bodyPr>
            <a:normAutofit/>
          </a:bodyPr>
          <a:lstStyle/>
          <a:p>
            <a:pPr marL="0" indent="0">
              <a:buNone/>
            </a:pPr>
            <a:r>
              <a:rPr lang="en-GB" b="1" dirty="0" smtClean="0"/>
              <a:t>Case  Example 1: </a:t>
            </a:r>
          </a:p>
          <a:p>
            <a:pPr marL="0" indent="0">
              <a:buNone/>
            </a:pPr>
            <a:r>
              <a:rPr lang="en-GB" altLang="en-US" dirty="0" smtClean="0"/>
              <a:t>75 man, </a:t>
            </a:r>
            <a:r>
              <a:rPr lang="en-GB" altLang="en-US" dirty="0"/>
              <a:t>CA </a:t>
            </a:r>
            <a:r>
              <a:rPr lang="en-GB" altLang="en-US" dirty="0" smtClean="0"/>
              <a:t>lung with </a:t>
            </a:r>
            <a:r>
              <a:rPr lang="en-GB" altLang="en-US" dirty="0"/>
              <a:t>bone </a:t>
            </a:r>
            <a:r>
              <a:rPr lang="en-GB" altLang="en-US" dirty="0" smtClean="0"/>
              <a:t>metastases </a:t>
            </a:r>
            <a:r>
              <a:rPr lang="en-GB" altLang="en-US" dirty="0"/>
              <a:t>lower back. Started regular </a:t>
            </a:r>
            <a:r>
              <a:rPr lang="en-GB" altLang="en-US" dirty="0" err="1"/>
              <a:t>oromorph</a:t>
            </a:r>
            <a:r>
              <a:rPr lang="en-GB" altLang="en-US" dirty="0"/>
              <a:t> for back pain </a:t>
            </a:r>
            <a:r>
              <a:rPr lang="en-GB" altLang="en-US" dirty="0" smtClean="0"/>
              <a:t>Complaining predominantly of nausea</a:t>
            </a:r>
            <a:r>
              <a:rPr lang="en-GB" altLang="en-US" dirty="0"/>
              <a:t>. </a:t>
            </a:r>
            <a:endParaRPr lang="en-GB" altLang="en-US" dirty="0" smtClean="0"/>
          </a:p>
          <a:p>
            <a:pPr marL="0" indent="0">
              <a:buNone/>
            </a:pPr>
            <a:endParaRPr lang="en-GB" dirty="0"/>
          </a:p>
        </p:txBody>
      </p:sp>
      <p:sp>
        <p:nvSpPr>
          <p:cNvPr id="4" name="Content Placeholder 2"/>
          <p:cNvSpPr txBox="1">
            <a:spLocks/>
          </p:cNvSpPr>
          <p:nvPr/>
        </p:nvSpPr>
        <p:spPr>
          <a:xfrm>
            <a:off x="467544" y="3861048"/>
            <a:ext cx="8085584" cy="26369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altLang="en-US" b="1" dirty="0" smtClean="0"/>
              <a:t>Case Example 2:</a:t>
            </a:r>
          </a:p>
          <a:p>
            <a:pPr marL="0" indent="0">
              <a:buFont typeface="Arial" panose="020B0604020202020204" pitchFamily="34" charset="0"/>
              <a:buNone/>
            </a:pPr>
            <a:r>
              <a:rPr lang="en-GB" altLang="en-US" dirty="0" smtClean="0"/>
              <a:t>60 women, CA breast with liver, bone and brain metastases. On morphine for several weeks. Not constipated. Complaining of N&amp;V. Vomiting does not relieve nausea.</a:t>
            </a: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170912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a:p>
        </p:txBody>
      </p:sp>
      <p:pic>
        <p:nvPicPr>
          <p:cNvPr id="4" name="Picture 5" descr="causesofnause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333375"/>
            <a:ext cx="8712968" cy="6264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5722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Management Approach….</a:t>
            </a:r>
            <a:endParaRPr lang="en-GB" dirty="0"/>
          </a:p>
        </p:txBody>
      </p:sp>
      <p:sp>
        <p:nvSpPr>
          <p:cNvPr id="3" name="Content Placeholder 2"/>
          <p:cNvSpPr>
            <a:spLocks noGrp="1"/>
          </p:cNvSpPr>
          <p:nvPr>
            <p:ph idx="1"/>
          </p:nvPr>
        </p:nvSpPr>
        <p:spPr/>
        <p:txBody>
          <a:bodyPr/>
          <a:lstStyle/>
          <a:p>
            <a:pPr marL="0" indent="0" algn="ctr">
              <a:buNone/>
            </a:pPr>
            <a:r>
              <a:rPr lang="en-GB" b="1" dirty="0" smtClean="0"/>
              <a:t>ESTABLISH THE CAUSE</a:t>
            </a:r>
            <a:endParaRPr lang="en-GB" b="1" dirty="0"/>
          </a:p>
        </p:txBody>
      </p:sp>
      <p:graphicFrame>
        <p:nvGraphicFramePr>
          <p:cNvPr id="6" name="Diagram 5"/>
          <p:cNvGraphicFramePr/>
          <p:nvPr/>
        </p:nvGraphicFramePr>
        <p:xfrm>
          <a:off x="219075" y="2007154"/>
          <a:ext cx="4467225" cy="4454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66622004"/>
              </p:ext>
            </p:extLst>
          </p:nvPr>
        </p:nvGraphicFramePr>
        <p:xfrm>
          <a:off x="4686300" y="2564905"/>
          <a:ext cx="3918148" cy="3384375"/>
        </p:xfrm>
        <a:graphic>
          <a:graphicData uri="http://schemas.openxmlformats.org/drawingml/2006/table">
            <a:tbl>
              <a:tblPr firstRow="1" bandRow="1">
                <a:tableStyleId>{5C22544A-7EE6-4342-B048-85BDC9FD1C3A}</a:tableStyleId>
              </a:tblPr>
              <a:tblGrid>
                <a:gridCol w="3918148"/>
              </a:tblGrid>
              <a:tr h="1128125">
                <a:tc>
                  <a:txBody>
                    <a:bodyPr/>
                    <a:lstStyle/>
                    <a:p>
                      <a:r>
                        <a:rPr lang="en-GB" sz="2000" dirty="0" smtClean="0"/>
                        <a:t>Urine Dip, U&amp;Es,</a:t>
                      </a:r>
                      <a:r>
                        <a:rPr lang="en-GB" sz="2000" baseline="0" dirty="0" smtClean="0"/>
                        <a:t> Calcium, Relevant Drug Levels, </a:t>
                      </a:r>
                    </a:p>
                    <a:p>
                      <a:r>
                        <a:rPr lang="en-GB" sz="2000" baseline="0" dirty="0" smtClean="0"/>
                        <a:t>?AXR, Brain imaging</a:t>
                      </a:r>
                      <a:endParaRPr lang="en-GB" sz="2000" dirty="0"/>
                    </a:p>
                  </a:txBody>
                  <a:tcPr/>
                </a:tc>
              </a:tr>
              <a:tr h="1128125">
                <a:tc>
                  <a:txBody>
                    <a:bodyPr/>
                    <a:lstStyle/>
                    <a:p>
                      <a:r>
                        <a:rPr lang="en-GB" sz="2000" dirty="0" smtClean="0"/>
                        <a:t>Hydration, Temperature, Mouth, Abdomen,</a:t>
                      </a:r>
                      <a:r>
                        <a:rPr lang="en-GB" sz="2000" baseline="0" dirty="0" smtClean="0"/>
                        <a:t> Rectum, Fundi, Neurology</a:t>
                      </a:r>
                      <a:endParaRPr lang="en-GB" sz="2000" dirty="0"/>
                    </a:p>
                  </a:txBody>
                  <a:tcPr/>
                </a:tc>
              </a:tr>
              <a:tr h="1128125">
                <a:tc>
                  <a:txBody>
                    <a:bodyPr/>
                    <a:lstStyle/>
                    <a:p>
                      <a:r>
                        <a:rPr lang="en-GB" sz="2000" dirty="0" smtClean="0"/>
                        <a:t>Onset, Timing,</a:t>
                      </a:r>
                      <a:r>
                        <a:rPr lang="en-GB" sz="2000" baseline="0" dirty="0" smtClean="0"/>
                        <a:t> N vs V, Triggers, Associated factors, Content of Vomitus, Drugs</a:t>
                      </a:r>
                      <a:endParaRPr lang="en-GB" sz="2000" dirty="0"/>
                    </a:p>
                  </a:txBody>
                  <a:tcPr/>
                </a:tc>
              </a:tr>
            </a:tbl>
          </a:graphicData>
        </a:graphic>
      </p:graphicFrame>
    </p:spTree>
    <p:extLst>
      <p:ext uri="{BB962C8B-B14F-4D97-AF65-F5344CB8AC3E}">
        <p14:creationId xmlns:p14="http://schemas.microsoft.com/office/powerpoint/2010/main" val="166363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6"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Principles of Treatment</a:t>
            </a:r>
            <a:endParaRPr lang="en-GB" dirty="0"/>
          </a:p>
        </p:txBody>
      </p:sp>
      <p:sp>
        <p:nvSpPr>
          <p:cNvPr id="3" name="Content Placeholder 2"/>
          <p:cNvSpPr>
            <a:spLocks noGrp="1"/>
          </p:cNvSpPr>
          <p:nvPr>
            <p:ph idx="1"/>
          </p:nvPr>
        </p:nvSpPr>
        <p:spPr>
          <a:xfrm>
            <a:off x="457200" y="1600200"/>
            <a:ext cx="8229600" cy="4997152"/>
          </a:xfrm>
        </p:spPr>
        <p:txBody>
          <a:bodyPr>
            <a:normAutofit lnSpcReduction="10000"/>
          </a:bodyPr>
          <a:lstStyle/>
          <a:p>
            <a:r>
              <a:rPr lang="en-GB" dirty="0" smtClean="0"/>
              <a:t>1: Treat the cause</a:t>
            </a:r>
          </a:p>
          <a:p>
            <a:endParaRPr lang="en-GB" dirty="0" smtClean="0"/>
          </a:p>
          <a:p>
            <a:r>
              <a:rPr lang="en-GB" dirty="0" smtClean="0"/>
              <a:t>2: Non-pharmacological approaches</a:t>
            </a:r>
          </a:p>
          <a:p>
            <a:endParaRPr lang="en-GB" dirty="0" smtClean="0"/>
          </a:p>
          <a:p>
            <a:r>
              <a:rPr lang="en-GB" dirty="0" smtClean="0"/>
              <a:t>3: Anti-emetics</a:t>
            </a:r>
          </a:p>
          <a:p>
            <a:pPr marL="0" indent="0">
              <a:lnSpc>
                <a:spcPct val="110000"/>
              </a:lnSpc>
              <a:buNone/>
            </a:pPr>
            <a:endParaRPr lang="en-GB" altLang="en-US" dirty="0" smtClean="0">
              <a:solidFill>
                <a:srgbClr val="FF0000"/>
              </a:solidFill>
            </a:endParaRPr>
          </a:p>
          <a:p>
            <a:pPr marL="0" indent="0">
              <a:lnSpc>
                <a:spcPct val="110000"/>
              </a:lnSpc>
              <a:buNone/>
            </a:pPr>
            <a:r>
              <a:rPr lang="en-US" altLang="en-US" sz="2400" dirty="0" smtClean="0">
                <a:solidFill>
                  <a:srgbClr val="FF0000"/>
                </a:solidFill>
                <a:latin typeface="Calibri" pitchFamily="34" charset="0"/>
              </a:rPr>
              <a:t>The </a:t>
            </a:r>
            <a:r>
              <a:rPr lang="en-US" altLang="en-US" sz="2400" dirty="0">
                <a:solidFill>
                  <a:srgbClr val="FF0000"/>
                </a:solidFill>
                <a:latin typeface="Calibri" pitchFamily="34" charset="0"/>
              </a:rPr>
              <a:t>most common mistakes in treating nausea &amp; vomiting are:</a:t>
            </a:r>
          </a:p>
          <a:p>
            <a:pPr lvl="1">
              <a:lnSpc>
                <a:spcPct val="110000"/>
              </a:lnSpc>
            </a:pPr>
            <a:r>
              <a:rPr lang="en-US" altLang="en-US" sz="2400" dirty="0">
                <a:solidFill>
                  <a:srgbClr val="FF0000"/>
                </a:solidFill>
                <a:latin typeface="Calibri" pitchFamily="34" charset="0"/>
              </a:rPr>
              <a:t>not considering reversible factors</a:t>
            </a:r>
          </a:p>
          <a:p>
            <a:pPr lvl="1">
              <a:lnSpc>
                <a:spcPct val="110000"/>
              </a:lnSpc>
            </a:pPr>
            <a:r>
              <a:rPr lang="en-US" altLang="en-US" sz="2400" dirty="0">
                <a:solidFill>
                  <a:srgbClr val="FF0000"/>
                </a:solidFill>
                <a:latin typeface="Calibri" pitchFamily="34" charset="0"/>
              </a:rPr>
              <a:t>using </a:t>
            </a:r>
            <a:r>
              <a:rPr lang="en-US" altLang="en-US" sz="2400" u="sng" dirty="0">
                <a:solidFill>
                  <a:srgbClr val="FF0000"/>
                </a:solidFill>
                <a:latin typeface="Calibri" pitchFamily="34" charset="0"/>
              </a:rPr>
              <a:t>oral</a:t>
            </a:r>
            <a:r>
              <a:rPr lang="en-US" altLang="en-US" sz="2400" dirty="0">
                <a:solidFill>
                  <a:srgbClr val="FF0000"/>
                </a:solidFill>
                <a:latin typeface="Calibri" pitchFamily="34" charset="0"/>
              </a:rPr>
              <a:t> route for anti-emetics in established nausea &amp; vomiting</a:t>
            </a:r>
          </a:p>
          <a:p>
            <a:endParaRPr lang="en-GB" dirty="0"/>
          </a:p>
        </p:txBody>
      </p:sp>
    </p:spTree>
    <p:extLst>
      <p:ext uri="{BB962C8B-B14F-4D97-AF65-F5344CB8AC3E}">
        <p14:creationId xmlns:p14="http://schemas.microsoft.com/office/powerpoint/2010/main" val="371164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2000"/>
                                        <p:tgtEl>
                                          <p:spTgt spid="3">
                                            <p:txEl>
                                              <p:pRg st="2" end="2"/>
                                            </p:txEl>
                                          </p:spTgt>
                                        </p:tgtEl>
                                      </p:cBhvr>
                                    </p:animEffect>
                                    <p:anim calcmode="lin" valueType="num">
                                      <p:cBhvr>
                                        <p:cTn id="15"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anim calcmode="lin" valueType="num">
                                      <p:cBhvr>
                                        <p:cTn id="22"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2000"/>
                                        <p:tgtEl>
                                          <p:spTgt spid="3">
                                            <p:txEl>
                                              <p:pRg st="6" end="6"/>
                                            </p:txEl>
                                          </p:spTgt>
                                        </p:tgtEl>
                                      </p:cBhvr>
                                    </p:animEffect>
                                    <p:anim calcmode="lin" valueType="num">
                                      <p:cBhvr>
                                        <p:cTn id="29"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6" end="6"/>
                                            </p:txEl>
                                          </p:spTgt>
                                        </p:tgtEl>
                                        <p:attrNameLst>
                                          <p:attrName>ppt_h</p:attrName>
                                        </p:attrNameLst>
                                      </p:cBhvr>
                                      <p:tavLst>
                                        <p:tav tm="0">
                                          <p:val>
                                            <p:strVal val="#ppt_h"/>
                                          </p:val>
                                        </p:tav>
                                        <p:tav tm="100000">
                                          <p:val>
                                            <p:strVal val="#ppt_h"/>
                                          </p:val>
                                        </p:tav>
                                      </p:tavLst>
                                    </p:anim>
                                  </p:childTnLst>
                                </p:cTn>
                              </p:par>
                              <p:par>
                                <p:cTn id="31" presetID="45"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2000"/>
                                        <p:tgtEl>
                                          <p:spTgt spid="3">
                                            <p:txEl>
                                              <p:pRg st="7" end="7"/>
                                            </p:txEl>
                                          </p:spTgt>
                                        </p:tgtEl>
                                      </p:cBhvr>
                                    </p:animEffect>
                                    <p:anim calcmode="lin" valueType="num">
                                      <p:cBhvr>
                                        <p:cTn id="34"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35" dur="2000" fill="hold"/>
                                        <p:tgtEl>
                                          <p:spTgt spid="3">
                                            <p:txEl>
                                              <p:pRg st="7" end="7"/>
                                            </p:txEl>
                                          </p:spTgt>
                                        </p:tgtEl>
                                        <p:attrNameLst>
                                          <p:attrName>ppt_h</p:attrName>
                                        </p:attrNameLst>
                                      </p:cBhvr>
                                      <p:tavLst>
                                        <p:tav tm="0">
                                          <p:val>
                                            <p:strVal val="#ppt_h"/>
                                          </p:val>
                                        </p:tav>
                                        <p:tav tm="100000">
                                          <p:val>
                                            <p:strVal val="#ppt_h"/>
                                          </p:val>
                                        </p:tav>
                                      </p:tavLst>
                                    </p:anim>
                                  </p:childTnLst>
                                </p:cTn>
                              </p:par>
                              <p:par>
                                <p:cTn id="36" presetID="45" presetClass="entr" presetSubtype="0" fill="hold" grpId="0"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2000"/>
                                        <p:tgtEl>
                                          <p:spTgt spid="3">
                                            <p:txEl>
                                              <p:pRg st="8" end="8"/>
                                            </p:txEl>
                                          </p:spTgt>
                                        </p:tgtEl>
                                      </p:cBhvr>
                                    </p:animEffect>
                                    <p:anim calcmode="lin" valueType="num">
                                      <p:cBhvr>
                                        <p:cTn id="39"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40"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ltLang="en-US" sz="4000" dirty="0"/>
              <a:t>Non-Pharmacological </a:t>
            </a:r>
            <a:r>
              <a:rPr lang="en-GB" altLang="en-US" sz="4000" dirty="0" smtClean="0"/>
              <a:t>Approaches</a:t>
            </a:r>
            <a:endParaRPr lang="en-US" altLang="en-US" sz="4000" dirty="0"/>
          </a:p>
        </p:txBody>
      </p:sp>
      <p:sp>
        <p:nvSpPr>
          <p:cNvPr id="19459" name="Rectangle 3"/>
          <p:cNvSpPr>
            <a:spLocks noGrp="1" noChangeArrowheads="1"/>
          </p:cNvSpPr>
          <p:nvPr>
            <p:ph type="body" idx="1"/>
          </p:nvPr>
        </p:nvSpPr>
        <p:spPr/>
        <p:txBody>
          <a:bodyPr>
            <a:normAutofit/>
          </a:bodyPr>
          <a:lstStyle/>
          <a:p>
            <a:pPr>
              <a:lnSpc>
                <a:spcPct val="90000"/>
              </a:lnSpc>
            </a:pPr>
            <a:r>
              <a:rPr lang="en-GB" altLang="en-US" dirty="0"/>
              <a:t>Control Malodour (</a:t>
            </a:r>
            <a:r>
              <a:rPr lang="en-GB" altLang="en-US" dirty="0" err="1"/>
              <a:t>eg</a:t>
            </a:r>
            <a:r>
              <a:rPr lang="en-GB" altLang="en-US" dirty="0"/>
              <a:t>: </a:t>
            </a:r>
            <a:r>
              <a:rPr lang="en-GB" altLang="en-US" dirty="0" err="1"/>
              <a:t>fungating</a:t>
            </a:r>
            <a:r>
              <a:rPr lang="en-GB" altLang="en-US" dirty="0"/>
              <a:t> tumours)</a:t>
            </a:r>
          </a:p>
          <a:p>
            <a:pPr>
              <a:lnSpc>
                <a:spcPct val="90000"/>
              </a:lnSpc>
            </a:pPr>
            <a:r>
              <a:rPr lang="en-GB" altLang="en-US" dirty="0" smtClean="0"/>
              <a:t>Consider environment - away </a:t>
            </a:r>
            <a:r>
              <a:rPr lang="en-GB" altLang="en-US" dirty="0"/>
              <a:t>from sight and smell of food</a:t>
            </a:r>
            <a:r>
              <a:rPr lang="en-GB" altLang="en-US" dirty="0" smtClean="0"/>
              <a:t>. Ask others to take on role of food preparation</a:t>
            </a:r>
            <a:endParaRPr lang="en-GB" altLang="en-US" dirty="0"/>
          </a:p>
          <a:p>
            <a:pPr>
              <a:lnSpc>
                <a:spcPct val="90000"/>
              </a:lnSpc>
            </a:pPr>
            <a:r>
              <a:rPr lang="en-GB" altLang="en-US" dirty="0" smtClean="0"/>
              <a:t>Meal Size - Small </a:t>
            </a:r>
            <a:r>
              <a:rPr lang="en-GB" altLang="en-US" dirty="0"/>
              <a:t>snacks </a:t>
            </a:r>
            <a:r>
              <a:rPr lang="en-GB" altLang="en-US" dirty="0" smtClean="0"/>
              <a:t>regularly</a:t>
            </a:r>
            <a:endParaRPr lang="en-GB" altLang="en-US" dirty="0"/>
          </a:p>
          <a:p>
            <a:pPr>
              <a:lnSpc>
                <a:spcPct val="90000"/>
              </a:lnSpc>
            </a:pPr>
            <a:r>
              <a:rPr lang="en-GB" altLang="en-US" dirty="0" smtClean="0"/>
              <a:t>Complementary </a:t>
            </a:r>
            <a:r>
              <a:rPr lang="en-GB" altLang="en-US" dirty="0"/>
              <a:t>Therapy </a:t>
            </a:r>
            <a:r>
              <a:rPr lang="en-GB" altLang="en-US" dirty="0" err="1"/>
              <a:t>eg</a:t>
            </a:r>
            <a:r>
              <a:rPr lang="en-GB" altLang="en-US" dirty="0"/>
              <a:t>: </a:t>
            </a:r>
            <a:r>
              <a:rPr lang="en-GB" altLang="en-US" dirty="0" smtClean="0"/>
              <a:t>acupressure  </a:t>
            </a:r>
            <a:r>
              <a:rPr lang="en-GB" altLang="en-US" dirty="0"/>
              <a:t>bands </a:t>
            </a:r>
            <a:r>
              <a:rPr lang="en-GB" altLang="en-US" smtClean="0"/>
              <a:t>/ </a:t>
            </a:r>
            <a:r>
              <a:rPr lang="en-GB" altLang="en-US" smtClean="0"/>
              <a:t>Acupuncture</a:t>
            </a:r>
            <a:endParaRPr lang="en-GB" altLang="en-US" dirty="0" smtClean="0"/>
          </a:p>
          <a:p>
            <a:pPr>
              <a:lnSpc>
                <a:spcPct val="90000"/>
              </a:lnSpc>
            </a:pPr>
            <a:r>
              <a:rPr lang="en-GB" altLang="en-US" dirty="0" smtClean="0"/>
              <a:t>Distraction</a:t>
            </a:r>
            <a:endParaRPr lang="en-GB" altLang="en-US" dirty="0"/>
          </a:p>
          <a:p>
            <a:pPr>
              <a:lnSpc>
                <a:spcPct val="90000"/>
              </a:lnSpc>
            </a:pPr>
            <a:endParaRPr lang="en-GB" altLang="en-US" dirty="0"/>
          </a:p>
        </p:txBody>
      </p:sp>
    </p:spTree>
    <p:extLst>
      <p:ext uri="{BB962C8B-B14F-4D97-AF65-F5344CB8AC3E}">
        <p14:creationId xmlns:p14="http://schemas.microsoft.com/office/powerpoint/2010/main" val="864213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t/>
            </a:r>
            <a:br>
              <a:rPr lang="en-US" altLang="en-US" dirty="0" smtClean="0"/>
            </a:br>
            <a:r>
              <a:rPr lang="en-US" altLang="en-US" dirty="0" smtClean="0"/>
              <a:t>Approach to Anti-emetics:</a:t>
            </a:r>
            <a:r>
              <a:rPr lang="en-US" altLang="en-US" dirty="0"/>
              <a:t/>
            </a:r>
            <a:br>
              <a:rPr lang="en-US" altLang="en-US" dirty="0"/>
            </a:br>
            <a:endParaRPr lang="en-GB" dirty="0"/>
          </a:p>
        </p:txBody>
      </p:sp>
      <p:sp>
        <p:nvSpPr>
          <p:cNvPr id="3" name="Content Placeholder 2"/>
          <p:cNvSpPr>
            <a:spLocks noGrp="1"/>
          </p:cNvSpPr>
          <p:nvPr>
            <p:ph idx="1"/>
          </p:nvPr>
        </p:nvSpPr>
        <p:spPr/>
        <p:txBody>
          <a:bodyPr/>
          <a:lstStyle/>
          <a:p>
            <a:pPr marL="0" indent="0">
              <a:buNone/>
            </a:pPr>
            <a:endParaRPr lang="en-US" altLang="en-US" dirty="0" smtClean="0"/>
          </a:p>
          <a:p>
            <a:r>
              <a:rPr lang="en-US" altLang="en-US" dirty="0" smtClean="0"/>
              <a:t>Anticipate</a:t>
            </a:r>
            <a:endParaRPr lang="en-US" altLang="en-US" dirty="0"/>
          </a:p>
          <a:p>
            <a:r>
              <a:rPr lang="en-US" altLang="en-US" dirty="0" smtClean="0"/>
              <a:t>Regular </a:t>
            </a:r>
            <a:r>
              <a:rPr lang="en-US" altLang="en-US" dirty="0"/>
              <a:t>doses and </a:t>
            </a:r>
            <a:r>
              <a:rPr lang="en-US" altLang="en-US" dirty="0" smtClean="0"/>
              <a:t>consider most appropriate route of delivery</a:t>
            </a:r>
          </a:p>
          <a:p>
            <a:r>
              <a:rPr lang="en-US" altLang="en-US" dirty="0" smtClean="0"/>
              <a:t>Target the relevant receptors according to cause</a:t>
            </a:r>
            <a:endParaRPr lang="en-US" altLang="en-US" dirty="0"/>
          </a:p>
          <a:p>
            <a:r>
              <a:rPr lang="en-US" altLang="en-US" dirty="0" smtClean="0"/>
              <a:t>Consider </a:t>
            </a:r>
            <a:r>
              <a:rPr lang="en-US" altLang="en-US" dirty="0"/>
              <a:t>Combination </a:t>
            </a:r>
            <a:endParaRPr lang="en-GB" altLang="en-US" dirty="0"/>
          </a:p>
          <a:p>
            <a:endParaRPr lang="en-GB" dirty="0"/>
          </a:p>
        </p:txBody>
      </p:sp>
    </p:spTree>
    <p:extLst>
      <p:ext uri="{BB962C8B-B14F-4D97-AF65-F5344CB8AC3E}">
        <p14:creationId xmlns:p14="http://schemas.microsoft.com/office/powerpoint/2010/main" val="71452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850106"/>
          </a:xfrm>
        </p:spPr>
        <p:txBody>
          <a:bodyPr>
            <a:noAutofit/>
          </a:bodyPr>
          <a:lstStyle/>
          <a:p>
            <a:r>
              <a:rPr lang="en-GB" altLang="en-US" sz="3600" dirty="0"/>
              <a:t>Antiemetic </a:t>
            </a:r>
            <a:r>
              <a:rPr lang="en-GB" altLang="en-US" sz="3600" dirty="0" smtClean="0"/>
              <a:t>Choice – Think receptors!</a:t>
            </a:r>
            <a:endParaRPr lang="en-US" altLang="en-US" sz="3600" dirty="0"/>
          </a:p>
        </p:txBody>
      </p:sp>
      <p:pic>
        <p:nvPicPr>
          <p:cNvPr id="32772" name="Picture 4" descr="view_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1340768"/>
            <a:ext cx="5256584" cy="5328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99207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3804" name="Group 76"/>
          <p:cNvGraphicFramePr>
            <a:graphicFrameLocks noGrp="1"/>
          </p:cNvGraphicFramePr>
          <p:nvPr/>
        </p:nvGraphicFramePr>
        <p:xfrm>
          <a:off x="755650" y="1628775"/>
          <a:ext cx="7834313" cy="4538283"/>
        </p:xfrm>
        <a:graphic>
          <a:graphicData uri="http://schemas.openxmlformats.org/drawingml/2006/table">
            <a:tbl>
              <a:tblPr/>
              <a:tblGrid>
                <a:gridCol w="1720850"/>
                <a:gridCol w="3248025"/>
                <a:gridCol w="2865438"/>
              </a:tblGrid>
              <a:tr h="823913">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FFFFFF"/>
                            </a:outerShdw>
                          </a:effectLst>
                          <a:latin typeface="Tahoma" pitchFamily="34" charset="0"/>
                          <a:cs typeface="Arial" charset="0"/>
                        </a:defRPr>
                      </a:lvl1pPr>
                      <a:lvl2pPr>
                        <a:spcBef>
                          <a:spcPct val="20000"/>
                        </a:spcBef>
                        <a:buClr>
                          <a:schemeClr val="folHlink"/>
                        </a:buClr>
                        <a:buSzPct val="65000"/>
                        <a:buFont typeface="Wingdings" pitchFamily="2" charset="2"/>
                        <a:defRPr sz="2400">
                          <a:solidFill>
                            <a:schemeClr val="tx1"/>
                          </a:solidFill>
                          <a:effectLst>
                            <a:outerShdw blurRad="38100" dist="38100" dir="2700000" algn="tl">
                              <a:srgbClr val="FFFFFF"/>
                            </a:outerShdw>
                          </a:effectLst>
                          <a:latin typeface="Tahoma" pitchFamily="34" charset="0"/>
                          <a:cs typeface="Arial" charset="0"/>
                        </a:defRPr>
                      </a:lvl2pPr>
                      <a:lvl3pPr>
                        <a:spcBef>
                          <a:spcPct val="20000"/>
                        </a:spcBef>
                        <a:buClr>
                          <a:schemeClr val="hlink"/>
                        </a:buClr>
                        <a:buSzPct val="65000"/>
                        <a:buFont typeface="Wingdings" pitchFamily="2" charset="2"/>
                        <a:defRPr sz="2000">
                          <a:solidFill>
                            <a:schemeClr val="tx1"/>
                          </a:solidFill>
                          <a:effectLst>
                            <a:outerShdw blurRad="38100" dist="38100" dir="2700000" algn="tl">
                              <a:srgbClr val="FFFFFF"/>
                            </a:outerShdw>
                          </a:effectLst>
                          <a:latin typeface="Tahoma" pitchFamily="34" charset="0"/>
                          <a:cs typeface="Arial" charset="0"/>
                        </a:defRPr>
                      </a:lvl3pPr>
                      <a:lvl4pPr>
                        <a:spcBef>
                          <a:spcPct val="20000"/>
                        </a:spcBef>
                        <a:buClr>
                          <a:schemeClr val="fo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4pPr>
                      <a:lvl5pPr>
                        <a:spcBef>
                          <a:spcPct val="20000"/>
                        </a:spcBef>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5pPr>
                      <a:lvl6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6pPr>
                      <a:lvl7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7pPr>
                      <a:lvl8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8pPr>
                      <a:lvl9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rPr>
                        <a:t>Stimulus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FFFFFF"/>
                            </a:outerShdw>
                          </a:effectLst>
                          <a:latin typeface="Tahoma" pitchFamily="34" charset="0"/>
                          <a:cs typeface="Arial" charset="0"/>
                        </a:defRPr>
                      </a:lvl1pPr>
                      <a:lvl2pPr>
                        <a:spcBef>
                          <a:spcPct val="20000"/>
                        </a:spcBef>
                        <a:buClr>
                          <a:schemeClr val="folHlink"/>
                        </a:buClr>
                        <a:buSzPct val="65000"/>
                        <a:buFont typeface="Wingdings" pitchFamily="2" charset="2"/>
                        <a:defRPr sz="2400">
                          <a:solidFill>
                            <a:schemeClr val="tx1"/>
                          </a:solidFill>
                          <a:effectLst>
                            <a:outerShdw blurRad="38100" dist="38100" dir="2700000" algn="tl">
                              <a:srgbClr val="FFFFFF"/>
                            </a:outerShdw>
                          </a:effectLst>
                          <a:latin typeface="Tahoma" pitchFamily="34" charset="0"/>
                          <a:cs typeface="Arial" charset="0"/>
                        </a:defRPr>
                      </a:lvl2pPr>
                      <a:lvl3pPr>
                        <a:spcBef>
                          <a:spcPct val="20000"/>
                        </a:spcBef>
                        <a:buClr>
                          <a:schemeClr val="hlink"/>
                        </a:buClr>
                        <a:buSzPct val="65000"/>
                        <a:buFont typeface="Wingdings" pitchFamily="2" charset="2"/>
                        <a:defRPr sz="2000">
                          <a:solidFill>
                            <a:schemeClr val="tx1"/>
                          </a:solidFill>
                          <a:effectLst>
                            <a:outerShdw blurRad="38100" dist="38100" dir="2700000" algn="tl">
                              <a:srgbClr val="FFFFFF"/>
                            </a:outerShdw>
                          </a:effectLst>
                          <a:latin typeface="Tahoma" pitchFamily="34" charset="0"/>
                          <a:cs typeface="Arial" charset="0"/>
                        </a:defRPr>
                      </a:lvl3pPr>
                      <a:lvl4pPr>
                        <a:spcBef>
                          <a:spcPct val="20000"/>
                        </a:spcBef>
                        <a:buClr>
                          <a:schemeClr val="fo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4pPr>
                      <a:lvl5pPr>
                        <a:spcBef>
                          <a:spcPct val="20000"/>
                        </a:spcBef>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5pPr>
                      <a:lvl6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6pPr>
                      <a:lvl7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7pPr>
                      <a:lvl8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8pPr>
                      <a:lvl9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rPr>
                        <a:t>Area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FFFFFF"/>
                            </a:outerShdw>
                          </a:effectLst>
                          <a:latin typeface="Tahoma" pitchFamily="34" charset="0"/>
                          <a:cs typeface="Arial" charset="0"/>
                        </a:defRPr>
                      </a:lvl1pPr>
                      <a:lvl2pPr>
                        <a:spcBef>
                          <a:spcPct val="20000"/>
                        </a:spcBef>
                        <a:buClr>
                          <a:schemeClr val="folHlink"/>
                        </a:buClr>
                        <a:buSzPct val="65000"/>
                        <a:buFont typeface="Wingdings" pitchFamily="2" charset="2"/>
                        <a:defRPr sz="2400">
                          <a:solidFill>
                            <a:schemeClr val="tx1"/>
                          </a:solidFill>
                          <a:effectLst>
                            <a:outerShdw blurRad="38100" dist="38100" dir="2700000" algn="tl">
                              <a:srgbClr val="FFFFFF"/>
                            </a:outerShdw>
                          </a:effectLst>
                          <a:latin typeface="Tahoma" pitchFamily="34" charset="0"/>
                          <a:cs typeface="Arial" charset="0"/>
                        </a:defRPr>
                      </a:lvl2pPr>
                      <a:lvl3pPr>
                        <a:spcBef>
                          <a:spcPct val="20000"/>
                        </a:spcBef>
                        <a:buClr>
                          <a:schemeClr val="hlink"/>
                        </a:buClr>
                        <a:buSzPct val="65000"/>
                        <a:buFont typeface="Wingdings" pitchFamily="2" charset="2"/>
                        <a:defRPr sz="2000">
                          <a:solidFill>
                            <a:schemeClr val="tx1"/>
                          </a:solidFill>
                          <a:effectLst>
                            <a:outerShdw blurRad="38100" dist="38100" dir="2700000" algn="tl">
                              <a:srgbClr val="FFFFFF"/>
                            </a:outerShdw>
                          </a:effectLst>
                          <a:latin typeface="Tahoma" pitchFamily="34" charset="0"/>
                          <a:cs typeface="Arial" charset="0"/>
                        </a:defRPr>
                      </a:lvl3pPr>
                      <a:lvl4pPr>
                        <a:spcBef>
                          <a:spcPct val="20000"/>
                        </a:spcBef>
                        <a:buClr>
                          <a:schemeClr val="fo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4pPr>
                      <a:lvl5pPr>
                        <a:spcBef>
                          <a:spcPct val="20000"/>
                        </a:spcBef>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5pPr>
                      <a:lvl6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6pPr>
                      <a:lvl7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7pPr>
                      <a:lvl8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8pPr>
                      <a:lvl9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000" b="1"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rPr>
                        <a:t>Receptors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CFFCC"/>
                    </a:solidFill>
                  </a:tcPr>
                </a:tc>
              </a:tr>
              <a:tr h="742950">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FFFFFF"/>
                            </a:outerShdw>
                          </a:effectLst>
                          <a:latin typeface="Tahoma" pitchFamily="34" charset="0"/>
                          <a:cs typeface="Arial" charset="0"/>
                        </a:defRPr>
                      </a:lvl1pPr>
                      <a:lvl2pPr>
                        <a:spcBef>
                          <a:spcPct val="20000"/>
                        </a:spcBef>
                        <a:buClr>
                          <a:schemeClr val="folHlink"/>
                        </a:buClr>
                        <a:buSzPct val="65000"/>
                        <a:buFont typeface="Wingdings" pitchFamily="2" charset="2"/>
                        <a:defRPr sz="2400">
                          <a:solidFill>
                            <a:schemeClr val="tx1"/>
                          </a:solidFill>
                          <a:effectLst>
                            <a:outerShdw blurRad="38100" dist="38100" dir="2700000" algn="tl">
                              <a:srgbClr val="FFFFFF"/>
                            </a:outerShdw>
                          </a:effectLst>
                          <a:latin typeface="Tahoma" pitchFamily="34" charset="0"/>
                          <a:cs typeface="Arial" charset="0"/>
                        </a:defRPr>
                      </a:lvl2pPr>
                      <a:lvl3pPr>
                        <a:spcBef>
                          <a:spcPct val="20000"/>
                        </a:spcBef>
                        <a:buClr>
                          <a:schemeClr val="hlink"/>
                        </a:buClr>
                        <a:buSzPct val="65000"/>
                        <a:buFont typeface="Wingdings" pitchFamily="2" charset="2"/>
                        <a:defRPr sz="2000">
                          <a:solidFill>
                            <a:schemeClr val="tx1"/>
                          </a:solidFill>
                          <a:effectLst>
                            <a:outerShdw blurRad="38100" dist="38100" dir="2700000" algn="tl">
                              <a:srgbClr val="FFFFFF"/>
                            </a:outerShdw>
                          </a:effectLst>
                          <a:latin typeface="Tahoma" pitchFamily="34" charset="0"/>
                          <a:cs typeface="Arial" charset="0"/>
                        </a:defRPr>
                      </a:lvl3pPr>
                      <a:lvl4pPr>
                        <a:spcBef>
                          <a:spcPct val="20000"/>
                        </a:spcBef>
                        <a:buClr>
                          <a:schemeClr val="fo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4pPr>
                      <a:lvl5pPr>
                        <a:spcBef>
                          <a:spcPct val="20000"/>
                        </a:spcBef>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5pPr>
                      <a:lvl6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6pPr>
                      <a:lvl7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7pPr>
                      <a:lvl8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8pPr>
                      <a:lvl9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rPr>
                        <a:t>Drugs,</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rPr>
                        <a:t>Metabolic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FD1"/>
                    </a:solid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FFFFFF"/>
                            </a:outerShdw>
                          </a:effectLst>
                          <a:latin typeface="Tahoma" pitchFamily="34" charset="0"/>
                          <a:cs typeface="Arial" charset="0"/>
                        </a:defRPr>
                      </a:lvl1pPr>
                      <a:lvl2pPr>
                        <a:spcBef>
                          <a:spcPct val="20000"/>
                        </a:spcBef>
                        <a:buClr>
                          <a:schemeClr val="folHlink"/>
                        </a:buClr>
                        <a:buSzPct val="65000"/>
                        <a:buFont typeface="Wingdings" pitchFamily="2" charset="2"/>
                        <a:defRPr sz="2400">
                          <a:solidFill>
                            <a:schemeClr val="tx1"/>
                          </a:solidFill>
                          <a:effectLst>
                            <a:outerShdw blurRad="38100" dist="38100" dir="2700000" algn="tl">
                              <a:srgbClr val="FFFFFF"/>
                            </a:outerShdw>
                          </a:effectLst>
                          <a:latin typeface="Tahoma" pitchFamily="34" charset="0"/>
                          <a:cs typeface="Arial" charset="0"/>
                        </a:defRPr>
                      </a:lvl2pPr>
                      <a:lvl3pPr>
                        <a:spcBef>
                          <a:spcPct val="20000"/>
                        </a:spcBef>
                        <a:buClr>
                          <a:schemeClr val="hlink"/>
                        </a:buClr>
                        <a:buSzPct val="65000"/>
                        <a:buFont typeface="Wingdings" pitchFamily="2" charset="2"/>
                        <a:defRPr sz="2000">
                          <a:solidFill>
                            <a:schemeClr val="tx1"/>
                          </a:solidFill>
                          <a:effectLst>
                            <a:outerShdw blurRad="38100" dist="38100" dir="2700000" algn="tl">
                              <a:srgbClr val="FFFFFF"/>
                            </a:outerShdw>
                          </a:effectLst>
                          <a:latin typeface="Tahoma" pitchFamily="34" charset="0"/>
                          <a:cs typeface="Arial" charset="0"/>
                        </a:defRPr>
                      </a:lvl3pPr>
                      <a:lvl4pPr>
                        <a:spcBef>
                          <a:spcPct val="20000"/>
                        </a:spcBef>
                        <a:buClr>
                          <a:schemeClr val="fo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4pPr>
                      <a:lvl5pPr>
                        <a:spcBef>
                          <a:spcPct val="20000"/>
                        </a:spcBef>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5pPr>
                      <a:lvl6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6pPr>
                      <a:lvl7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7pPr>
                      <a:lvl8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8pPr>
                      <a:lvl9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rPr>
                        <a:t>Chemoreceptor trigger zone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FD1"/>
                    </a:solid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FFFFFF"/>
                            </a:outerShdw>
                          </a:effectLst>
                          <a:latin typeface="Tahoma" pitchFamily="34" charset="0"/>
                          <a:cs typeface="Arial" charset="0"/>
                        </a:defRPr>
                      </a:lvl1pPr>
                      <a:lvl2pPr>
                        <a:spcBef>
                          <a:spcPct val="20000"/>
                        </a:spcBef>
                        <a:buClr>
                          <a:schemeClr val="folHlink"/>
                        </a:buClr>
                        <a:buSzPct val="65000"/>
                        <a:buFont typeface="Wingdings" pitchFamily="2" charset="2"/>
                        <a:defRPr sz="2400">
                          <a:solidFill>
                            <a:schemeClr val="tx1"/>
                          </a:solidFill>
                          <a:effectLst>
                            <a:outerShdw blurRad="38100" dist="38100" dir="2700000" algn="tl">
                              <a:srgbClr val="FFFFFF"/>
                            </a:outerShdw>
                          </a:effectLst>
                          <a:latin typeface="Tahoma" pitchFamily="34" charset="0"/>
                          <a:cs typeface="Arial" charset="0"/>
                        </a:defRPr>
                      </a:lvl2pPr>
                      <a:lvl3pPr>
                        <a:spcBef>
                          <a:spcPct val="20000"/>
                        </a:spcBef>
                        <a:buClr>
                          <a:schemeClr val="hlink"/>
                        </a:buClr>
                        <a:buSzPct val="65000"/>
                        <a:buFont typeface="Wingdings" pitchFamily="2" charset="2"/>
                        <a:defRPr sz="2000">
                          <a:solidFill>
                            <a:schemeClr val="tx1"/>
                          </a:solidFill>
                          <a:effectLst>
                            <a:outerShdw blurRad="38100" dist="38100" dir="2700000" algn="tl">
                              <a:srgbClr val="FFFFFF"/>
                            </a:outerShdw>
                          </a:effectLst>
                          <a:latin typeface="Tahoma" pitchFamily="34" charset="0"/>
                          <a:cs typeface="Arial" charset="0"/>
                        </a:defRPr>
                      </a:lvl3pPr>
                      <a:lvl4pPr>
                        <a:spcBef>
                          <a:spcPct val="20000"/>
                        </a:spcBef>
                        <a:buClr>
                          <a:schemeClr val="fo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4pPr>
                      <a:lvl5pPr>
                        <a:spcBef>
                          <a:spcPct val="20000"/>
                        </a:spcBef>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5pPr>
                      <a:lvl6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6pPr>
                      <a:lvl7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7pPr>
                      <a:lvl8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8pPr>
                      <a:lvl9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1800" b="1" i="0" u="none" strike="noStrike" cap="none" normalizeH="0" baseline="0" smtClean="0">
                          <a:ln>
                            <a:noFill/>
                          </a:ln>
                          <a:solidFill>
                            <a:srgbClr val="FF0000"/>
                          </a:solidFill>
                          <a:effectLst>
                            <a:outerShdw blurRad="38100" dist="38100" dir="2700000" algn="tl">
                              <a:srgbClr val="000000"/>
                            </a:outerShdw>
                          </a:effectLst>
                          <a:latin typeface="Tahoma" pitchFamily="34" charset="0"/>
                          <a:cs typeface="Arial" charset="0"/>
                        </a:rPr>
                        <a:t>D2 </a:t>
                      </a:r>
                      <a:r>
                        <a:rPr kumimoji="0" lang="en-US" altLang="en-US"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rPr>
                        <a:t>     </a:t>
                      </a:r>
                      <a:r>
                        <a:rPr kumimoji="0" lang="en-US" altLang="en-US" sz="1800" b="1" i="0" u="none" strike="noStrike" cap="none" normalizeH="0" baseline="0" smtClean="0">
                          <a:ln>
                            <a:noFill/>
                          </a:ln>
                          <a:solidFill>
                            <a:srgbClr val="FF9900"/>
                          </a:solidFill>
                          <a:effectLst>
                            <a:outerShdw blurRad="38100" dist="38100" dir="2700000" algn="tl">
                              <a:srgbClr val="000000"/>
                            </a:outerShdw>
                          </a:effectLst>
                          <a:latin typeface="Tahoma" pitchFamily="34" charset="0"/>
                          <a:cs typeface="Arial" charset="0"/>
                        </a:rPr>
                        <a:t>5HT3</a:t>
                      </a:r>
                      <a:endParaRPr kumimoji="0" lang="en-GB" altLang="en-US" sz="1800" b="1" i="0" u="none" strike="noStrike" cap="none" normalizeH="0" baseline="0" smtClean="0">
                        <a:ln>
                          <a:noFill/>
                        </a:ln>
                        <a:solidFill>
                          <a:srgbClr val="FF9900"/>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FD1"/>
                    </a:solidFill>
                  </a:tcPr>
                </a:tc>
              </a:tr>
              <a:tr h="766763">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FFFFFF"/>
                            </a:outerShdw>
                          </a:effectLst>
                          <a:latin typeface="Tahoma" pitchFamily="34" charset="0"/>
                          <a:cs typeface="Arial" charset="0"/>
                        </a:defRPr>
                      </a:lvl1pPr>
                      <a:lvl2pPr>
                        <a:spcBef>
                          <a:spcPct val="20000"/>
                        </a:spcBef>
                        <a:buClr>
                          <a:schemeClr val="folHlink"/>
                        </a:buClr>
                        <a:buSzPct val="65000"/>
                        <a:buFont typeface="Wingdings" pitchFamily="2" charset="2"/>
                        <a:defRPr sz="2400">
                          <a:solidFill>
                            <a:schemeClr val="tx1"/>
                          </a:solidFill>
                          <a:effectLst>
                            <a:outerShdw blurRad="38100" dist="38100" dir="2700000" algn="tl">
                              <a:srgbClr val="FFFFFF"/>
                            </a:outerShdw>
                          </a:effectLst>
                          <a:latin typeface="Tahoma" pitchFamily="34" charset="0"/>
                          <a:cs typeface="Arial" charset="0"/>
                        </a:defRPr>
                      </a:lvl2pPr>
                      <a:lvl3pPr>
                        <a:spcBef>
                          <a:spcPct val="20000"/>
                        </a:spcBef>
                        <a:buClr>
                          <a:schemeClr val="hlink"/>
                        </a:buClr>
                        <a:buSzPct val="65000"/>
                        <a:buFont typeface="Wingdings" pitchFamily="2" charset="2"/>
                        <a:defRPr sz="2000">
                          <a:solidFill>
                            <a:schemeClr val="tx1"/>
                          </a:solidFill>
                          <a:effectLst>
                            <a:outerShdw blurRad="38100" dist="38100" dir="2700000" algn="tl">
                              <a:srgbClr val="FFFFFF"/>
                            </a:outerShdw>
                          </a:effectLst>
                          <a:latin typeface="Tahoma" pitchFamily="34" charset="0"/>
                          <a:cs typeface="Arial" charset="0"/>
                        </a:defRPr>
                      </a:lvl3pPr>
                      <a:lvl4pPr>
                        <a:spcBef>
                          <a:spcPct val="20000"/>
                        </a:spcBef>
                        <a:buClr>
                          <a:schemeClr val="fo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4pPr>
                      <a:lvl5pPr>
                        <a:spcBef>
                          <a:spcPct val="20000"/>
                        </a:spcBef>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5pPr>
                      <a:lvl6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6pPr>
                      <a:lvl7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7pPr>
                      <a:lvl8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8pPr>
                      <a:lvl9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rPr>
                        <a:t>Motion, </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rPr>
                        <a:t>Position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FD1"/>
                    </a:solid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FFFFFF"/>
                            </a:outerShdw>
                          </a:effectLst>
                          <a:latin typeface="Tahoma" pitchFamily="34" charset="0"/>
                          <a:cs typeface="Arial" charset="0"/>
                        </a:defRPr>
                      </a:lvl1pPr>
                      <a:lvl2pPr>
                        <a:spcBef>
                          <a:spcPct val="20000"/>
                        </a:spcBef>
                        <a:buClr>
                          <a:schemeClr val="folHlink"/>
                        </a:buClr>
                        <a:buSzPct val="65000"/>
                        <a:buFont typeface="Wingdings" pitchFamily="2" charset="2"/>
                        <a:defRPr sz="2400">
                          <a:solidFill>
                            <a:schemeClr val="tx1"/>
                          </a:solidFill>
                          <a:effectLst>
                            <a:outerShdw blurRad="38100" dist="38100" dir="2700000" algn="tl">
                              <a:srgbClr val="FFFFFF"/>
                            </a:outerShdw>
                          </a:effectLst>
                          <a:latin typeface="Tahoma" pitchFamily="34" charset="0"/>
                          <a:cs typeface="Arial" charset="0"/>
                        </a:defRPr>
                      </a:lvl2pPr>
                      <a:lvl3pPr>
                        <a:spcBef>
                          <a:spcPct val="20000"/>
                        </a:spcBef>
                        <a:buClr>
                          <a:schemeClr val="hlink"/>
                        </a:buClr>
                        <a:buSzPct val="65000"/>
                        <a:buFont typeface="Wingdings" pitchFamily="2" charset="2"/>
                        <a:defRPr sz="2000">
                          <a:solidFill>
                            <a:schemeClr val="tx1"/>
                          </a:solidFill>
                          <a:effectLst>
                            <a:outerShdw blurRad="38100" dist="38100" dir="2700000" algn="tl">
                              <a:srgbClr val="FFFFFF"/>
                            </a:outerShdw>
                          </a:effectLst>
                          <a:latin typeface="Tahoma" pitchFamily="34" charset="0"/>
                          <a:cs typeface="Arial" charset="0"/>
                        </a:defRPr>
                      </a:lvl3pPr>
                      <a:lvl4pPr>
                        <a:spcBef>
                          <a:spcPct val="20000"/>
                        </a:spcBef>
                        <a:buClr>
                          <a:schemeClr val="fo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4pPr>
                      <a:lvl5pPr>
                        <a:spcBef>
                          <a:spcPct val="20000"/>
                        </a:spcBef>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5pPr>
                      <a:lvl6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6pPr>
                      <a:lvl7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7pPr>
                      <a:lvl8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8pPr>
                      <a:lvl9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rPr>
                        <a:t>Vestibular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FD1"/>
                    </a:solid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FFFFFF"/>
                            </a:outerShdw>
                          </a:effectLst>
                          <a:latin typeface="Tahoma" pitchFamily="34" charset="0"/>
                          <a:cs typeface="Arial" charset="0"/>
                        </a:defRPr>
                      </a:lvl1pPr>
                      <a:lvl2pPr>
                        <a:spcBef>
                          <a:spcPct val="20000"/>
                        </a:spcBef>
                        <a:buClr>
                          <a:schemeClr val="folHlink"/>
                        </a:buClr>
                        <a:buSzPct val="65000"/>
                        <a:buFont typeface="Wingdings" pitchFamily="2" charset="2"/>
                        <a:defRPr sz="2400">
                          <a:solidFill>
                            <a:schemeClr val="tx1"/>
                          </a:solidFill>
                          <a:effectLst>
                            <a:outerShdw blurRad="38100" dist="38100" dir="2700000" algn="tl">
                              <a:srgbClr val="FFFFFF"/>
                            </a:outerShdw>
                          </a:effectLst>
                          <a:latin typeface="Tahoma" pitchFamily="34" charset="0"/>
                          <a:cs typeface="Arial" charset="0"/>
                        </a:defRPr>
                      </a:lvl2pPr>
                      <a:lvl3pPr>
                        <a:spcBef>
                          <a:spcPct val="20000"/>
                        </a:spcBef>
                        <a:buClr>
                          <a:schemeClr val="hlink"/>
                        </a:buClr>
                        <a:buSzPct val="65000"/>
                        <a:buFont typeface="Wingdings" pitchFamily="2" charset="2"/>
                        <a:defRPr sz="2000">
                          <a:solidFill>
                            <a:schemeClr val="tx1"/>
                          </a:solidFill>
                          <a:effectLst>
                            <a:outerShdw blurRad="38100" dist="38100" dir="2700000" algn="tl">
                              <a:srgbClr val="FFFFFF"/>
                            </a:outerShdw>
                          </a:effectLst>
                          <a:latin typeface="Tahoma" pitchFamily="34" charset="0"/>
                          <a:cs typeface="Arial" charset="0"/>
                        </a:defRPr>
                      </a:lvl3pPr>
                      <a:lvl4pPr>
                        <a:spcBef>
                          <a:spcPct val="20000"/>
                        </a:spcBef>
                        <a:buClr>
                          <a:schemeClr val="fo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4pPr>
                      <a:lvl5pPr>
                        <a:spcBef>
                          <a:spcPct val="20000"/>
                        </a:spcBef>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5pPr>
                      <a:lvl6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6pPr>
                      <a:lvl7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7pPr>
                      <a:lvl8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8pPr>
                      <a:lvl9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1800" b="1" i="0" u="none" strike="noStrike" cap="none" normalizeH="0" baseline="0" smtClean="0">
                          <a:ln>
                            <a:noFill/>
                          </a:ln>
                          <a:solidFill>
                            <a:srgbClr val="0000FF"/>
                          </a:solidFill>
                          <a:effectLst>
                            <a:outerShdw blurRad="38100" dist="38100" dir="2700000" algn="tl">
                              <a:srgbClr val="000000"/>
                            </a:outerShdw>
                          </a:effectLst>
                          <a:latin typeface="Tahoma" pitchFamily="34" charset="0"/>
                          <a:cs typeface="Arial" charset="0"/>
                        </a:rPr>
                        <a:t>Muscarinic (Ach)</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1800" b="1" i="0" u="none" strike="noStrike" cap="none" normalizeH="0" baseline="0" smtClean="0">
                          <a:ln>
                            <a:noFill/>
                          </a:ln>
                          <a:solidFill>
                            <a:srgbClr val="00FF00"/>
                          </a:solidFill>
                          <a:effectLst>
                            <a:outerShdw blurRad="38100" dist="38100" dir="2700000" algn="tl">
                              <a:srgbClr val="000000"/>
                            </a:outerShdw>
                          </a:effectLst>
                          <a:latin typeface="Tahoma" pitchFamily="34" charset="0"/>
                          <a:cs typeface="Arial" charset="0"/>
                        </a:rPr>
                        <a:t>Histamine</a:t>
                      </a:r>
                      <a:endParaRPr kumimoji="0" lang="en-GB" altLang="en-US" sz="1800" b="1" i="0" u="none" strike="noStrike" cap="none" normalizeH="0" baseline="0" smtClean="0">
                        <a:ln>
                          <a:noFill/>
                        </a:ln>
                        <a:solidFill>
                          <a:srgbClr val="00FF00"/>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FD1"/>
                    </a:solidFill>
                  </a:tcPr>
                </a:tc>
              </a:tr>
              <a:tr h="647700">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FFFFFF"/>
                            </a:outerShdw>
                          </a:effectLst>
                          <a:latin typeface="Tahoma" pitchFamily="34" charset="0"/>
                          <a:cs typeface="Arial" charset="0"/>
                        </a:defRPr>
                      </a:lvl1pPr>
                      <a:lvl2pPr>
                        <a:spcBef>
                          <a:spcPct val="20000"/>
                        </a:spcBef>
                        <a:buClr>
                          <a:schemeClr val="folHlink"/>
                        </a:buClr>
                        <a:buSzPct val="65000"/>
                        <a:buFont typeface="Wingdings" pitchFamily="2" charset="2"/>
                        <a:defRPr sz="2400">
                          <a:solidFill>
                            <a:schemeClr val="tx1"/>
                          </a:solidFill>
                          <a:effectLst>
                            <a:outerShdw blurRad="38100" dist="38100" dir="2700000" algn="tl">
                              <a:srgbClr val="FFFFFF"/>
                            </a:outerShdw>
                          </a:effectLst>
                          <a:latin typeface="Tahoma" pitchFamily="34" charset="0"/>
                          <a:cs typeface="Arial" charset="0"/>
                        </a:defRPr>
                      </a:lvl2pPr>
                      <a:lvl3pPr>
                        <a:spcBef>
                          <a:spcPct val="20000"/>
                        </a:spcBef>
                        <a:buClr>
                          <a:schemeClr val="hlink"/>
                        </a:buClr>
                        <a:buSzPct val="65000"/>
                        <a:buFont typeface="Wingdings" pitchFamily="2" charset="2"/>
                        <a:defRPr sz="2000">
                          <a:solidFill>
                            <a:schemeClr val="tx1"/>
                          </a:solidFill>
                          <a:effectLst>
                            <a:outerShdw blurRad="38100" dist="38100" dir="2700000" algn="tl">
                              <a:srgbClr val="FFFFFF"/>
                            </a:outerShdw>
                          </a:effectLst>
                          <a:latin typeface="Tahoma" pitchFamily="34" charset="0"/>
                          <a:cs typeface="Arial" charset="0"/>
                        </a:defRPr>
                      </a:lvl3pPr>
                      <a:lvl4pPr>
                        <a:spcBef>
                          <a:spcPct val="20000"/>
                        </a:spcBef>
                        <a:buClr>
                          <a:schemeClr val="fo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4pPr>
                      <a:lvl5pPr>
                        <a:spcBef>
                          <a:spcPct val="20000"/>
                        </a:spcBef>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5pPr>
                      <a:lvl6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6pPr>
                      <a:lvl7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7pPr>
                      <a:lvl8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8pPr>
                      <a:lvl9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rPr>
                        <a:t>Visceral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FD1"/>
                    </a:solid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FFFFFF"/>
                            </a:outerShdw>
                          </a:effectLst>
                          <a:latin typeface="Tahoma" pitchFamily="34" charset="0"/>
                          <a:cs typeface="Arial" charset="0"/>
                        </a:defRPr>
                      </a:lvl1pPr>
                      <a:lvl2pPr>
                        <a:spcBef>
                          <a:spcPct val="20000"/>
                        </a:spcBef>
                        <a:buClr>
                          <a:schemeClr val="folHlink"/>
                        </a:buClr>
                        <a:buSzPct val="65000"/>
                        <a:buFont typeface="Wingdings" pitchFamily="2" charset="2"/>
                        <a:defRPr sz="2400">
                          <a:solidFill>
                            <a:schemeClr val="tx1"/>
                          </a:solidFill>
                          <a:effectLst>
                            <a:outerShdw blurRad="38100" dist="38100" dir="2700000" algn="tl">
                              <a:srgbClr val="FFFFFF"/>
                            </a:outerShdw>
                          </a:effectLst>
                          <a:latin typeface="Tahoma" pitchFamily="34" charset="0"/>
                          <a:cs typeface="Arial" charset="0"/>
                        </a:defRPr>
                      </a:lvl2pPr>
                      <a:lvl3pPr>
                        <a:spcBef>
                          <a:spcPct val="20000"/>
                        </a:spcBef>
                        <a:buClr>
                          <a:schemeClr val="hlink"/>
                        </a:buClr>
                        <a:buSzPct val="65000"/>
                        <a:buFont typeface="Wingdings" pitchFamily="2" charset="2"/>
                        <a:defRPr sz="2000">
                          <a:solidFill>
                            <a:schemeClr val="tx1"/>
                          </a:solidFill>
                          <a:effectLst>
                            <a:outerShdw blurRad="38100" dist="38100" dir="2700000" algn="tl">
                              <a:srgbClr val="FFFFFF"/>
                            </a:outerShdw>
                          </a:effectLst>
                          <a:latin typeface="Tahoma" pitchFamily="34" charset="0"/>
                          <a:cs typeface="Arial" charset="0"/>
                        </a:defRPr>
                      </a:lvl3pPr>
                      <a:lvl4pPr>
                        <a:spcBef>
                          <a:spcPct val="20000"/>
                        </a:spcBef>
                        <a:buClr>
                          <a:schemeClr val="fo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4pPr>
                      <a:lvl5pPr>
                        <a:spcBef>
                          <a:spcPct val="20000"/>
                        </a:spcBef>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5pPr>
                      <a:lvl6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6pPr>
                      <a:lvl7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7pPr>
                      <a:lvl8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8pPr>
                      <a:lvl9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rPr>
                        <a:t>Organs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FD1"/>
                    </a:solid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FFFFFF"/>
                            </a:outerShdw>
                          </a:effectLst>
                          <a:latin typeface="Tahoma" pitchFamily="34" charset="0"/>
                          <a:cs typeface="Arial" charset="0"/>
                        </a:defRPr>
                      </a:lvl1pPr>
                      <a:lvl2pPr>
                        <a:spcBef>
                          <a:spcPct val="20000"/>
                        </a:spcBef>
                        <a:buClr>
                          <a:schemeClr val="folHlink"/>
                        </a:buClr>
                        <a:buSzPct val="65000"/>
                        <a:buFont typeface="Wingdings" pitchFamily="2" charset="2"/>
                        <a:defRPr sz="2400">
                          <a:solidFill>
                            <a:schemeClr val="tx1"/>
                          </a:solidFill>
                          <a:effectLst>
                            <a:outerShdw blurRad="38100" dist="38100" dir="2700000" algn="tl">
                              <a:srgbClr val="FFFFFF"/>
                            </a:outerShdw>
                          </a:effectLst>
                          <a:latin typeface="Tahoma" pitchFamily="34" charset="0"/>
                          <a:cs typeface="Arial" charset="0"/>
                        </a:defRPr>
                      </a:lvl2pPr>
                      <a:lvl3pPr>
                        <a:spcBef>
                          <a:spcPct val="20000"/>
                        </a:spcBef>
                        <a:buClr>
                          <a:schemeClr val="hlink"/>
                        </a:buClr>
                        <a:buSzPct val="65000"/>
                        <a:buFont typeface="Wingdings" pitchFamily="2" charset="2"/>
                        <a:defRPr sz="2000">
                          <a:solidFill>
                            <a:schemeClr val="tx1"/>
                          </a:solidFill>
                          <a:effectLst>
                            <a:outerShdw blurRad="38100" dist="38100" dir="2700000" algn="tl">
                              <a:srgbClr val="FFFFFF"/>
                            </a:outerShdw>
                          </a:effectLst>
                          <a:latin typeface="Tahoma" pitchFamily="34" charset="0"/>
                          <a:cs typeface="Arial" charset="0"/>
                        </a:defRPr>
                      </a:lvl3pPr>
                      <a:lvl4pPr>
                        <a:spcBef>
                          <a:spcPct val="20000"/>
                        </a:spcBef>
                        <a:buClr>
                          <a:schemeClr val="fo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4pPr>
                      <a:lvl5pPr>
                        <a:spcBef>
                          <a:spcPct val="20000"/>
                        </a:spcBef>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5pPr>
                      <a:lvl6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6pPr>
                      <a:lvl7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7pPr>
                      <a:lvl8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8pPr>
                      <a:lvl9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1800" b="1" i="0" u="none" strike="noStrike" cap="none" normalizeH="0" baseline="0" smtClean="0">
                          <a:ln>
                            <a:noFill/>
                          </a:ln>
                          <a:solidFill>
                            <a:srgbClr val="FF0000"/>
                          </a:solidFill>
                          <a:effectLst>
                            <a:outerShdw blurRad="38100" dist="38100" dir="2700000" algn="tl">
                              <a:srgbClr val="000000"/>
                            </a:outerShdw>
                          </a:effectLst>
                          <a:latin typeface="Tahoma" pitchFamily="34" charset="0"/>
                          <a:cs typeface="Arial" charset="0"/>
                        </a:rPr>
                        <a:t>D2</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1800" b="1" i="0" u="none" strike="noStrike" cap="none" normalizeH="0" baseline="0" smtClean="0">
                          <a:ln>
                            <a:noFill/>
                          </a:ln>
                          <a:solidFill>
                            <a:srgbClr val="FF9900"/>
                          </a:solidFill>
                          <a:effectLst>
                            <a:outerShdw blurRad="38100" dist="38100" dir="2700000" algn="tl">
                              <a:srgbClr val="000000"/>
                            </a:outerShdw>
                          </a:effectLst>
                          <a:latin typeface="Tahoma" pitchFamily="34" charset="0"/>
                          <a:cs typeface="Arial" charset="0"/>
                        </a:rPr>
                        <a:t>5HT3</a:t>
                      </a:r>
                      <a:endParaRPr kumimoji="0" lang="en-GB" altLang="en-US" sz="1800" b="1" i="0" u="none" strike="noStrike" cap="none" normalizeH="0" baseline="0" smtClean="0">
                        <a:ln>
                          <a:noFill/>
                        </a:ln>
                        <a:solidFill>
                          <a:srgbClr val="FF9900"/>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FD1"/>
                    </a:solidFill>
                  </a:tcPr>
                </a:tc>
              </a:tr>
              <a:tr h="803275">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FFFFFF"/>
                            </a:outerShdw>
                          </a:effectLst>
                          <a:latin typeface="Tahoma" pitchFamily="34" charset="0"/>
                          <a:cs typeface="Arial" charset="0"/>
                        </a:defRPr>
                      </a:lvl1pPr>
                      <a:lvl2pPr>
                        <a:spcBef>
                          <a:spcPct val="20000"/>
                        </a:spcBef>
                        <a:buClr>
                          <a:schemeClr val="folHlink"/>
                        </a:buClr>
                        <a:buSzPct val="65000"/>
                        <a:buFont typeface="Wingdings" pitchFamily="2" charset="2"/>
                        <a:defRPr sz="2400">
                          <a:solidFill>
                            <a:schemeClr val="tx1"/>
                          </a:solidFill>
                          <a:effectLst>
                            <a:outerShdw blurRad="38100" dist="38100" dir="2700000" algn="tl">
                              <a:srgbClr val="FFFFFF"/>
                            </a:outerShdw>
                          </a:effectLst>
                          <a:latin typeface="Tahoma" pitchFamily="34" charset="0"/>
                          <a:cs typeface="Arial" charset="0"/>
                        </a:defRPr>
                      </a:lvl2pPr>
                      <a:lvl3pPr>
                        <a:spcBef>
                          <a:spcPct val="20000"/>
                        </a:spcBef>
                        <a:buClr>
                          <a:schemeClr val="hlink"/>
                        </a:buClr>
                        <a:buSzPct val="65000"/>
                        <a:buFont typeface="Wingdings" pitchFamily="2" charset="2"/>
                        <a:defRPr sz="2000">
                          <a:solidFill>
                            <a:schemeClr val="tx1"/>
                          </a:solidFill>
                          <a:effectLst>
                            <a:outerShdw blurRad="38100" dist="38100" dir="2700000" algn="tl">
                              <a:srgbClr val="FFFFFF"/>
                            </a:outerShdw>
                          </a:effectLst>
                          <a:latin typeface="Tahoma" pitchFamily="34" charset="0"/>
                          <a:cs typeface="Arial" charset="0"/>
                        </a:defRPr>
                      </a:lvl3pPr>
                      <a:lvl4pPr>
                        <a:spcBef>
                          <a:spcPct val="20000"/>
                        </a:spcBef>
                        <a:buClr>
                          <a:schemeClr val="fo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4pPr>
                      <a:lvl5pPr>
                        <a:spcBef>
                          <a:spcPct val="20000"/>
                        </a:spcBef>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5pPr>
                      <a:lvl6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6pPr>
                      <a:lvl7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7pPr>
                      <a:lvl8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8pPr>
                      <a:lvl9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rPr>
                        <a:t>? Non-specific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FD1"/>
                    </a:solid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FFFFFF"/>
                            </a:outerShdw>
                          </a:effectLst>
                          <a:latin typeface="Tahoma" pitchFamily="34" charset="0"/>
                          <a:cs typeface="Arial" charset="0"/>
                        </a:defRPr>
                      </a:lvl1pPr>
                      <a:lvl2pPr>
                        <a:spcBef>
                          <a:spcPct val="20000"/>
                        </a:spcBef>
                        <a:buClr>
                          <a:schemeClr val="folHlink"/>
                        </a:buClr>
                        <a:buSzPct val="65000"/>
                        <a:buFont typeface="Wingdings" pitchFamily="2" charset="2"/>
                        <a:defRPr sz="2400">
                          <a:solidFill>
                            <a:schemeClr val="tx1"/>
                          </a:solidFill>
                          <a:effectLst>
                            <a:outerShdw blurRad="38100" dist="38100" dir="2700000" algn="tl">
                              <a:srgbClr val="FFFFFF"/>
                            </a:outerShdw>
                          </a:effectLst>
                          <a:latin typeface="Tahoma" pitchFamily="34" charset="0"/>
                          <a:cs typeface="Arial" charset="0"/>
                        </a:defRPr>
                      </a:lvl2pPr>
                      <a:lvl3pPr>
                        <a:spcBef>
                          <a:spcPct val="20000"/>
                        </a:spcBef>
                        <a:buClr>
                          <a:schemeClr val="hlink"/>
                        </a:buClr>
                        <a:buSzPct val="65000"/>
                        <a:buFont typeface="Wingdings" pitchFamily="2" charset="2"/>
                        <a:defRPr sz="2000">
                          <a:solidFill>
                            <a:schemeClr val="tx1"/>
                          </a:solidFill>
                          <a:effectLst>
                            <a:outerShdw blurRad="38100" dist="38100" dir="2700000" algn="tl">
                              <a:srgbClr val="FFFFFF"/>
                            </a:outerShdw>
                          </a:effectLst>
                          <a:latin typeface="Tahoma" pitchFamily="34" charset="0"/>
                          <a:cs typeface="Arial" charset="0"/>
                        </a:defRPr>
                      </a:lvl3pPr>
                      <a:lvl4pPr>
                        <a:spcBef>
                          <a:spcPct val="20000"/>
                        </a:spcBef>
                        <a:buClr>
                          <a:schemeClr val="fo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4pPr>
                      <a:lvl5pPr>
                        <a:spcBef>
                          <a:spcPct val="20000"/>
                        </a:spcBef>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5pPr>
                      <a:lvl6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6pPr>
                      <a:lvl7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7pPr>
                      <a:lvl8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8pPr>
                      <a:lvl9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rPr>
                        <a:t>CNS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FD1"/>
                    </a:solid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FFFFFF"/>
                            </a:outerShdw>
                          </a:effectLst>
                          <a:latin typeface="Tahoma" pitchFamily="34" charset="0"/>
                          <a:cs typeface="Arial" charset="0"/>
                        </a:defRPr>
                      </a:lvl1pPr>
                      <a:lvl2pPr>
                        <a:spcBef>
                          <a:spcPct val="20000"/>
                        </a:spcBef>
                        <a:buClr>
                          <a:schemeClr val="folHlink"/>
                        </a:buClr>
                        <a:buSzPct val="65000"/>
                        <a:buFont typeface="Wingdings" pitchFamily="2" charset="2"/>
                        <a:defRPr sz="2400">
                          <a:solidFill>
                            <a:schemeClr val="tx1"/>
                          </a:solidFill>
                          <a:effectLst>
                            <a:outerShdw blurRad="38100" dist="38100" dir="2700000" algn="tl">
                              <a:srgbClr val="FFFFFF"/>
                            </a:outerShdw>
                          </a:effectLst>
                          <a:latin typeface="Tahoma" pitchFamily="34" charset="0"/>
                          <a:cs typeface="Arial" charset="0"/>
                        </a:defRPr>
                      </a:lvl2pPr>
                      <a:lvl3pPr>
                        <a:spcBef>
                          <a:spcPct val="20000"/>
                        </a:spcBef>
                        <a:buClr>
                          <a:schemeClr val="hlink"/>
                        </a:buClr>
                        <a:buSzPct val="65000"/>
                        <a:buFont typeface="Wingdings" pitchFamily="2" charset="2"/>
                        <a:defRPr sz="2000">
                          <a:solidFill>
                            <a:schemeClr val="tx1"/>
                          </a:solidFill>
                          <a:effectLst>
                            <a:outerShdw blurRad="38100" dist="38100" dir="2700000" algn="tl">
                              <a:srgbClr val="FFFFFF"/>
                            </a:outerShdw>
                          </a:effectLst>
                          <a:latin typeface="Tahoma" pitchFamily="34" charset="0"/>
                          <a:cs typeface="Arial" charset="0"/>
                        </a:defRPr>
                      </a:lvl3pPr>
                      <a:lvl4pPr>
                        <a:spcBef>
                          <a:spcPct val="20000"/>
                        </a:spcBef>
                        <a:buClr>
                          <a:schemeClr val="fo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4pPr>
                      <a:lvl5pPr>
                        <a:spcBef>
                          <a:spcPct val="20000"/>
                        </a:spcBef>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5pPr>
                      <a:lvl6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6pPr>
                      <a:lvl7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7pPr>
                      <a:lvl8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8pPr>
                      <a:lvl9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1800" b="1" i="0" u="none" strike="noStrike" cap="none" normalizeH="0" baseline="0" smtClean="0">
                          <a:ln>
                            <a:noFill/>
                          </a:ln>
                          <a:solidFill>
                            <a:srgbClr val="660066"/>
                          </a:solidFill>
                          <a:effectLst>
                            <a:outerShdw blurRad="38100" dist="38100" dir="2700000" algn="tl">
                              <a:srgbClr val="000000"/>
                            </a:outerShdw>
                          </a:effectLst>
                          <a:latin typeface="Tahoma" pitchFamily="34" charset="0"/>
                          <a:cs typeface="Arial" charset="0"/>
                        </a:rPr>
                        <a:t>Cannabinoid</a:t>
                      </a:r>
                      <a:endParaRPr kumimoji="0" lang="en-GB" altLang="en-US" sz="1800" b="1" i="0" u="none" strike="noStrike" cap="none" normalizeH="0" baseline="0" smtClean="0">
                        <a:ln>
                          <a:noFill/>
                        </a:ln>
                        <a:solidFill>
                          <a:srgbClr val="660066"/>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FD1"/>
                    </a:solidFill>
                  </a:tcPr>
                </a:tc>
              </a:tr>
              <a:tr h="706438">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FFFFFF"/>
                            </a:outerShdw>
                          </a:effectLst>
                          <a:latin typeface="Tahoma" pitchFamily="34" charset="0"/>
                          <a:cs typeface="Arial" charset="0"/>
                        </a:defRPr>
                      </a:lvl1pPr>
                      <a:lvl2pPr>
                        <a:spcBef>
                          <a:spcPct val="20000"/>
                        </a:spcBef>
                        <a:buClr>
                          <a:schemeClr val="folHlink"/>
                        </a:buClr>
                        <a:buSzPct val="65000"/>
                        <a:buFont typeface="Wingdings" pitchFamily="2" charset="2"/>
                        <a:defRPr sz="2400">
                          <a:solidFill>
                            <a:schemeClr val="tx1"/>
                          </a:solidFill>
                          <a:effectLst>
                            <a:outerShdw blurRad="38100" dist="38100" dir="2700000" algn="tl">
                              <a:srgbClr val="FFFFFF"/>
                            </a:outerShdw>
                          </a:effectLst>
                          <a:latin typeface="Tahoma" pitchFamily="34" charset="0"/>
                          <a:cs typeface="Arial" charset="0"/>
                        </a:defRPr>
                      </a:lvl2pPr>
                      <a:lvl3pPr>
                        <a:spcBef>
                          <a:spcPct val="20000"/>
                        </a:spcBef>
                        <a:buClr>
                          <a:schemeClr val="hlink"/>
                        </a:buClr>
                        <a:buSzPct val="65000"/>
                        <a:buFont typeface="Wingdings" pitchFamily="2" charset="2"/>
                        <a:defRPr sz="2000">
                          <a:solidFill>
                            <a:schemeClr val="tx1"/>
                          </a:solidFill>
                          <a:effectLst>
                            <a:outerShdw blurRad="38100" dist="38100" dir="2700000" algn="tl">
                              <a:srgbClr val="FFFFFF"/>
                            </a:outerShdw>
                          </a:effectLst>
                          <a:latin typeface="Tahoma" pitchFamily="34" charset="0"/>
                          <a:cs typeface="Arial" charset="0"/>
                        </a:defRPr>
                      </a:lvl3pPr>
                      <a:lvl4pPr>
                        <a:spcBef>
                          <a:spcPct val="20000"/>
                        </a:spcBef>
                        <a:buClr>
                          <a:schemeClr val="fo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4pPr>
                      <a:lvl5pPr>
                        <a:spcBef>
                          <a:spcPct val="20000"/>
                        </a:spcBef>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5pPr>
                      <a:lvl6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6pPr>
                      <a:lvl7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7pPr>
                      <a:lvl8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8pPr>
                      <a:lvl9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2400" b="1"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rPr>
                        <a:t>↑</a:t>
                      </a:r>
                      <a:r>
                        <a:rPr kumimoji="0" lang="en-US" altLang="en-US"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rPr>
                        <a:t> ICP</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7FFD1"/>
                    </a:solid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FFFFFF"/>
                            </a:outerShdw>
                          </a:effectLst>
                          <a:latin typeface="Tahoma" pitchFamily="34" charset="0"/>
                          <a:cs typeface="Arial" charset="0"/>
                        </a:defRPr>
                      </a:lvl1pPr>
                      <a:lvl2pPr>
                        <a:spcBef>
                          <a:spcPct val="20000"/>
                        </a:spcBef>
                        <a:buClr>
                          <a:schemeClr val="folHlink"/>
                        </a:buClr>
                        <a:buSzPct val="65000"/>
                        <a:buFont typeface="Wingdings" pitchFamily="2" charset="2"/>
                        <a:defRPr sz="2400">
                          <a:solidFill>
                            <a:schemeClr val="tx1"/>
                          </a:solidFill>
                          <a:effectLst>
                            <a:outerShdw blurRad="38100" dist="38100" dir="2700000" algn="tl">
                              <a:srgbClr val="FFFFFF"/>
                            </a:outerShdw>
                          </a:effectLst>
                          <a:latin typeface="Tahoma" pitchFamily="34" charset="0"/>
                          <a:cs typeface="Arial" charset="0"/>
                        </a:defRPr>
                      </a:lvl2pPr>
                      <a:lvl3pPr>
                        <a:spcBef>
                          <a:spcPct val="20000"/>
                        </a:spcBef>
                        <a:buClr>
                          <a:schemeClr val="hlink"/>
                        </a:buClr>
                        <a:buSzPct val="65000"/>
                        <a:buFont typeface="Wingdings" pitchFamily="2" charset="2"/>
                        <a:defRPr sz="2000">
                          <a:solidFill>
                            <a:schemeClr val="tx1"/>
                          </a:solidFill>
                          <a:effectLst>
                            <a:outerShdw blurRad="38100" dist="38100" dir="2700000" algn="tl">
                              <a:srgbClr val="FFFFFF"/>
                            </a:outerShdw>
                          </a:effectLst>
                          <a:latin typeface="Tahoma" pitchFamily="34" charset="0"/>
                          <a:cs typeface="Arial" charset="0"/>
                        </a:defRPr>
                      </a:lvl3pPr>
                      <a:lvl4pPr>
                        <a:spcBef>
                          <a:spcPct val="20000"/>
                        </a:spcBef>
                        <a:buClr>
                          <a:schemeClr val="fo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4pPr>
                      <a:lvl5pPr>
                        <a:spcBef>
                          <a:spcPct val="20000"/>
                        </a:spcBef>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5pPr>
                      <a:lvl6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6pPr>
                      <a:lvl7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7pPr>
                      <a:lvl8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8pPr>
                      <a:lvl9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1800" b="1" i="0" u="none" strike="noStrike" cap="none" normalizeH="0" baseline="0" smtClean="0">
                          <a:ln>
                            <a:noFill/>
                          </a:ln>
                          <a:solidFill>
                            <a:schemeClr val="tx1"/>
                          </a:solidFill>
                          <a:effectLst>
                            <a:outerShdw blurRad="38100" dist="38100" dir="2700000" algn="tl">
                              <a:srgbClr val="FFFFFF"/>
                            </a:outerShdw>
                          </a:effectLst>
                          <a:latin typeface="Tahoma" pitchFamily="34" charset="0"/>
                          <a:cs typeface="Arial" charset="0"/>
                        </a:rPr>
                        <a:t>Cerebral cortex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7FFD1"/>
                    </a:solidFill>
                  </a:tcPr>
                </a:tc>
                <a:tc>
                  <a:txBody>
                    <a:bodyPr/>
                    <a:lstStyle>
                      <a:lvl1pPr>
                        <a:spcBef>
                          <a:spcPct val="20000"/>
                        </a:spcBef>
                        <a:buClr>
                          <a:schemeClr val="hlink"/>
                        </a:buClr>
                        <a:buSzPct val="65000"/>
                        <a:buFont typeface="Wingdings" pitchFamily="2" charset="2"/>
                        <a:defRPr sz="2800">
                          <a:solidFill>
                            <a:schemeClr val="tx1"/>
                          </a:solidFill>
                          <a:effectLst>
                            <a:outerShdw blurRad="38100" dist="38100" dir="2700000" algn="tl">
                              <a:srgbClr val="FFFFFF"/>
                            </a:outerShdw>
                          </a:effectLst>
                          <a:latin typeface="Tahoma" pitchFamily="34" charset="0"/>
                          <a:cs typeface="Arial" charset="0"/>
                        </a:defRPr>
                      </a:lvl1pPr>
                      <a:lvl2pPr>
                        <a:spcBef>
                          <a:spcPct val="20000"/>
                        </a:spcBef>
                        <a:buClr>
                          <a:schemeClr val="folHlink"/>
                        </a:buClr>
                        <a:buSzPct val="65000"/>
                        <a:buFont typeface="Wingdings" pitchFamily="2" charset="2"/>
                        <a:defRPr sz="2400">
                          <a:solidFill>
                            <a:schemeClr val="tx1"/>
                          </a:solidFill>
                          <a:effectLst>
                            <a:outerShdw blurRad="38100" dist="38100" dir="2700000" algn="tl">
                              <a:srgbClr val="FFFFFF"/>
                            </a:outerShdw>
                          </a:effectLst>
                          <a:latin typeface="Tahoma" pitchFamily="34" charset="0"/>
                          <a:cs typeface="Arial" charset="0"/>
                        </a:defRPr>
                      </a:lvl2pPr>
                      <a:lvl3pPr>
                        <a:spcBef>
                          <a:spcPct val="20000"/>
                        </a:spcBef>
                        <a:buClr>
                          <a:schemeClr val="hlink"/>
                        </a:buClr>
                        <a:buSzPct val="65000"/>
                        <a:buFont typeface="Wingdings" pitchFamily="2" charset="2"/>
                        <a:defRPr sz="2000">
                          <a:solidFill>
                            <a:schemeClr val="tx1"/>
                          </a:solidFill>
                          <a:effectLst>
                            <a:outerShdw blurRad="38100" dist="38100" dir="2700000" algn="tl">
                              <a:srgbClr val="FFFFFF"/>
                            </a:outerShdw>
                          </a:effectLst>
                          <a:latin typeface="Tahoma" pitchFamily="34" charset="0"/>
                          <a:cs typeface="Arial" charset="0"/>
                        </a:defRPr>
                      </a:lvl3pPr>
                      <a:lvl4pPr>
                        <a:spcBef>
                          <a:spcPct val="20000"/>
                        </a:spcBef>
                        <a:buClr>
                          <a:schemeClr val="fo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4pPr>
                      <a:lvl5pPr>
                        <a:spcBef>
                          <a:spcPct val="20000"/>
                        </a:spcBef>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5pPr>
                      <a:lvl6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6pPr>
                      <a:lvl7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7pPr>
                      <a:lvl8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8pPr>
                      <a:lvl9pPr fontAlgn="base">
                        <a:spcBef>
                          <a:spcPct val="20000"/>
                        </a:spcBef>
                        <a:spcAft>
                          <a:spcPct val="0"/>
                        </a:spcAft>
                        <a:buClr>
                          <a:schemeClr val="hlink"/>
                        </a:buClr>
                        <a:buSzPct val="65000"/>
                        <a:buFont typeface="Wingdings" pitchFamily="2" charset="2"/>
                        <a:defRPr>
                          <a:solidFill>
                            <a:schemeClr val="tx1"/>
                          </a:solidFill>
                          <a:effectLst>
                            <a:outerShdw blurRad="38100" dist="38100" dir="2700000" algn="tl">
                              <a:srgbClr val="FFFFFF"/>
                            </a:outerShdw>
                          </a:effectLst>
                          <a:latin typeface="Tahoma" pitchFamily="34"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en-US" sz="1800" b="1" i="0" u="none" strike="noStrike" cap="none" normalizeH="0" baseline="0" smtClean="0">
                          <a:ln>
                            <a:noFill/>
                          </a:ln>
                          <a:solidFill>
                            <a:srgbClr val="00FF00"/>
                          </a:solidFill>
                          <a:effectLst>
                            <a:outerShdw blurRad="38100" dist="38100" dir="2700000" algn="tl">
                              <a:srgbClr val="000000"/>
                            </a:outerShdw>
                          </a:effectLst>
                          <a:latin typeface="Tahoma" pitchFamily="34" charset="0"/>
                          <a:cs typeface="Arial" charset="0"/>
                        </a:rPr>
                        <a:t>Histamine</a:t>
                      </a:r>
                      <a:endParaRPr kumimoji="0" lang="en-GB" altLang="en-US" sz="1800" b="1" i="0" u="none" strike="noStrike" cap="none" normalizeH="0" baseline="0" smtClean="0">
                        <a:ln>
                          <a:noFill/>
                        </a:ln>
                        <a:solidFill>
                          <a:srgbClr val="00FF00"/>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7FFD1"/>
                    </a:solidFill>
                  </a:tcPr>
                </a:tc>
              </a:tr>
            </a:tbl>
          </a:graphicData>
        </a:graphic>
      </p:graphicFrame>
      <p:sp>
        <p:nvSpPr>
          <p:cNvPr id="73799" name="Rectangle 71"/>
          <p:cNvSpPr>
            <a:spLocks noChangeArrowheads="1"/>
          </p:cNvSpPr>
          <p:nvPr/>
        </p:nvSpPr>
        <p:spPr bwMode="auto">
          <a:xfrm>
            <a:off x="6659563" y="6597650"/>
            <a:ext cx="24574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en-US" sz="1000">
                <a:solidFill>
                  <a:schemeClr val="tx2"/>
                </a:solidFill>
                <a:latin typeface="Arial" charset="0"/>
              </a:rPr>
              <a:t>Mike Harlos, Manitoba</a:t>
            </a:r>
            <a:endParaRPr lang="en-GB" altLang="en-US" sz="1000">
              <a:solidFill>
                <a:schemeClr val="tx2"/>
              </a:solidFill>
              <a:latin typeface="Arial" charset="0"/>
            </a:endParaRPr>
          </a:p>
        </p:txBody>
      </p:sp>
      <p:sp>
        <p:nvSpPr>
          <p:cNvPr id="73800" name="Rectangle 72"/>
          <p:cNvSpPr>
            <a:spLocks noChangeArrowheads="1"/>
          </p:cNvSpPr>
          <p:nvPr/>
        </p:nvSpPr>
        <p:spPr bwMode="auto">
          <a:xfrm>
            <a:off x="539750" y="333375"/>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effectLst>
                  <a:outerShdw blurRad="38100" dist="38100" dir="2700000" algn="tl">
                    <a:srgbClr val="000000"/>
                  </a:outerShdw>
                </a:effectLst>
                <a:latin typeface="Tahoma" pitchFamily="34" charset="0"/>
                <a:cs typeface="Arial" charset="0"/>
              </a:defRPr>
            </a:lvl1pPr>
            <a:lvl2pPr algn="ctr">
              <a:defRPr sz="4400">
                <a:solidFill>
                  <a:schemeClr val="tx2"/>
                </a:solidFill>
                <a:effectLst>
                  <a:outerShdw blurRad="38100" dist="38100" dir="2700000" algn="tl">
                    <a:srgbClr val="000000"/>
                  </a:outerShdw>
                </a:effectLst>
                <a:latin typeface="Tahoma" pitchFamily="34" charset="0"/>
                <a:cs typeface="Arial" charset="0"/>
              </a:defRPr>
            </a:lvl2pPr>
            <a:lvl3pPr algn="ctr">
              <a:defRPr sz="4400">
                <a:solidFill>
                  <a:schemeClr val="tx2"/>
                </a:solidFill>
                <a:effectLst>
                  <a:outerShdw blurRad="38100" dist="38100" dir="2700000" algn="tl">
                    <a:srgbClr val="000000"/>
                  </a:outerShdw>
                </a:effectLst>
                <a:latin typeface="Tahoma" pitchFamily="34" charset="0"/>
                <a:cs typeface="Arial" charset="0"/>
              </a:defRPr>
            </a:lvl3pPr>
            <a:lvl4pPr algn="ctr">
              <a:defRPr sz="4400">
                <a:solidFill>
                  <a:schemeClr val="tx2"/>
                </a:solidFill>
                <a:effectLst>
                  <a:outerShdw blurRad="38100" dist="38100" dir="2700000" algn="tl">
                    <a:srgbClr val="000000"/>
                  </a:outerShdw>
                </a:effectLst>
                <a:latin typeface="Tahoma" pitchFamily="34" charset="0"/>
                <a:cs typeface="Arial" charset="0"/>
              </a:defRPr>
            </a:lvl4pPr>
            <a:lvl5pPr algn="ctr">
              <a:defRPr sz="4400">
                <a:solidFill>
                  <a:schemeClr val="tx2"/>
                </a:solidFill>
                <a:effectLst>
                  <a:outerShdw blurRad="38100" dist="38100" dir="2700000" algn="tl">
                    <a:srgbClr val="000000"/>
                  </a:outerShdw>
                </a:effectLst>
                <a:latin typeface="Tahoma" pitchFamily="34" charset="0"/>
                <a:cs typeface="Arial"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a:lstStyle>
          <a:p>
            <a:r>
              <a:rPr lang="en-US" altLang="en-US" sz="3200" b="1">
                <a:solidFill>
                  <a:schemeClr val="accent2"/>
                </a:solidFill>
              </a:rPr>
              <a:t>Receptors in Vomiting Pathways</a:t>
            </a:r>
            <a:endParaRPr lang="en-GB" altLang="en-US" sz="3200" b="1">
              <a:solidFill>
                <a:schemeClr val="accent2"/>
              </a:solidFill>
            </a:endParaRPr>
          </a:p>
        </p:txBody>
      </p:sp>
    </p:spTree>
    <p:extLst>
      <p:ext uri="{BB962C8B-B14F-4D97-AF65-F5344CB8AC3E}">
        <p14:creationId xmlns:p14="http://schemas.microsoft.com/office/powerpoint/2010/main" val="2413191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87" name="Rectangle 15"/>
          <p:cNvSpPr>
            <a:spLocks noGrp="1" noChangeArrowheads="1"/>
          </p:cNvSpPr>
          <p:nvPr>
            <p:ph type="ctrTitle"/>
          </p:nvPr>
        </p:nvSpPr>
        <p:spPr>
          <a:xfrm>
            <a:off x="684213" y="6570663"/>
            <a:ext cx="7772400" cy="287337"/>
          </a:xfrm>
        </p:spPr>
        <p:txBody>
          <a:bodyPr/>
          <a:lstStyle/>
          <a:p>
            <a:pPr algn="r"/>
            <a:r>
              <a:rPr lang="en-US" altLang="en-US" sz="1000"/>
              <a:t>Mike Harlos, Manitoba</a:t>
            </a:r>
            <a:endParaRPr lang="en-GB" altLang="en-US" sz="1000"/>
          </a:p>
        </p:txBody>
      </p:sp>
      <p:sp>
        <p:nvSpPr>
          <p:cNvPr id="79888" name="Rectangle 16"/>
          <p:cNvSpPr>
            <a:spLocks noGrp="1" noChangeArrowheads="1"/>
          </p:cNvSpPr>
          <p:nvPr>
            <p:ph type="subTitle" idx="1"/>
          </p:nvPr>
        </p:nvSpPr>
        <p:spPr>
          <a:xfrm>
            <a:off x="1371600" y="115888"/>
            <a:ext cx="6400800" cy="649287"/>
          </a:xfrm>
        </p:spPr>
        <p:txBody>
          <a:bodyPr/>
          <a:lstStyle/>
          <a:p>
            <a:pPr>
              <a:lnSpc>
                <a:spcPct val="80000"/>
              </a:lnSpc>
            </a:pPr>
            <a:r>
              <a:rPr lang="en-US" altLang="en-US" b="1" dirty="0" err="1"/>
              <a:t>Antiemetics</a:t>
            </a:r>
            <a:r>
              <a:rPr lang="en-US" altLang="en-US" b="1" dirty="0"/>
              <a:t> </a:t>
            </a:r>
            <a:r>
              <a:rPr lang="en-US" altLang="en-US" b="1" dirty="0" smtClean="0"/>
              <a:t>– site </a:t>
            </a:r>
            <a:r>
              <a:rPr lang="en-US" altLang="en-US" b="1" dirty="0"/>
              <a:t>of action</a:t>
            </a:r>
          </a:p>
        </p:txBody>
      </p:sp>
      <p:sp>
        <p:nvSpPr>
          <p:cNvPr id="79878" name="Rectangle 6"/>
          <p:cNvSpPr>
            <a:spLocks noChangeArrowheads="1"/>
          </p:cNvSpPr>
          <p:nvPr/>
        </p:nvSpPr>
        <p:spPr bwMode="auto">
          <a:xfrm>
            <a:off x="4326675" y="528027"/>
            <a:ext cx="2665413" cy="186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altLang="en-US" sz="2000" b="1" dirty="0">
                <a:solidFill>
                  <a:srgbClr val="FF3399"/>
                </a:solidFill>
                <a:latin typeface="Arial" charset="0"/>
              </a:rPr>
              <a:t>CTZ</a:t>
            </a:r>
          </a:p>
          <a:p>
            <a:pPr eaLnBrk="0" hangingPunct="0"/>
            <a:r>
              <a:rPr lang="en-US" altLang="en-US" sz="1600" b="1" dirty="0">
                <a:latin typeface="Arial" charset="0"/>
              </a:rPr>
              <a:t>Haloperidol</a:t>
            </a:r>
          </a:p>
          <a:p>
            <a:pPr eaLnBrk="0" hangingPunct="0"/>
            <a:r>
              <a:rPr lang="en-US" altLang="en-US" sz="1600" b="1" dirty="0">
                <a:latin typeface="Arial" charset="0"/>
              </a:rPr>
              <a:t>Metoclopramide</a:t>
            </a:r>
          </a:p>
          <a:p>
            <a:pPr eaLnBrk="0" hangingPunct="0"/>
            <a:r>
              <a:rPr lang="en-US" altLang="en-US" sz="1600" b="1" dirty="0" err="1">
                <a:latin typeface="Arial" charset="0"/>
              </a:rPr>
              <a:t>Domperidone</a:t>
            </a:r>
            <a:endParaRPr lang="en-US" altLang="en-US" sz="1600" b="1" dirty="0">
              <a:latin typeface="Arial" charset="0"/>
            </a:endParaRPr>
          </a:p>
          <a:p>
            <a:pPr eaLnBrk="0" hangingPunct="0"/>
            <a:r>
              <a:rPr lang="en-US" altLang="en-US" sz="1600" b="1" dirty="0" err="1">
                <a:latin typeface="Arial" charset="0"/>
              </a:rPr>
              <a:t>Levomepromazine</a:t>
            </a:r>
            <a:endParaRPr lang="en-US" altLang="en-US" sz="1600" b="1" dirty="0">
              <a:latin typeface="Arial" charset="0"/>
            </a:endParaRPr>
          </a:p>
          <a:p>
            <a:pPr eaLnBrk="0" hangingPunct="0"/>
            <a:r>
              <a:rPr lang="en-US" altLang="en-US" sz="1600" b="1" dirty="0" err="1">
                <a:latin typeface="Arial" charset="0"/>
              </a:rPr>
              <a:t>Ondansetron</a:t>
            </a:r>
            <a:endParaRPr lang="en-US" altLang="en-US" sz="1600" b="1" dirty="0">
              <a:latin typeface="Arial" charset="0"/>
            </a:endParaRPr>
          </a:p>
          <a:p>
            <a:pPr eaLnBrk="0" hangingPunct="0"/>
            <a:r>
              <a:rPr lang="en-US" altLang="en-US" sz="1600" b="1" dirty="0" err="1">
                <a:latin typeface="Arial" charset="0"/>
              </a:rPr>
              <a:t>Granisetron</a:t>
            </a:r>
            <a:endParaRPr lang="en-US" altLang="en-US" sz="1600" b="1" dirty="0">
              <a:latin typeface="Arial" charset="0"/>
            </a:endParaRPr>
          </a:p>
        </p:txBody>
      </p:sp>
      <p:sp>
        <p:nvSpPr>
          <p:cNvPr id="79881" name="Rectangle 9"/>
          <p:cNvSpPr>
            <a:spLocks noChangeArrowheads="1"/>
          </p:cNvSpPr>
          <p:nvPr/>
        </p:nvSpPr>
        <p:spPr bwMode="auto">
          <a:xfrm>
            <a:off x="4544826" y="5238750"/>
            <a:ext cx="2089150" cy="161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r>
              <a:rPr lang="en-US" altLang="en-US" sz="2000" b="1" dirty="0">
                <a:solidFill>
                  <a:srgbClr val="FF3399"/>
                </a:solidFill>
                <a:latin typeface="Arial" charset="0"/>
              </a:rPr>
              <a:t>GI</a:t>
            </a:r>
          </a:p>
          <a:p>
            <a:pPr algn="ctr" eaLnBrk="0" hangingPunct="0"/>
            <a:r>
              <a:rPr lang="en-US" altLang="en-US" sz="1600" b="1" dirty="0">
                <a:latin typeface="Arial" charset="0"/>
              </a:rPr>
              <a:t>Metoclopramide</a:t>
            </a:r>
          </a:p>
          <a:p>
            <a:pPr algn="ctr" eaLnBrk="0" hangingPunct="0"/>
            <a:r>
              <a:rPr lang="en-US" altLang="en-US" sz="1600" b="1" dirty="0" err="1">
                <a:latin typeface="Arial" charset="0"/>
              </a:rPr>
              <a:t>Domperidone</a:t>
            </a:r>
            <a:endParaRPr lang="en-US" altLang="en-US" sz="1600" b="1" dirty="0">
              <a:latin typeface="Arial" charset="0"/>
            </a:endParaRPr>
          </a:p>
          <a:p>
            <a:pPr algn="ctr"/>
            <a:r>
              <a:rPr lang="en-US" altLang="en-US" sz="1600" b="1" dirty="0" err="1">
                <a:latin typeface="Arial" charset="0"/>
              </a:rPr>
              <a:t>Ondansetron</a:t>
            </a:r>
            <a:endParaRPr lang="en-US" altLang="en-US" sz="1600" b="1" dirty="0">
              <a:latin typeface="Arial" charset="0"/>
            </a:endParaRPr>
          </a:p>
          <a:p>
            <a:pPr algn="ctr"/>
            <a:r>
              <a:rPr lang="en-US" altLang="en-US" sz="1600" b="1" dirty="0" err="1">
                <a:latin typeface="Arial" charset="0"/>
              </a:rPr>
              <a:t>Granisetron</a:t>
            </a:r>
            <a:endParaRPr lang="en-US" altLang="en-US" sz="1600" b="1" dirty="0">
              <a:latin typeface="Arial" charset="0"/>
            </a:endParaRPr>
          </a:p>
          <a:p>
            <a:pPr eaLnBrk="0" hangingPunct="0"/>
            <a:endParaRPr lang="en-US" altLang="en-US" sz="1600" b="1" dirty="0">
              <a:latin typeface="Arial" charset="0"/>
            </a:endParaRPr>
          </a:p>
        </p:txBody>
      </p:sp>
      <p:graphicFrame>
        <p:nvGraphicFramePr>
          <p:cNvPr id="79874" name="Object 2"/>
          <p:cNvGraphicFramePr>
            <a:graphicFrameLocks noGrp="1"/>
          </p:cNvGraphicFramePr>
          <p:nvPr>
            <p:ph sz="half" idx="4294967295"/>
            <p:extLst>
              <p:ext uri="{D42A27DB-BD31-4B8C-83A1-F6EECF244321}">
                <p14:modId xmlns:p14="http://schemas.microsoft.com/office/powerpoint/2010/main" val="2195272158"/>
              </p:ext>
            </p:extLst>
          </p:nvPr>
        </p:nvGraphicFramePr>
        <p:xfrm>
          <a:off x="3189783" y="4001566"/>
          <a:ext cx="1620837" cy="2555875"/>
        </p:xfrm>
        <a:graphic>
          <a:graphicData uri="http://schemas.openxmlformats.org/presentationml/2006/ole">
            <mc:AlternateContent xmlns:mc="http://schemas.openxmlformats.org/markup-compatibility/2006">
              <mc:Choice xmlns:v="urn:schemas-microsoft-com:vml" Requires="v">
                <p:oleObj spid="_x0000_s3094" name="ClipArt" r:id="rId3" imgW="2436480" imgH="4768560" progId="MS_ClipArt_Gallery.2">
                  <p:embed/>
                </p:oleObj>
              </mc:Choice>
              <mc:Fallback>
                <p:oleObj name="ClipArt" r:id="rId3" imgW="2436480" imgH="4768560" progId="MS_ClipArt_Gallery.2">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89783" y="4001566"/>
                        <a:ext cx="1620837" cy="255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9883" name="Object 11"/>
          <p:cNvGraphicFramePr>
            <a:graphicFrameLocks noGrp="1"/>
          </p:cNvGraphicFramePr>
          <p:nvPr>
            <p:ph sz="quarter" idx="4294967295"/>
            <p:extLst>
              <p:ext uri="{D42A27DB-BD31-4B8C-83A1-F6EECF244321}">
                <p14:modId xmlns:p14="http://schemas.microsoft.com/office/powerpoint/2010/main" val="475282284"/>
              </p:ext>
            </p:extLst>
          </p:nvPr>
        </p:nvGraphicFramePr>
        <p:xfrm>
          <a:off x="435768" y="2300607"/>
          <a:ext cx="2425700" cy="1573213"/>
        </p:xfrm>
        <a:graphic>
          <a:graphicData uri="http://schemas.openxmlformats.org/presentationml/2006/ole">
            <mc:AlternateContent xmlns:mc="http://schemas.openxmlformats.org/markup-compatibility/2006">
              <mc:Choice xmlns:v="urn:schemas-microsoft-com:vml" Requires="v">
                <p:oleObj spid="_x0000_s3095" name="CorelDRAW! Graphic" r:id="rId5" imgW="3362040" imgH="3046320" progId="CDraw">
                  <p:embed/>
                </p:oleObj>
              </mc:Choice>
              <mc:Fallback>
                <p:oleObj name="CorelDRAW! Graphic" r:id="rId5" imgW="3362040" imgH="3046320" progId="CDraw">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5768" y="2300607"/>
                        <a:ext cx="2425700" cy="157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9884" name="AutoShape 12"/>
          <p:cNvSpPr>
            <a:spLocks noChangeArrowheads="1"/>
          </p:cNvSpPr>
          <p:nvPr/>
        </p:nvSpPr>
        <p:spPr bwMode="auto">
          <a:xfrm>
            <a:off x="6228184" y="2681392"/>
            <a:ext cx="2576512" cy="1423988"/>
          </a:xfrm>
          <a:prstGeom prst="star16">
            <a:avLst>
              <a:gd name="adj" fmla="val 37500"/>
            </a:avLst>
          </a:prstGeom>
          <a:gradFill rotWithShape="1">
            <a:gsLst>
              <a:gs pos="0">
                <a:srgbClr val="003399"/>
              </a:gs>
              <a:gs pos="100000">
                <a:srgbClr val="003399">
                  <a:gamma/>
                  <a:shade val="0"/>
                  <a:invGamma/>
                </a:srgbClr>
              </a:gs>
            </a:gsLst>
            <a:path path="shape">
              <a:fillToRect l="50000" t="50000" r="50000" b="50000"/>
            </a:path>
          </a:gradFill>
          <a:ln w="12700">
            <a:solidFill>
              <a:schemeClr val="tx1"/>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pPr algn="ctr"/>
            <a:r>
              <a:rPr lang="en-US" altLang="en-US" b="1" dirty="0">
                <a:solidFill>
                  <a:srgbClr val="FFFF00"/>
                </a:solidFill>
                <a:latin typeface="Arial" charset="0"/>
              </a:rPr>
              <a:t>VOMITING </a:t>
            </a:r>
          </a:p>
          <a:p>
            <a:pPr algn="ctr"/>
            <a:r>
              <a:rPr lang="en-US" altLang="en-US" b="1" dirty="0">
                <a:solidFill>
                  <a:srgbClr val="FFFF00"/>
                </a:solidFill>
                <a:latin typeface="Arial" charset="0"/>
              </a:rPr>
              <a:t>CENTRE</a:t>
            </a:r>
          </a:p>
          <a:p>
            <a:endParaRPr lang="en-GB" dirty="0"/>
          </a:p>
        </p:txBody>
      </p:sp>
      <p:pic>
        <p:nvPicPr>
          <p:cNvPr id="79886" name="Picture 14" descr="brain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99792" y="1087228"/>
            <a:ext cx="1547813" cy="10382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79662" y="3767736"/>
            <a:ext cx="3010271" cy="1569660"/>
          </a:xfrm>
          <a:prstGeom prst="rect">
            <a:avLst/>
          </a:prstGeom>
        </p:spPr>
        <p:txBody>
          <a:bodyPr wrap="square">
            <a:spAutoFit/>
          </a:bodyPr>
          <a:lstStyle/>
          <a:p>
            <a:pPr eaLnBrk="0" hangingPunct="0"/>
            <a:r>
              <a:rPr lang="en-US" altLang="en-US" sz="2400" b="1" dirty="0">
                <a:solidFill>
                  <a:srgbClr val="FF3399"/>
                </a:solidFill>
                <a:latin typeface="Arial" charset="0"/>
              </a:rPr>
              <a:t>Vestibular</a:t>
            </a:r>
          </a:p>
          <a:p>
            <a:r>
              <a:rPr lang="en-US" altLang="en-US" b="1" dirty="0">
                <a:latin typeface="Arial" charset="0"/>
              </a:rPr>
              <a:t>Hyoscine </a:t>
            </a:r>
            <a:r>
              <a:rPr lang="en-US" altLang="en-US" b="1" dirty="0" err="1">
                <a:latin typeface="Arial" charset="0"/>
              </a:rPr>
              <a:t>hydrobromide</a:t>
            </a:r>
            <a:endParaRPr lang="en-US" altLang="en-US" b="1" dirty="0">
              <a:latin typeface="Arial" charset="0"/>
            </a:endParaRPr>
          </a:p>
          <a:p>
            <a:r>
              <a:rPr lang="en-US" altLang="en-US" b="1" dirty="0" err="1">
                <a:latin typeface="Arial" charset="0"/>
              </a:rPr>
              <a:t>Cyclizine</a:t>
            </a:r>
            <a:endParaRPr lang="en-US" altLang="en-US" b="1" dirty="0">
              <a:latin typeface="Arial" charset="0"/>
            </a:endParaRPr>
          </a:p>
          <a:p>
            <a:r>
              <a:rPr lang="en-US" altLang="en-US" b="1" dirty="0" err="1">
                <a:latin typeface="Arial" charset="0"/>
              </a:rPr>
              <a:t>Prochlorperazine</a:t>
            </a:r>
            <a:endParaRPr lang="en-US" altLang="en-US" b="1" dirty="0">
              <a:latin typeface="Arial" charset="0"/>
            </a:endParaRPr>
          </a:p>
          <a:p>
            <a:r>
              <a:rPr lang="en-US" altLang="en-US" b="1" dirty="0" err="1">
                <a:latin typeface="Arial" charset="0"/>
              </a:rPr>
              <a:t>Levomepromazine</a:t>
            </a:r>
            <a:endParaRPr lang="en-US" altLang="en-US" b="1" dirty="0">
              <a:latin typeface="Arial" charset="0"/>
            </a:endParaRPr>
          </a:p>
        </p:txBody>
      </p:sp>
      <p:sp>
        <p:nvSpPr>
          <p:cNvPr id="5" name="Rectangle 4"/>
          <p:cNvSpPr/>
          <p:nvPr/>
        </p:nvSpPr>
        <p:spPr>
          <a:xfrm>
            <a:off x="6675796" y="4105380"/>
            <a:ext cx="2286000" cy="1323439"/>
          </a:xfrm>
          <a:prstGeom prst="rect">
            <a:avLst/>
          </a:prstGeom>
        </p:spPr>
        <p:txBody>
          <a:bodyPr>
            <a:spAutoFit/>
          </a:bodyPr>
          <a:lstStyle/>
          <a:p>
            <a:pPr lvl="0">
              <a:spcBef>
                <a:spcPct val="50000"/>
              </a:spcBef>
            </a:pPr>
            <a:r>
              <a:rPr lang="en-US" altLang="en-US" sz="1600" b="1" dirty="0">
                <a:solidFill>
                  <a:prstClr val="black"/>
                </a:solidFill>
                <a:latin typeface="Arial" charset="0"/>
              </a:rPr>
              <a:t>Hyoscine </a:t>
            </a:r>
            <a:r>
              <a:rPr lang="en-US" altLang="en-US" sz="1600" b="1" dirty="0" err="1">
                <a:solidFill>
                  <a:prstClr val="black"/>
                </a:solidFill>
                <a:latin typeface="Arial" charset="0"/>
              </a:rPr>
              <a:t>hydrobromide</a:t>
            </a:r>
            <a:endParaRPr lang="en-US" altLang="en-US" sz="1600" b="1" dirty="0">
              <a:solidFill>
                <a:prstClr val="black"/>
              </a:solidFill>
              <a:latin typeface="Arial" charset="0"/>
            </a:endParaRPr>
          </a:p>
          <a:p>
            <a:pPr lvl="0"/>
            <a:r>
              <a:rPr lang="en-US" altLang="en-US" sz="1600" b="1" dirty="0" err="1">
                <a:solidFill>
                  <a:prstClr val="black"/>
                </a:solidFill>
                <a:latin typeface="Arial" charset="0"/>
              </a:rPr>
              <a:t>Cyclizine</a:t>
            </a:r>
            <a:endParaRPr lang="en-US" altLang="en-US" sz="1600" b="1" dirty="0">
              <a:solidFill>
                <a:prstClr val="black"/>
              </a:solidFill>
              <a:latin typeface="Arial" charset="0"/>
            </a:endParaRPr>
          </a:p>
          <a:p>
            <a:pPr lvl="0"/>
            <a:r>
              <a:rPr lang="en-US" altLang="en-US" sz="1600" b="1" dirty="0" err="1">
                <a:solidFill>
                  <a:prstClr val="black"/>
                </a:solidFill>
                <a:latin typeface="Arial" charset="0"/>
              </a:rPr>
              <a:t>Prochlorperazine</a:t>
            </a:r>
            <a:endParaRPr lang="en-US" altLang="en-US" sz="1600" b="1" dirty="0">
              <a:solidFill>
                <a:prstClr val="black"/>
              </a:solidFill>
              <a:latin typeface="Arial" charset="0"/>
            </a:endParaRPr>
          </a:p>
          <a:p>
            <a:pPr lvl="0"/>
            <a:r>
              <a:rPr lang="en-US" altLang="en-US" sz="1600" b="1" dirty="0" err="1">
                <a:solidFill>
                  <a:prstClr val="black"/>
                </a:solidFill>
                <a:latin typeface="Arial" charset="0"/>
              </a:rPr>
              <a:t>Levomepromazine</a:t>
            </a:r>
            <a:endParaRPr lang="en-US" altLang="en-US" sz="1600" b="1" dirty="0">
              <a:solidFill>
                <a:prstClr val="black"/>
              </a:solidFill>
              <a:latin typeface="Arial" charset="0"/>
            </a:endParaRPr>
          </a:p>
        </p:txBody>
      </p:sp>
      <p:cxnSp>
        <p:nvCxnSpPr>
          <p:cNvPr id="7" name="Straight Arrow Connector 6"/>
          <p:cNvCxnSpPr>
            <a:endCxn id="79884" idx="11"/>
          </p:cNvCxnSpPr>
          <p:nvPr/>
        </p:nvCxnSpPr>
        <p:spPr>
          <a:xfrm>
            <a:off x="3923928" y="2132856"/>
            <a:ext cx="2402318" cy="988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endCxn id="79884" idx="10"/>
          </p:cNvCxnSpPr>
          <p:nvPr/>
        </p:nvCxnSpPr>
        <p:spPr>
          <a:xfrm>
            <a:off x="2861468" y="3029494"/>
            <a:ext cx="3366716" cy="3638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79884" idx="9"/>
          </p:cNvCxnSpPr>
          <p:nvPr/>
        </p:nvCxnSpPr>
        <p:spPr>
          <a:xfrm flipV="1">
            <a:off x="4689962" y="3665852"/>
            <a:ext cx="1636284" cy="8867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81335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xit" presetSubtype="10" fill="hold" grpId="1" nodeType="clickEffect">
                                  <p:stCondLst>
                                    <p:cond delay="0"/>
                                  </p:stCondLst>
                                  <p:childTnLst>
                                    <p:animEffect transition="out" filter="blinds(horizontal)">
                                      <p:cBhvr>
                                        <p:cTn id="10" dur="500"/>
                                        <p:tgtEl>
                                          <p:spTgt spid="79878"/>
                                        </p:tgtEl>
                                      </p:cBhvr>
                                    </p:animEffect>
                                    <p:set>
                                      <p:cBhvr>
                                        <p:cTn id="11" dur="1" fill="hold">
                                          <p:stCondLst>
                                            <p:cond delay="499"/>
                                          </p:stCondLst>
                                        </p:cTn>
                                        <p:tgtEl>
                                          <p:spTgt spid="79878"/>
                                        </p:tgtEl>
                                        <p:attrNameLst>
                                          <p:attrName>style.visibility</p:attrName>
                                        </p:attrNameLst>
                                      </p:cBhvr>
                                      <p:to>
                                        <p:strVal val="hidden"/>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9881"/>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xit" presetSubtype="10" fill="hold" grpId="1" nodeType="clickEffect">
                                  <p:stCondLst>
                                    <p:cond delay="0"/>
                                  </p:stCondLst>
                                  <p:childTnLst>
                                    <p:animEffect transition="out" filter="blinds(horizontal)">
                                      <p:cBhvr>
                                        <p:cTn id="19" dur="500"/>
                                        <p:tgtEl>
                                          <p:spTgt spid="79881"/>
                                        </p:tgtEl>
                                      </p:cBhvr>
                                    </p:animEffect>
                                    <p:set>
                                      <p:cBhvr>
                                        <p:cTn id="20" dur="1" fill="hold">
                                          <p:stCondLst>
                                            <p:cond delay="499"/>
                                          </p:stCondLst>
                                        </p:cTn>
                                        <p:tgtEl>
                                          <p:spTgt spid="79881"/>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2" nodeType="clickEffect">
                                  <p:stCondLst>
                                    <p:cond delay="0"/>
                                  </p:stCondLst>
                                  <p:childTnLst>
                                    <p:set>
                                      <p:cBhvr>
                                        <p:cTn id="24" dur="1" fill="hold">
                                          <p:stCondLst>
                                            <p:cond delay="0"/>
                                          </p:stCondLst>
                                        </p:cTn>
                                        <p:tgtEl>
                                          <p:spTgt spid="79878"/>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798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8" grpId="0"/>
      <p:bldP spid="79878" grpId="1"/>
      <p:bldP spid="79878" grpId="2"/>
      <p:bldP spid="79881" grpId="0"/>
      <p:bldP spid="79881" grpId="1"/>
      <p:bldP spid="79881" grpId="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0" name="Rectangle 8"/>
          <p:cNvSpPr>
            <a:spLocks noGrp="1" noChangeArrowheads="1"/>
          </p:cNvSpPr>
          <p:nvPr>
            <p:ph type="title"/>
          </p:nvPr>
        </p:nvSpPr>
        <p:spPr/>
        <p:txBody>
          <a:bodyPr>
            <a:normAutofit fontScale="90000"/>
          </a:bodyPr>
          <a:lstStyle/>
          <a:p>
            <a:r>
              <a:rPr lang="en-US" altLang="en-US" sz="4000"/>
              <a:t>Management </a:t>
            </a:r>
            <a:br>
              <a:rPr lang="en-US" altLang="en-US" sz="4000"/>
            </a:br>
            <a:r>
              <a:rPr lang="en-US" altLang="en-US" sz="4000"/>
              <a:t>Pharmacological</a:t>
            </a:r>
            <a:endParaRPr lang="en-GB" altLang="en-US" sz="4000"/>
          </a:p>
        </p:txBody>
      </p:sp>
      <p:pic>
        <p:nvPicPr>
          <p:cNvPr id="38916" name="Picture 4" descr="NandV_Receptors"/>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57200" y="2462213"/>
            <a:ext cx="8229600" cy="3151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942850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ctrTitle"/>
          </p:nvPr>
        </p:nvSpPr>
        <p:spPr/>
        <p:txBody>
          <a:bodyPr>
            <a:normAutofit/>
          </a:bodyPr>
          <a:lstStyle/>
          <a:p>
            <a:pPr eaLnBrk="1" hangingPunct="1"/>
            <a:r>
              <a:rPr lang="en-GB" altLang="en-US" sz="4800" dirty="0" smtClean="0"/>
              <a:t>Nausea &amp; Vomiting</a:t>
            </a:r>
          </a:p>
        </p:txBody>
      </p:sp>
      <p:sp>
        <p:nvSpPr>
          <p:cNvPr id="19459" name="Rectangle 5"/>
          <p:cNvSpPr>
            <a:spLocks noGrp="1" noChangeArrowheads="1"/>
          </p:cNvSpPr>
          <p:nvPr>
            <p:ph type="subTitle" idx="1"/>
          </p:nvPr>
        </p:nvSpPr>
        <p:spPr/>
        <p:txBody>
          <a:bodyPr>
            <a:normAutofit/>
          </a:bodyPr>
          <a:lstStyle/>
          <a:p>
            <a:pPr eaLnBrk="1" hangingPunct="1"/>
            <a:r>
              <a:rPr lang="en-US" altLang="en-US" sz="2800" dirty="0" smtClean="0">
                <a:solidFill>
                  <a:schemeClr val="tx1"/>
                </a:solidFill>
              </a:rPr>
              <a:t>Dr. Lucy Harris</a:t>
            </a:r>
          </a:p>
          <a:p>
            <a:pPr eaLnBrk="1" hangingPunct="1"/>
            <a:r>
              <a:rPr lang="en-US" altLang="en-US" sz="2800" dirty="0" err="1" smtClean="0">
                <a:solidFill>
                  <a:schemeClr val="tx1"/>
                </a:solidFill>
              </a:rPr>
              <a:t>SpR</a:t>
            </a:r>
            <a:r>
              <a:rPr lang="en-US" altLang="en-US" sz="2800" dirty="0" smtClean="0">
                <a:solidFill>
                  <a:schemeClr val="tx1"/>
                </a:solidFill>
              </a:rPr>
              <a:t> Palliative Medicine</a:t>
            </a:r>
          </a:p>
          <a:p>
            <a:pPr eaLnBrk="1" hangingPunct="1"/>
            <a:r>
              <a:rPr lang="en-US" altLang="en-US" sz="2800" dirty="0" smtClean="0">
                <a:solidFill>
                  <a:schemeClr val="tx1"/>
                </a:solidFill>
              </a:rPr>
              <a:t>September 2014</a:t>
            </a:r>
          </a:p>
        </p:txBody>
      </p:sp>
    </p:spTree>
    <p:extLst>
      <p:ext uri="{BB962C8B-B14F-4D97-AF65-F5344CB8AC3E}">
        <p14:creationId xmlns:p14="http://schemas.microsoft.com/office/powerpoint/2010/main" val="40479903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normAutofit fontScale="90000"/>
          </a:bodyPr>
          <a:lstStyle/>
          <a:p>
            <a:r>
              <a:rPr lang="en-GB" altLang="en-US" sz="4000"/>
              <a:t>Other drugs used to manage nausea and vomiting</a:t>
            </a:r>
          </a:p>
        </p:txBody>
      </p:sp>
      <p:sp>
        <p:nvSpPr>
          <p:cNvPr id="92163" name="Rectangle 3"/>
          <p:cNvSpPr>
            <a:spLocks noGrp="1" noChangeArrowheads="1"/>
          </p:cNvSpPr>
          <p:nvPr>
            <p:ph type="body" idx="1"/>
          </p:nvPr>
        </p:nvSpPr>
        <p:spPr>
          <a:xfrm>
            <a:off x="457200" y="1600200"/>
            <a:ext cx="8229600" cy="4781128"/>
          </a:xfrm>
        </p:spPr>
        <p:txBody>
          <a:bodyPr/>
          <a:lstStyle/>
          <a:p>
            <a:pPr>
              <a:lnSpc>
                <a:spcPct val="80000"/>
              </a:lnSpc>
            </a:pPr>
            <a:r>
              <a:rPr lang="en-GB" altLang="en-US" sz="2400" b="1" dirty="0">
                <a:effectLst/>
              </a:rPr>
              <a:t>Dexamethasone</a:t>
            </a:r>
          </a:p>
          <a:p>
            <a:pPr>
              <a:lnSpc>
                <a:spcPct val="80000"/>
              </a:lnSpc>
              <a:buFont typeface="Wingdings" pitchFamily="2" charset="2"/>
              <a:buNone/>
            </a:pPr>
            <a:r>
              <a:rPr lang="en-GB" altLang="en-US" sz="2400" dirty="0">
                <a:effectLst/>
              </a:rPr>
              <a:t>Decreases permeability at CTZ, inhibits central PG synth</a:t>
            </a:r>
          </a:p>
          <a:p>
            <a:pPr>
              <a:lnSpc>
                <a:spcPct val="80000"/>
              </a:lnSpc>
            </a:pPr>
            <a:r>
              <a:rPr lang="en-GB" altLang="en-US" sz="2400" b="1" dirty="0">
                <a:effectLst/>
              </a:rPr>
              <a:t>Ranitidine</a:t>
            </a:r>
          </a:p>
          <a:p>
            <a:pPr>
              <a:lnSpc>
                <a:spcPct val="80000"/>
              </a:lnSpc>
              <a:buFont typeface="Wingdings" pitchFamily="2" charset="2"/>
              <a:buNone/>
            </a:pPr>
            <a:r>
              <a:rPr lang="en-GB" altLang="en-US" sz="2400" dirty="0">
                <a:effectLst/>
              </a:rPr>
              <a:t>Decreases volume of gastric secretions</a:t>
            </a:r>
          </a:p>
          <a:p>
            <a:pPr>
              <a:lnSpc>
                <a:spcPct val="80000"/>
              </a:lnSpc>
            </a:pPr>
            <a:r>
              <a:rPr lang="en-GB" altLang="en-US" sz="2400" b="1" dirty="0" err="1">
                <a:effectLst/>
              </a:rPr>
              <a:t>Octreotide</a:t>
            </a:r>
            <a:endParaRPr lang="en-GB" altLang="en-US" sz="2400" b="1" dirty="0">
              <a:effectLst/>
            </a:endParaRPr>
          </a:p>
          <a:p>
            <a:pPr>
              <a:lnSpc>
                <a:spcPct val="80000"/>
              </a:lnSpc>
              <a:buFont typeface="Wingdings" pitchFamily="2" charset="2"/>
              <a:buNone/>
            </a:pPr>
            <a:r>
              <a:rPr lang="en-GB" altLang="en-US" sz="2400" dirty="0">
                <a:effectLst/>
              </a:rPr>
              <a:t>Decreases GI </a:t>
            </a:r>
            <a:r>
              <a:rPr lang="en-GB" altLang="en-US" sz="2400" dirty="0" smtClean="0">
                <a:effectLst/>
              </a:rPr>
              <a:t>secretions (useful for large volume vomits in</a:t>
            </a:r>
          </a:p>
          <a:p>
            <a:pPr>
              <a:lnSpc>
                <a:spcPct val="80000"/>
              </a:lnSpc>
              <a:buFont typeface="Wingdings" pitchFamily="2" charset="2"/>
              <a:buNone/>
            </a:pPr>
            <a:r>
              <a:rPr lang="en-GB" altLang="en-US" sz="2400" dirty="0" smtClean="0">
                <a:effectLst/>
              </a:rPr>
              <a:t>malignant bowel obstruction)</a:t>
            </a:r>
            <a:endParaRPr lang="en-GB" altLang="en-US" sz="2400" dirty="0">
              <a:effectLst/>
            </a:endParaRPr>
          </a:p>
          <a:p>
            <a:pPr>
              <a:lnSpc>
                <a:spcPct val="80000"/>
              </a:lnSpc>
            </a:pPr>
            <a:r>
              <a:rPr lang="en-GB" altLang="en-US" sz="2400" b="1" dirty="0">
                <a:effectLst/>
              </a:rPr>
              <a:t>PPI</a:t>
            </a:r>
          </a:p>
          <a:p>
            <a:pPr>
              <a:lnSpc>
                <a:spcPct val="80000"/>
              </a:lnSpc>
              <a:buFont typeface="Wingdings" pitchFamily="2" charset="2"/>
              <a:buNone/>
            </a:pPr>
            <a:r>
              <a:rPr lang="en-GB" altLang="en-US" sz="2400" dirty="0">
                <a:effectLst/>
              </a:rPr>
              <a:t>Decreases acidity</a:t>
            </a:r>
          </a:p>
          <a:p>
            <a:pPr>
              <a:lnSpc>
                <a:spcPct val="80000"/>
              </a:lnSpc>
            </a:pPr>
            <a:r>
              <a:rPr lang="en-GB" altLang="en-US" sz="2400" b="1" dirty="0">
                <a:effectLst/>
              </a:rPr>
              <a:t>Antifungals</a:t>
            </a:r>
          </a:p>
          <a:p>
            <a:pPr>
              <a:lnSpc>
                <a:spcPct val="80000"/>
              </a:lnSpc>
              <a:buFont typeface="Wingdings" pitchFamily="2" charset="2"/>
              <a:buNone/>
            </a:pPr>
            <a:r>
              <a:rPr lang="en-GB" altLang="en-US" sz="2400" dirty="0">
                <a:effectLst/>
              </a:rPr>
              <a:t>Treat oropharyngeal candida</a:t>
            </a:r>
          </a:p>
          <a:p>
            <a:pPr>
              <a:lnSpc>
                <a:spcPct val="80000"/>
              </a:lnSpc>
            </a:pPr>
            <a:r>
              <a:rPr lang="en-GB" altLang="en-US" sz="2400" b="1" dirty="0">
                <a:effectLst/>
              </a:rPr>
              <a:t>Benzodiazepines</a:t>
            </a:r>
          </a:p>
          <a:p>
            <a:pPr>
              <a:lnSpc>
                <a:spcPct val="80000"/>
              </a:lnSpc>
              <a:buFont typeface="Wingdings" pitchFamily="2" charset="2"/>
              <a:buNone/>
            </a:pPr>
            <a:r>
              <a:rPr lang="en-GB" altLang="en-US" sz="2400" dirty="0">
                <a:effectLst/>
              </a:rPr>
              <a:t>For anxiety, ??GABA effect</a:t>
            </a:r>
          </a:p>
          <a:p>
            <a:pPr>
              <a:lnSpc>
                <a:spcPct val="80000"/>
              </a:lnSpc>
              <a:buFont typeface="Wingdings" pitchFamily="2" charset="2"/>
              <a:buNone/>
            </a:pPr>
            <a:endParaRPr lang="en-GB" altLang="en-US" sz="2400" dirty="0">
              <a:effectLst/>
            </a:endParaRPr>
          </a:p>
          <a:p>
            <a:pPr>
              <a:lnSpc>
                <a:spcPct val="80000"/>
              </a:lnSpc>
              <a:buFont typeface="Wingdings" pitchFamily="2" charset="2"/>
              <a:buNone/>
            </a:pPr>
            <a:endParaRPr lang="en-GB" altLang="en-US" sz="2400" dirty="0"/>
          </a:p>
          <a:p>
            <a:pPr>
              <a:lnSpc>
                <a:spcPct val="80000"/>
              </a:lnSpc>
              <a:buFont typeface="Wingdings" pitchFamily="2" charset="2"/>
              <a:buNone/>
            </a:pPr>
            <a:endParaRPr lang="en-GB" altLang="en-US" sz="2400" dirty="0"/>
          </a:p>
        </p:txBody>
      </p:sp>
    </p:spTree>
    <p:extLst>
      <p:ext uri="{BB962C8B-B14F-4D97-AF65-F5344CB8AC3E}">
        <p14:creationId xmlns:p14="http://schemas.microsoft.com/office/powerpoint/2010/main" val="4042047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6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216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21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6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216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216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6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216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216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216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216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9216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GB" altLang="en-US"/>
              <a:t>Antiemetic Ladder</a:t>
            </a:r>
            <a:endParaRPr lang="en-US" altLang="en-US"/>
          </a:p>
        </p:txBody>
      </p:sp>
      <p:sp>
        <p:nvSpPr>
          <p:cNvPr id="36867" name="Rectangle 3"/>
          <p:cNvSpPr>
            <a:spLocks noGrp="1" noChangeArrowheads="1"/>
          </p:cNvSpPr>
          <p:nvPr>
            <p:ph type="body" sz="half" idx="1"/>
          </p:nvPr>
        </p:nvSpPr>
        <p:spPr/>
        <p:txBody>
          <a:bodyPr/>
          <a:lstStyle/>
          <a:p>
            <a:pPr>
              <a:lnSpc>
                <a:spcPct val="90000"/>
              </a:lnSpc>
            </a:pPr>
            <a:r>
              <a:rPr lang="en-GB" altLang="en-US" sz="2000" b="1" u="sng" dirty="0"/>
              <a:t>STEP 2</a:t>
            </a:r>
          </a:p>
          <a:p>
            <a:pPr>
              <a:lnSpc>
                <a:spcPct val="90000"/>
              </a:lnSpc>
            </a:pPr>
            <a:r>
              <a:rPr lang="en-GB" altLang="en-US" sz="2000" b="1" dirty="0"/>
              <a:t>2nd line narrow spectrum</a:t>
            </a:r>
          </a:p>
          <a:p>
            <a:pPr>
              <a:lnSpc>
                <a:spcPct val="90000"/>
              </a:lnSpc>
            </a:pPr>
            <a:r>
              <a:rPr lang="en-GB" altLang="en-US" sz="2000" dirty="0" err="1"/>
              <a:t>eg</a:t>
            </a:r>
            <a:r>
              <a:rPr lang="en-GB" altLang="en-US" sz="2000" dirty="0"/>
              <a:t> </a:t>
            </a:r>
            <a:r>
              <a:rPr lang="en-GB" altLang="en-US" sz="2000" dirty="0" err="1"/>
              <a:t>ondansetron</a:t>
            </a:r>
            <a:endParaRPr lang="en-GB" altLang="en-US" sz="2000" dirty="0"/>
          </a:p>
          <a:p>
            <a:pPr>
              <a:lnSpc>
                <a:spcPct val="90000"/>
              </a:lnSpc>
            </a:pPr>
            <a:r>
              <a:rPr lang="en-GB" altLang="en-US" sz="2000" b="1" dirty="0"/>
              <a:t>OR combination</a:t>
            </a:r>
          </a:p>
          <a:p>
            <a:pPr>
              <a:lnSpc>
                <a:spcPct val="90000"/>
              </a:lnSpc>
            </a:pPr>
            <a:r>
              <a:rPr lang="en-GB" altLang="en-US" sz="2000" dirty="0" err="1"/>
              <a:t>eg</a:t>
            </a:r>
            <a:r>
              <a:rPr lang="en-GB" altLang="en-US" sz="2000" dirty="0"/>
              <a:t> </a:t>
            </a:r>
            <a:r>
              <a:rPr lang="en-GB" altLang="en-US" sz="2000" dirty="0" err="1"/>
              <a:t>cyclizine+haloperidol</a:t>
            </a:r>
            <a:endParaRPr lang="en-GB" altLang="en-US" sz="2000" dirty="0"/>
          </a:p>
          <a:p>
            <a:pPr>
              <a:lnSpc>
                <a:spcPct val="90000"/>
              </a:lnSpc>
            </a:pPr>
            <a:r>
              <a:rPr lang="en-GB" altLang="en-US" sz="2000" b="1" dirty="0"/>
              <a:t>OR broad spectrum</a:t>
            </a:r>
          </a:p>
          <a:p>
            <a:pPr>
              <a:lnSpc>
                <a:spcPct val="90000"/>
              </a:lnSpc>
            </a:pPr>
            <a:r>
              <a:rPr lang="en-GB" altLang="en-US" sz="2000" dirty="0" err="1"/>
              <a:t>eg</a:t>
            </a:r>
            <a:r>
              <a:rPr lang="en-GB" altLang="en-US" sz="2000" dirty="0"/>
              <a:t> </a:t>
            </a:r>
            <a:r>
              <a:rPr lang="en-GB" altLang="en-US" sz="2000" dirty="0" err="1"/>
              <a:t>levomepromazine</a:t>
            </a:r>
            <a:r>
              <a:rPr lang="en-GB" altLang="en-US" sz="2000" b="1" u="sng" dirty="0"/>
              <a:t> </a:t>
            </a:r>
            <a:endParaRPr lang="en-GB" altLang="en-US" sz="2000" b="1" u="sng" dirty="0" smtClean="0"/>
          </a:p>
          <a:p>
            <a:pPr marL="0" indent="0">
              <a:lnSpc>
                <a:spcPct val="90000"/>
              </a:lnSpc>
              <a:buNone/>
            </a:pPr>
            <a:endParaRPr lang="en-GB" altLang="en-US" sz="2000" b="1" u="sng" dirty="0"/>
          </a:p>
          <a:p>
            <a:pPr>
              <a:lnSpc>
                <a:spcPct val="90000"/>
              </a:lnSpc>
            </a:pPr>
            <a:r>
              <a:rPr lang="en-GB" altLang="en-US" sz="2000" b="1" u="sng" dirty="0"/>
              <a:t>STEP 1</a:t>
            </a:r>
          </a:p>
          <a:p>
            <a:pPr>
              <a:lnSpc>
                <a:spcPct val="90000"/>
              </a:lnSpc>
            </a:pPr>
            <a:r>
              <a:rPr lang="en-GB" altLang="en-US" sz="2000" b="1" dirty="0"/>
              <a:t>Narrow spectrum</a:t>
            </a:r>
          </a:p>
          <a:p>
            <a:pPr>
              <a:lnSpc>
                <a:spcPct val="90000"/>
              </a:lnSpc>
            </a:pPr>
            <a:r>
              <a:rPr lang="en-GB" altLang="en-US" sz="2000" dirty="0"/>
              <a:t>Metoclopramide</a:t>
            </a:r>
          </a:p>
          <a:p>
            <a:pPr>
              <a:lnSpc>
                <a:spcPct val="90000"/>
              </a:lnSpc>
            </a:pPr>
            <a:r>
              <a:rPr lang="en-GB" altLang="en-US" sz="2000" dirty="0" err="1"/>
              <a:t>Cyclizine</a:t>
            </a:r>
            <a:endParaRPr lang="en-GB" altLang="en-US" sz="2000" dirty="0"/>
          </a:p>
          <a:p>
            <a:pPr>
              <a:lnSpc>
                <a:spcPct val="90000"/>
              </a:lnSpc>
            </a:pPr>
            <a:r>
              <a:rPr lang="en-GB" altLang="en-US" sz="2000" dirty="0"/>
              <a:t>Haloperidol</a:t>
            </a:r>
          </a:p>
          <a:p>
            <a:pPr>
              <a:lnSpc>
                <a:spcPct val="90000"/>
              </a:lnSpc>
            </a:pPr>
            <a:endParaRPr lang="en-US" altLang="en-US" sz="2000" dirty="0"/>
          </a:p>
          <a:p>
            <a:pPr>
              <a:lnSpc>
                <a:spcPct val="90000"/>
              </a:lnSpc>
              <a:spcBef>
                <a:spcPct val="0"/>
              </a:spcBef>
              <a:buFontTx/>
              <a:buNone/>
            </a:pPr>
            <a:endParaRPr lang="en-GB" altLang="en-US" sz="2000" dirty="0"/>
          </a:p>
          <a:p>
            <a:pPr>
              <a:lnSpc>
                <a:spcPct val="90000"/>
              </a:lnSpc>
            </a:pPr>
            <a:endParaRPr lang="en-US" altLang="en-US" sz="2000" dirty="0"/>
          </a:p>
        </p:txBody>
      </p:sp>
      <p:graphicFrame>
        <p:nvGraphicFramePr>
          <p:cNvPr id="36869" name="Object 5"/>
          <p:cNvGraphicFramePr>
            <a:graphicFrameLocks noGrp="1" noChangeAspect="1"/>
          </p:cNvGraphicFramePr>
          <p:nvPr>
            <p:ph sz="half" idx="4294967295"/>
          </p:nvPr>
        </p:nvGraphicFramePr>
        <p:xfrm>
          <a:off x="5105400" y="1600200"/>
          <a:ext cx="4038600" cy="4524375"/>
        </p:xfrm>
        <a:graphic>
          <a:graphicData uri="http://schemas.openxmlformats.org/presentationml/2006/ole">
            <mc:AlternateContent xmlns:mc="http://schemas.openxmlformats.org/markup-compatibility/2006">
              <mc:Choice xmlns:v="urn:schemas-microsoft-com:vml" Requires="v">
                <p:oleObj spid="_x0000_s4107" name="Chart" r:id="rId3" imgW="4038693" imgH="4524285" progId="MSGraph.Chart.8">
                  <p:embed followColorScheme="full"/>
                </p:oleObj>
              </mc:Choice>
              <mc:Fallback>
                <p:oleObj name="Chart" r:id="rId3" imgW="4038693" imgH="4524285" progId="MSGraph.Chart.8">
                  <p:embed followColorScheme="full"/>
                  <p:pic>
                    <p:nvPicPr>
                      <p:cNvPr id="0" name=""/>
                      <p:cNvPicPr>
                        <a:picLocks noChangeAspect="1" noChangeArrowheads="1"/>
                      </p:cNvPicPr>
                      <p:nvPr/>
                    </p:nvPicPr>
                    <p:blipFill>
                      <a:blip r:embed="rId4"/>
                      <a:srcRect/>
                      <a:stretch>
                        <a:fillRect/>
                      </a:stretch>
                    </p:blipFill>
                    <p:spPr bwMode="auto">
                      <a:xfrm>
                        <a:off x="5105400" y="1600200"/>
                        <a:ext cx="4038600" cy="4524375"/>
                      </a:xfrm>
                      <a:prstGeom prst="rect">
                        <a:avLst/>
                      </a:prstGeom>
                    </p:spPr>
                  </p:pic>
                </p:oleObj>
              </mc:Fallback>
            </mc:AlternateContent>
          </a:graphicData>
        </a:graphic>
      </p:graphicFrame>
      <p:sp>
        <p:nvSpPr>
          <p:cNvPr id="36873" name="Rectangle 9"/>
          <p:cNvSpPr>
            <a:spLocks noGrp="1" noChangeArrowheads="1"/>
          </p:cNvSpPr>
          <p:nvPr>
            <p:ph sz="half" idx="2"/>
          </p:nvPr>
        </p:nvSpPr>
        <p:spPr/>
        <p:txBody>
          <a:bodyPr/>
          <a:lstStyle/>
          <a:p>
            <a:endParaRPr lang="en-GB" altLang="en-US" sz="2800"/>
          </a:p>
        </p:txBody>
      </p:sp>
      <p:pic>
        <p:nvPicPr>
          <p:cNvPr id="36879" name="Picture 15" descr="See full size image">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48263" y="2205038"/>
            <a:ext cx="2952750" cy="3240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85945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74638"/>
            <a:ext cx="8229600" cy="994122"/>
          </a:xfrm>
        </p:spPr>
        <p:txBody>
          <a:bodyPr/>
          <a:lstStyle/>
          <a:p>
            <a:r>
              <a:rPr lang="en-GB" altLang="en-US" dirty="0" smtClean="0"/>
              <a:t>Route is important</a:t>
            </a:r>
            <a:endParaRPr lang="en-US" altLang="en-US" dirty="0"/>
          </a:p>
        </p:txBody>
      </p:sp>
      <p:sp>
        <p:nvSpPr>
          <p:cNvPr id="57347" name="Rectangle 3"/>
          <p:cNvSpPr>
            <a:spLocks noGrp="1" noChangeArrowheads="1"/>
          </p:cNvSpPr>
          <p:nvPr>
            <p:ph type="body" idx="1"/>
          </p:nvPr>
        </p:nvSpPr>
        <p:spPr>
          <a:xfrm>
            <a:off x="251520" y="1341438"/>
            <a:ext cx="8712968" cy="5327922"/>
          </a:xfrm>
        </p:spPr>
        <p:txBody>
          <a:bodyPr/>
          <a:lstStyle/>
          <a:p>
            <a:pPr marL="0" indent="0">
              <a:lnSpc>
                <a:spcPct val="80000"/>
              </a:lnSpc>
              <a:buNone/>
            </a:pPr>
            <a:endParaRPr lang="en-GB" altLang="en-US" sz="2000" b="1" dirty="0" smtClean="0"/>
          </a:p>
          <a:p>
            <a:pPr marL="0" indent="0">
              <a:lnSpc>
                <a:spcPct val="80000"/>
              </a:lnSpc>
              <a:buNone/>
            </a:pPr>
            <a:r>
              <a:rPr lang="en-GB" altLang="en-US" sz="2400" b="1" dirty="0" smtClean="0"/>
              <a:t>Essential to consider antiemetic route if </a:t>
            </a:r>
            <a:r>
              <a:rPr lang="en-GB" altLang="en-US" sz="2400" b="1" dirty="0"/>
              <a:t>already </a:t>
            </a:r>
            <a:r>
              <a:rPr lang="en-GB" altLang="en-US" sz="2400" b="1" dirty="0" smtClean="0"/>
              <a:t>vomiting</a:t>
            </a:r>
            <a:r>
              <a:rPr lang="en-GB" altLang="en-US" sz="2400" b="1" dirty="0"/>
              <a:t> </a:t>
            </a:r>
            <a:r>
              <a:rPr lang="en-GB" altLang="en-US" sz="2400" b="1" dirty="0" smtClean="0"/>
              <a:t>/ absorption concerns</a:t>
            </a:r>
          </a:p>
          <a:p>
            <a:pPr marL="0" indent="0">
              <a:lnSpc>
                <a:spcPct val="80000"/>
              </a:lnSpc>
              <a:buNone/>
            </a:pPr>
            <a:endParaRPr lang="en-GB" altLang="en-US" sz="2000" u="sng" dirty="0"/>
          </a:p>
          <a:p>
            <a:pPr>
              <a:lnSpc>
                <a:spcPct val="80000"/>
              </a:lnSpc>
            </a:pPr>
            <a:r>
              <a:rPr lang="en-GB" altLang="en-US" sz="2000" u="sng" dirty="0" smtClean="0"/>
              <a:t>Transdermal</a:t>
            </a:r>
            <a:r>
              <a:rPr lang="en-GB" altLang="en-US" sz="2000" u="sng" dirty="0"/>
              <a:t>:</a:t>
            </a:r>
            <a:r>
              <a:rPr lang="en-GB" altLang="en-US" sz="2000" dirty="0"/>
              <a:t> </a:t>
            </a:r>
            <a:r>
              <a:rPr lang="en-GB" altLang="en-US" sz="2000" dirty="0" err="1"/>
              <a:t>Scopaderm</a:t>
            </a:r>
            <a:r>
              <a:rPr lang="en-GB" altLang="en-US" sz="2000" dirty="0"/>
              <a:t> TTS releases 0.5m hyoscine </a:t>
            </a:r>
            <a:r>
              <a:rPr lang="en-GB" altLang="en-US" sz="2000" dirty="0" err="1"/>
              <a:t>hydrobromide</a:t>
            </a:r>
            <a:r>
              <a:rPr lang="en-GB" altLang="en-US" sz="2000" dirty="0"/>
              <a:t> / 72 hrs</a:t>
            </a:r>
          </a:p>
          <a:p>
            <a:pPr>
              <a:lnSpc>
                <a:spcPct val="80000"/>
              </a:lnSpc>
            </a:pPr>
            <a:endParaRPr lang="en-GB" altLang="en-US" sz="2000" dirty="0"/>
          </a:p>
          <a:p>
            <a:pPr>
              <a:lnSpc>
                <a:spcPct val="80000"/>
              </a:lnSpc>
            </a:pPr>
            <a:r>
              <a:rPr lang="en-GB" altLang="en-US" sz="2000" u="sng" dirty="0"/>
              <a:t>Buccal:</a:t>
            </a:r>
            <a:r>
              <a:rPr lang="en-GB" altLang="en-US" sz="2000" dirty="0"/>
              <a:t> </a:t>
            </a:r>
            <a:r>
              <a:rPr lang="en-GB" altLang="en-US" sz="2000" dirty="0" err="1"/>
              <a:t>Buccastem</a:t>
            </a:r>
            <a:r>
              <a:rPr lang="en-GB" altLang="en-US" sz="2000" dirty="0"/>
              <a:t> (</a:t>
            </a:r>
            <a:r>
              <a:rPr lang="en-GB" altLang="en-US" sz="2000" dirty="0" err="1"/>
              <a:t>Prochlorperazine</a:t>
            </a:r>
            <a:r>
              <a:rPr lang="en-GB" altLang="en-US" sz="2000" dirty="0"/>
              <a:t> tab absorbed from buccal mucosa) 3mg/12hrs	</a:t>
            </a:r>
            <a:endParaRPr lang="en-GB" altLang="en-US" sz="2000" dirty="0" smtClean="0"/>
          </a:p>
          <a:p>
            <a:pPr marL="0" indent="0">
              <a:lnSpc>
                <a:spcPct val="80000"/>
              </a:lnSpc>
              <a:buNone/>
            </a:pPr>
            <a:r>
              <a:rPr lang="en-GB" altLang="en-US" sz="2000" dirty="0"/>
              <a:t>	  	                  	</a:t>
            </a:r>
          </a:p>
          <a:p>
            <a:pPr>
              <a:lnSpc>
                <a:spcPct val="80000"/>
              </a:lnSpc>
            </a:pPr>
            <a:r>
              <a:rPr lang="en-GB" altLang="en-US" sz="2000" u="sng" dirty="0"/>
              <a:t>Rectal:</a:t>
            </a:r>
            <a:r>
              <a:rPr lang="en-GB" altLang="en-US" sz="2000" dirty="0"/>
              <a:t> </a:t>
            </a:r>
            <a:r>
              <a:rPr lang="en-GB" altLang="en-US" sz="2000" dirty="0" err="1"/>
              <a:t>Prochlorperazine</a:t>
            </a:r>
            <a:r>
              <a:rPr lang="en-GB" altLang="en-US" sz="2000" dirty="0"/>
              <a:t> (25mg </a:t>
            </a:r>
            <a:r>
              <a:rPr lang="en-GB" altLang="en-US" sz="2000" dirty="0" err="1"/>
              <a:t>tds</a:t>
            </a:r>
            <a:r>
              <a:rPr lang="en-GB" altLang="en-US" sz="2000" dirty="0"/>
              <a:t>) </a:t>
            </a:r>
            <a:r>
              <a:rPr lang="en-GB" altLang="en-US" sz="2000" dirty="0" err="1"/>
              <a:t>Domperidone</a:t>
            </a:r>
            <a:r>
              <a:rPr lang="en-GB" altLang="en-US" sz="2000" dirty="0"/>
              <a:t> (30-60mg </a:t>
            </a:r>
            <a:r>
              <a:rPr lang="en-GB" altLang="en-US" sz="2000" dirty="0" err="1"/>
              <a:t>qds</a:t>
            </a:r>
            <a:r>
              <a:rPr lang="en-GB" altLang="en-US" sz="2000" dirty="0"/>
              <a:t>)</a:t>
            </a:r>
          </a:p>
          <a:p>
            <a:pPr>
              <a:lnSpc>
                <a:spcPct val="80000"/>
              </a:lnSpc>
            </a:pPr>
            <a:endParaRPr lang="en-GB" altLang="en-US" sz="2000" dirty="0"/>
          </a:p>
          <a:p>
            <a:pPr>
              <a:lnSpc>
                <a:spcPct val="80000"/>
              </a:lnSpc>
            </a:pPr>
            <a:r>
              <a:rPr lang="en-GB" altLang="en-US" sz="2000" u="sng" dirty="0"/>
              <a:t>S/C:</a:t>
            </a:r>
            <a:r>
              <a:rPr lang="en-GB" altLang="en-US" sz="2000" dirty="0"/>
              <a:t> </a:t>
            </a:r>
            <a:r>
              <a:rPr lang="en-GB" altLang="en-US" sz="2000" dirty="0" err="1"/>
              <a:t>Cyclizine</a:t>
            </a:r>
            <a:r>
              <a:rPr lang="en-GB" altLang="en-US" sz="2000" dirty="0"/>
              <a:t> (100-150mg/24hrs</a:t>
            </a:r>
            <a:r>
              <a:rPr lang="en-GB" altLang="en-US" sz="2000" dirty="0" smtClean="0"/>
              <a:t>) – does not combine well in </a:t>
            </a:r>
            <a:r>
              <a:rPr lang="en-GB" altLang="en-US" sz="2000" dirty="0" err="1" smtClean="0"/>
              <a:t>csci</a:t>
            </a:r>
            <a:endParaRPr lang="en-GB" altLang="en-US" sz="2000" dirty="0"/>
          </a:p>
          <a:p>
            <a:pPr lvl="1">
              <a:lnSpc>
                <a:spcPct val="80000"/>
              </a:lnSpc>
              <a:buFontTx/>
              <a:buNone/>
            </a:pPr>
            <a:r>
              <a:rPr lang="en-GB" altLang="en-US" sz="2000" dirty="0"/>
              <a:t>      Haloperidol (2.5-10mg/24hrs)</a:t>
            </a:r>
          </a:p>
          <a:p>
            <a:pPr lvl="1">
              <a:lnSpc>
                <a:spcPct val="80000"/>
              </a:lnSpc>
              <a:buFontTx/>
              <a:buNone/>
            </a:pPr>
            <a:r>
              <a:rPr lang="en-GB" altLang="en-US" sz="2000" dirty="0"/>
              <a:t>      </a:t>
            </a:r>
            <a:r>
              <a:rPr lang="en-GB" altLang="en-US" sz="2000" dirty="0" err="1"/>
              <a:t>Levomepromazine</a:t>
            </a:r>
            <a:r>
              <a:rPr lang="en-GB" altLang="en-US" sz="2000" dirty="0"/>
              <a:t> (6.25-100mg/24hrs) (</a:t>
            </a:r>
            <a:r>
              <a:rPr lang="en-GB" altLang="en-US" sz="2000" dirty="0" smtClean="0"/>
              <a:t>2:1 </a:t>
            </a:r>
            <a:r>
              <a:rPr lang="en-GB" altLang="en-US" sz="2000" dirty="0"/>
              <a:t>conversion for </a:t>
            </a:r>
            <a:r>
              <a:rPr lang="en-GB" altLang="en-US" sz="2000" dirty="0" err="1" smtClean="0"/>
              <a:t>po</a:t>
            </a:r>
            <a:r>
              <a:rPr lang="en-GB" altLang="en-US" sz="2000" dirty="0" smtClean="0"/>
              <a:t> : </a:t>
            </a:r>
            <a:r>
              <a:rPr lang="en-GB" altLang="en-US" sz="2000" dirty="0" err="1" smtClean="0"/>
              <a:t>sc</a:t>
            </a:r>
            <a:r>
              <a:rPr lang="en-GB" altLang="en-US" sz="2000" dirty="0" smtClean="0"/>
              <a:t>)</a:t>
            </a:r>
            <a:endParaRPr lang="en-GB" altLang="en-US" sz="2000" dirty="0"/>
          </a:p>
          <a:p>
            <a:pPr>
              <a:lnSpc>
                <a:spcPct val="80000"/>
              </a:lnSpc>
              <a:buFontTx/>
              <a:buNone/>
            </a:pPr>
            <a:r>
              <a:rPr lang="en-GB" altLang="en-US" sz="2000" dirty="0"/>
              <a:t>             </a:t>
            </a:r>
            <a:r>
              <a:rPr lang="en-GB" altLang="en-US" sz="2000" dirty="0" smtClean="0"/>
              <a:t> Metoclopramide </a:t>
            </a:r>
            <a:r>
              <a:rPr lang="en-GB" altLang="en-US" sz="2000" dirty="0"/>
              <a:t>(30-120mg/24hrs)</a:t>
            </a:r>
          </a:p>
          <a:p>
            <a:pPr lvl="1">
              <a:lnSpc>
                <a:spcPct val="80000"/>
              </a:lnSpc>
              <a:buFontTx/>
              <a:buNone/>
            </a:pPr>
            <a:r>
              <a:rPr lang="en-GB" altLang="en-US" sz="2000" dirty="0"/>
              <a:t>     </a:t>
            </a:r>
            <a:r>
              <a:rPr lang="en-GB" altLang="en-US" sz="2000" dirty="0" smtClean="0"/>
              <a:t> </a:t>
            </a:r>
            <a:r>
              <a:rPr lang="en-GB" altLang="en-US" sz="2000" dirty="0" err="1" smtClean="0"/>
              <a:t>Octreotide</a:t>
            </a:r>
            <a:r>
              <a:rPr lang="en-GB" altLang="en-US" sz="2000" dirty="0" smtClean="0"/>
              <a:t> </a:t>
            </a:r>
            <a:r>
              <a:rPr lang="en-GB" altLang="en-US" sz="2000" dirty="0"/>
              <a:t>(100-1200mcg/24hrs)</a:t>
            </a:r>
            <a:endParaRPr lang="en-US" altLang="en-US" sz="2000" dirty="0"/>
          </a:p>
        </p:txBody>
      </p:sp>
    </p:spTree>
    <p:extLst>
      <p:ext uri="{BB962C8B-B14F-4D97-AF65-F5344CB8AC3E}">
        <p14:creationId xmlns:p14="http://schemas.microsoft.com/office/powerpoint/2010/main" val="7763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347">
                                            <p:txEl>
                                              <p:pRg st="1" end="1"/>
                                            </p:txEl>
                                          </p:spTgt>
                                        </p:tgtEl>
                                        <p:attrNameLst>
                                          <p:attrName>style.visibility</p:attrName>
                                        </p:attrNameLst>
                                      </p:cBhvr>
                                      <p:to>
                                        <p:strVal val="visible"/>
                                      </p:to>
                                    </p:set>
                                    <p:animEffect transition="in" filter="fade">
                                      <p:cBhvr>
                                        <p:cTn id="7" dur="500"/>
                                        <p:tgtEl>
                                          <p:spTgt spid="5734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7347">
                                            <p:txEl>
                                              <p:pRg st="3" end="3"/>
                                            </p:txEl>
                                          </p:spTgt>
                                        </p:tgtEl>
                                        <p:attrNameLst>
                                          <p:attrName>style.visibility</p:attrName>
                                        </p:attrNameLst>
                                      </p:cBhvr>
                                      <p:to>
                                        <p:strVal val="visible"/>
                                      </p:to>
                                    </p:set>
                                    <p:animEffect transition="in" filter="fade">
                                      <p:cBhvr>
                                        <p:cTn id="12" dur="500"/>
                                        <p:tgtEl>
                                          <p:spTgt spid="5734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7347">
                                            <p:txEl>
                                              <p:pRg st="5" end="5"/>
                                            </p:txEl>
                                          </p:spTgt>
                                        </p:tgtEl>
                                        <p:attrNameLst>
                                          <p:attrName>style.visibility</p:attrName>
                                        </p:attrNameLst>
                                      </p:cBhvr>
                                      <p:to>
                                        <p:strVal val="visible"/>
                                      </p:to>
                                    </p:set>
                                    <p:animEffect transition="in" filter="fade">
                                      <p:cBhvr>
                                        <p:cTn id="17" dur="500"/>
                                        <p:tgtEl>
                                          <p:spTgt spid="5734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7347">
                                            <p:txEl>
                                              <p:pRg st="6" end="6"/>
                                            </p:txEl>
                                          </p:spTgt>
                                        </p:tgtEl>
                                        <p:attrNameLst>
                                          <p:attrName>style.visibility</p:attrName>
                                        </p:attrNameLst>
                                      </p:cBhvr>
                                      <p:to>
                                        <p:strVal val="visible"/>
                                      </p:to>
                                    </p:set>
                                    <p:animEffect transition="in" filter="fade">
                                      <p:cBhvr>
                                        <p:cTn id="22" dur="500"/>
                                        <p:tgtEl>
                                          <p:spTgt spid="5734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7347">
                                            <p:txEl>
                                              <p:pRg st="7" end="7"/>
                                            </p:txEl>
                                          </p:spTgt>
                                        </p:tgtEl>
                                        <p:attrNameLst>
                                          <p:attrName>style.visibility</p:attrName>
                                        </p:attrNameLst>
                                      </p:cBhvr>
                                      <p:to>
                                        <p:strVal val="visible"/>
                                      </p:to>
                                    </p:set>
                                    <p:animEffect transition="in" filter="fade">
                                      <p:cBhvr>
                                        <p:cTn id="27" dur="500"/>
                                        <p:tgtEl>
                                          <p:spTgt spid="57347">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7347">
                                            <p:txEl>
                                              <p:pRg st="9" end="9"/>
                                            </p:txEl>
                                          </p:spTgt>
                                        </p:tgtEl>
                                        <p:attrNameLst>
                                          <p:attrName>style.visibility</p:attrName>
                                        </p:attrNameLst>
                                      </p:cBhvr>
                                      <p:to>
                                        <p:strVal val="visible"/>
                                      </p:to>
                                    </p:set>
                                    <p:animEffect transition="in" filter="fade">
                                      <p:cBhvr>
                                        <p:cTn id="32" dur="500"/>
                                        <p:tgtEl>
                                          <p:spTgt spid="57347">
                                            <p:txEl>
                                              <p:pRg st="9" end="9"/>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7347">
                                            <p:txEl>
                                              <p:pRg st="10" end="10"/>
                                            </p:txEl>
                                          </p:spTgt>
                                        </p:tgtEl>
                                        <p:attrNameLst>
                                          <p:attrName>style.visibility</p:attrName>
                                        </p:attrNameLst>
                                      </p:cBhvr>
                                      <p:to>
                                        <p:strVal val="visible"/>
                                      </p:to>
                                    </p:set>
                                    <p:animEffect transition="in" filter="fade">
                                      <p:cBhvr>
                                        <p:cTn id="35" dur="500"/>
                                        <p:tgtEl>
                                          <p:spTgt spid="57347">
                                            <p:txEl>
                                              <p:pRg st="10" end="10"/>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7347">
                                            <p:txEl>
                                              <p:pRg st="11" end="11"/>
                                            </p:txEl>
                                          </p:spTgt>
                                        </p:tgtEl>
                                        <p:attrNameLst>
                                          <p:attrName>style.visibility</p:attrName>
                                        </p:attrNameLst>
                                      </p:cBhvr>
                                      <p:to>
                                        <p:strVal val="visible"/>
                                      </p:to>
                                    </p:set>
                                    <p:animEffect transition="in" filter="fade">
                                      <p:cBhvr>
                                        <p:cTn id="38" dur="500"/>
                                        <p:tgtEl>
                                          <p:spTgt spid="57347">
                                            <p:txEl>
                                              <p:pRg st="11" end="1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7347">
                                            <p:txEl>
                                              <p:pRg st="12" end="12"/>
                                            </p:txEl>
                                          </p:spTgt>
                                        </p:tgtEl>
                                        <p:attrNameLst>
                                          <p:attrName>style.visibility</p:attrName>
                                        </p:attrNameLst>
                                      </p:cBhvr>
                                      <p:to>
                                        <p:strVal val="visible"/>
                                      </p:to>
                                    </p:set>
                                    <p:animEffect transition="in" filter="fade">
                                      <p:cBhvr>
                                        <p:cTn id="43" dur="500"/>
                                        <p:tgtEl>
                                          <p:spTgt spid="57347">
                                            <p:txEl>
                                              <p:pRg st="12" end="12"/>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7347">
                                            <p:txEl>
                                              <p:pRg st="13" end="13"/>
                                            </p:txEl>
                                          </p:spTgt>
                                        </p:tgtEl>
                                        <p:attrNameLst>
                                          <p:attrName>style.visibility</p:attrName>
                                        </p:attrNameLst>
                                      </p:cBhvr>
                                      <p:to>
                                        <p:strVal val="visible"/>
                                      </p:to>
                                    </p:set>
                                    <p:animEffect transition="in" filter="fade">
                                      <p:cBhvr>
                                        <p:cTn id="46" dur="500"/>
                                        <p:tgtEl>
                                          <p:spTgt spid="5734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922337"/>
          </a:xfrm>
        </p:spPr>
        <p:txBody>
          <a:bodyPr/>
          <a:lstStyle/>
          <a:p>
            <a:r>
              <a:rPr lang="en-GB" altLang="en-US" sz="4000"/>
              <a:t>Additional Hints</a:t>
            </a:r>
            <a:endParaRPr lang="en-US" altLang="en-US" sz="4000"/>
          </a:p>
        </p:txBody>
      </p:sp>
      <p:sp>
        <p:nvSpPr>
          <p:cNvPr id="22531" name="Rectangle 3"/>
          <p:cNvSpPr>
            <a:spLocks noGrp="1" noChangeArrowheads="1"/>
          </p:cNvSpPr>
          <p:nvPr>
            <p:ph type="body" idx="1"/>
          </p:nvPr>
        </p:nvSpPr>
        <p:spPr>
          <a:xfrm>
            <a:off x="457200" y="1196975"/>
            <a:ext cx="8229600" cy="5327650"/>
          </a:xfrm>
        </p:spPr>
        <p:txBody>
          <a:bodyPr>
            <a:normAutofit lnSpcReduction="10000"/>
          </a:bodyPr>
          <a:lstStyle/>
          <a:p>
            <a:r>
              <a:rPr lang="en-GB" altLang="en-US" dirty="0"/>
              <a:t>If using more than one anti-emetic, </a:t>
            </a:r>
            <a:r>
              <a:rPr lang="en-GB" altLang="en-US" dirty="0" smtClean="0"/>
              <a:t>use those that </a:t>
            </a:r>
            <a:r>
              <a:rPr lang="en-GB" altLang="en-US" dirty="0"/>
              <a:t>act on different receptors </a:t>
            </a:r>
            <a:endParaRPr lang="en-GB" altLang="en-US" dirty="0" smtClean="0"/>
          </a:p>
          <a:p>
            <a:r>
              <a:rPr lang="en-GB" altLang="en-US" dirty="0" smtClean="0"/>
              <a:t>30</a:t>
            </a:r>
            <a:r>
              <a:rPr lang="en-GB" altLang="en-US" dirty="0"/>
              <a:t>% pts require 2 </a:t>
            </a:r>
            <a:r>
              <a:rPr lang="en-GB" altLang="en-US" dirty="0" smtClean="0"/>
              <a:t>anti-emetics</a:t>
            </a:r>
          </a:p>
          <a:p>
            <a:r>
              <a:rPr lang="en-GB" altLang="en-US" dirty="0"/>
              <a:t>If previously on regular </a:t>
            </a:r>
            <a:r>
              <a:rPr lang="en-GB" altLang="en-US" dirty="0" err="1"/>
              <a:t>antiemetics</a:t>
            </a:r>
            <a:r>
              <a:rPr lang="en-GB" altLang="en-US" dirty="0"/>
              <a:t> </a:t>
            </a:r>
            <a:r>
              <a:rPr lang="en-GB" altLang="en-US" dirty="0" smtClean="0"/>
              <a:t>add </a:t>
            </a:r>
            <a:r>
              <a:rPr lang="en-GB" altLang="en-US" dirty="0"/>
              <a:t>to </a:t>
            </a:r>
            <a:r>
              <a:rPr lang="en-GB" altLang="en-US" dirty="0" smtClean="0"/>
              <a:t>these to a syringe driver if started for other reasons</a:t>
            </a:r>
            <a:endParaRPr lang="en-GB" altLang="en-US" dirty="0"/>
          </a:p>
          <a:p>
            <a:r>
              <a:rPr lang="en-GB" altLang="en-US" dirty="0" smtClean="0"/>
              <a:t>Avoid </a:t>
            </a:r>
            <a:r>
              <a:rPr lang="en-GB" altLang="en-US" dirty="0"/>
              <a:t>dopamine antagonists (</a:t>
            </a:r>
            <a:r>
              <a:rPr lang="en-GB" altLang="en-US" dirty="0" err="1"/>
              <a:t>esp</a:t>
            </a:r>
            <a:r>
              <a:rPr lang="en-GB" altLang="en-US" dirty="0"/>
              <a:t>; metoclopramide, haloperidol) in PD</a:t>
            </a:r>
          </a:p>
          <a:p>
            <a:endParaRPr lang="en-GB" altLang="en-US" dirty="0"/>
          </a:p>
          <a:p>
            <a:pPr marL="0" indent="0" algn="ctr">
              <a:buNone/>
            </a:pPr>
            <a:r>
              <a:rPr lang="en-GB" altLang="en-US" b="1" dirty="0" smtClean="0"/>
              <a:t> Reassess regularly</a:t>
            </a:r>
            <a:r>
              <a:rPr lang="en-GB" altLang="en-US" b="1" dirty="0"/>
              <a:t>!</a:t>
            </a:r>
            <a:endParaRPr lang="en-US" altLang="en-US" b="1" dirty="0"/>
          </a:p>
        </p:txBody>
      </p:sp>
    </p:spTree>
    <p:extLst>
      <p:ext uri="{BB962C8B-B14F-4D97-AF65-F5344CB8AC3E}">
        <p14:creationId xmlns:p14="http://schemas.microsoft.com/office/powerpoint/2010/main" val="19246453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altLang="en-US"/>
              <a:t>Summary</a:t>
            </a:r>
            <a:endParaRPr lang="en-US" altLang="en-US"/>
          </a:p>
        </p:txBody>
      </p:sp>
      <p:sp>
        <p:nvSpPr>
          <p:cNvPr id="38915" name="Rectangle 3"/>
          <p:cNvSpPr>
            <a:spLocks noGrp="1" noChangeArrowheads="1"/>
          </p:cNvSpPr>
          <p:nvPr>
            <p:ph type="body" idx="1"/>
          </p:nvPr>
        </p:nvSpPr>
        <p:spPr/>
        <p:txBody>
          <a:bodyPr>
            <a:normAutofit fontScale="92500" lnSpcReduction="20000"/>
          </a:bodyPr>
          <a:lstStyle/>
          <a:p>
            <a:r>
              <a:rPr lang="en-GB" altLang="en-US" dirty="0"/>
              <a:t>N+V are common in end-stage disease, and significantly affect QOL.</a:t>
            </a:r>
          </a:p>
          <a:p>
            <a:r>
              <a:rPr lang="en-GB" altLang="en-US" dirty="0"/>
              <a:t>Determining and reversing cause(s) </a:t>
            </a:r>
            <a:r>
              <a:rPr lang="en-GB" altLang="en-US" dirty="0" smtClean="0"/>
              <a:t>if </a:t>
            </a:r>
            <a:r>
              <a:rPr lang="en-GB" altLang="en-US" dirty="0"/>
              <a:t>possible is paramount, often multi-factorial</a:t>
            </a:r>
          </a:p>
          <a:p>
            <a:r>
              <a:rPr lang="en-GB" altLang="en-US" dirty="0" smtClean="0"/>
              <a:t>Usually </a:t>
            </a:r>
            <a:r>
              <a:rPr lang="en-GB" altLang="en-US" dirty="0"/>
              <a:t>easily treated, many anti-emetics – choice depends on cause</a:t>
            </a:r>
            <a:r>
              <a:rPr lang="en-GB" altLang="en-US" dirty="0" smtClean="0"/>
              <a:t>.</a:t>
            </a:r>
          </a:p>
          <a:p>
            <a:r>
              <a:rPr lang="en-US" altLang="en-US" dirty="0"/>
              <a:t>Use regular </a:t>
            </a:r>
            <a:r>
              <a:rPr lang="en-US" altLang="en-US" dirty="0" err="1"/>
              <a:t>antiemetics</a:t>
            </a:r>
            <a:r>
              <a:rPr lang="en-US" altLang="en-US" dirty="0"/>
              <a:t>, by appropriate </a:t>
            </a:r>
            <a:r>
              <a:rPr lang="en-US" altLang="en-US" dirty="0" smtClean="0"/>
              <a:t>route, with PRN provision</a:t>
            </a:r>
            <a:endParaRPr lang="en-GB" altLang="en-US" dirty="0"/>
          </a:p>
          <a:p>
            <a:r>
              <a:rPr lang="en-GB" altLang="en-US" dirty="0"/>
              <a:t>Oral medication rarely works if established vomiting or severe nausea. </a:t>
            </a:r>
          </a:p>
          <a:p>
            <a:endParaRPr lang="en-US" altLang="en-US" dirty="0"/>
          </a:p>
        </p:txBody>
      </p:sp>
    </p:spTree>
    <p:extLst>
      <p:ext uri="{BB962C8B-B14F-4D97-AF65-F5344CB8AC3E}">
        <p14:creationId xmlns:p14="http://schemas.microsoft.com/office/powerpoint/2010/main" val="38385895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815" name="Group 263"/>
          <p:cNvGraphicFramePr>
            <a:graphicFrameLocks noGrp="1"/>
          </p:cNvGraphicFramePr>
          <p:nvPr>
            <p:ph type="tbl" idx="1"/>
            <p:extLst>
              <p:ext uri="{D42A27DB-BD31-4B8C-83A1-F6EECF244321}">
                <p14:modId xmlns:p14="http://schemas.microsoft.com/office/powerpoint/2010/main" val="2095752336"/>
              </p:ext>
            </p:extLst>
          </p:nvPr>
        </p:nvGraphicFramePr>
        <p:xfrm>
          <a:off x="0" y="217464"/>
          <a:ext cx="9144000" cy="6624737"/>
        </p:xfrm>
        <a:graphic>
          <a:graphicData uri="http://schemas.openxmlformats.org/drawingml/2006/table">
            <a:tbl>
              <a:tblPr/>
              <a:tblGrid>
                <a:gridCol w="1830388"/>
                <a:gridCol w="1831975"/>
                <a:gridCol w="2062162"/>
                <a:gridCol w="1727200"/>
                <a:gridCol w="1692275"/>
              </a:tblGrid>
              <a:tr h="588808">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1" i="0" u="none" strike="noStrike" cap="none" normalizeH="0" baseline="0" smtClean="0">
                          <a:ln>
                            <a:noFill/>
                          </a:ln>
                          <a:solidFill>
                            <a:schemeClr val="tx1"/>
                          </a:solidFill>
                          <a:effectLst/>
                          <a:latin typeface="Arial" charset="0"/>
                          <a:cs typeface="Arial" charset="0"/>
                        </a:rPr>
                        <a:t>Cause of Vomiting</a:t>
                      </a:r>
                      <a:endParaRPr kumimoji="0" lang="en-US" altLang="en-US" sz="14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1" i="0" u="none" strike="noStrike" cap="none" normalizeH="0" baseline="0" smtClean="0">
                          <a:ln>
                            <a:noFill/>
                          </a:ln>
                          <a:solidFill>
                            <a:schemeClr val="tx1"/>
                          </a:solidFill>
                          <a:effectLst/>
                          <a:latin typeface="Arial" charset="0"/>
                          <a:cs typeface="Arial" charset="0"/>
                        </a:rPr>
                        <a:t>1</a:t>
                      </a:r>
                      <a:r>
                        <a:rPr kumimoji="0" lang="en-GB" altLang="en-US" sz="1400" b="1" i="0" u="none" strike="noStrike" cap="none" normalizeH="0" baseline="30000" smtClean="0">
                          <a:ln>
                            <a:noFill/>
                          </a:ln>
                          <a:solidFill>
                            <a:schemeClr val="tx1"/>
                          </a:solidFill>
                          <a:effectLst/>
                          <a:latin typeface="Arial" charset="0"/>
                          <a:cs typeface="Arial" charset="0"/>
                        </a:rPr>
                        <a:t>st</a:t>
                      </a:r>
                      <a:r>
                        <a:rPr kumimoji="0" lang="en-GB" altLang="en-US" sz="1400" b="1" i="0" u="none" strike="noStrike" cap="none" normalizeH="0" baseline="0" smtClean="0">
                          <a:ln>
                            <a:noFill/>
                          </a:ln>
                          <a:solidFill>
                            <a:schemeClr val="tx1"/>
                          </a:solidFill>
                          <a:effectLst/>
                          <a:latin typeface="Arial" charset="0"/>
                          <a:cs typeface="Arial" charset="0"/>
                        </a:rPr>
                        <a:t> Line Antiemetic</a:t>
                      </a:r>
                      <a:endParaRPr kumimoji="0" lang="en-US" altLang="en-US"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1" i="0" u="none" strike="noStrike" cap="none" normalizeH="0" baseline="0" smtClean="0">
                          <a:ln>
                            <a:noFill/>
                          </a:ln>
                          <a:solidFill>
                            <a:schemeClr val="tx1"/>
                          </a:solidFill>
                          <a:effectLst/>
                          <a:latin typeface="Arial" charset="0"/>
                          <a:cs typeface="Arial" charset="0"/>
                        </a:rPr>
                        <a:t>Dose </a:t>
                      </a:r>
                      <a:endParaRPr kumimoji="0" lang="en-US" altLang="en-US"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1" i="0" u="none" strike="noStrike" cap="none" normalizeH="0" baseline="0" smtClean="0">
                          <a:ln>
                            <a:noFill/>
                          </a:ln>
                          <a:solidFill>
                            <a:schemeClr val="tx1"/>
                          </a:solidFill>
                          <a:effectLst/>
                          <a:latin typeface="Arial" charset="0"/>
                          <a:cs typeface="Arial" charset="0"/>
                        </a:rPr>
                        <a:t>2</a:t>
                      </a:r>
                      <a:r>
                        <a:rPr kumimoji="0" lang="en-GB" altLang="en-US" sz="1400" b="1" i="0" u="none" strike="noStrike" cap="none" normalizeH="0" baseline="30000" smtClean="0">
                          <a:ln>
                            <a:noFill/>
                          </a:ln>
                          <a:solidFill>
                            <a:schemeClr val="tx1"/>
                          </a:solidFill>
                          <a:effectLst/>
                          <a:latin typeface="Arial" charset="0"/>
                          <a:cs typeface="Arial" charset="0"/>
                        </a:rPr>
                        <a:t>nd</a:t>
                      </a:r>
                      <a:r>
                        <a:rPr kumimoji="0" lang="en-GB" altLang="en-US" sz="1400" b="1" i="0" u="none" strike="noStrike" cap="none" normalizeH="0" baseline="0" smtClean="0">
                          <a:ln>
                            <a:noFill/>
                          </a:ln>
                          <a:solidFill>
                            <a:schemeClr val="tx1"/>
                          </a:solidFill>
                          <a:effectLst/>
                          <a:latin typeface="Arial" charset="0"/>
                          <a:cs typeface="Arial" charset="0"/>
                        </a:rPr>
                        <a:t> Line Antiemetic</a:t>
                      </a:r>
                      <a:endParaRPr kumimoji="0" lang="en-US" altLang="en-US"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1" i="0" u="none" strike="noStrike" cap="none" normalizeH="0" baseline="0" smtClean="0">
                          <a:ln>
                            <a:noFill/>
                          </a:ln>
                          <a:solidFill>
                            <a:schemeClr val="tx1"/>
                          </a:solidFill>
                          <a:effectLst/>
                          <a:latin typeface="Arial" charset="0"/>
                          <a:cs typeface="Arial" charset="0"/>
                        </a:rPr>
                        <a:t>Dose</a:t>
                      </a:r>
                      <a:endParaRPr kumimoji="0" lang="en-US" altLang="en-US"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Drugs / Toxins</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Haloperidol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1.5-3mg nocte/bd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Levomepromazine</a:t>
                      </a:r>
                      <a:endParaRPr kumimoji="0" lang="en-US" altLang="en-US" sz="13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6.25 -25mg / 24 hrs</a:t>
                      </a:r>
                      <a:endParaRPr kumimoji="0" lang="en-US" altLang="en-US" sz="13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5588">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Radiotherapy</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Ondansetron</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8mg stat, then bd for 5/7</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Haloperidol</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1.5-3mg nocte/bd</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1550">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Chemotherapy</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Ondansetron</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3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Dexamethasone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8mg stat, then bd for 5/7</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3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4-8mg od</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Metoclopramide</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20mg tds/qds</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Metabolic (eg.↑Ca/Uraemia)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Haloperidol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1.5mg nocte/bd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Levomepromazine</a:t>
                      </a:r>
                      <a:endParaRPr kumimoji="0" lang="en-US" altLang="en-US" sz="13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Cyclizine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6.25-25mg / 24 hrs</a:t>
                      </a:r>
                      <a:endParaRPr kumimoji="0" lang="en-US" altLang="en-US" sz="13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50mg tds</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Raised ICP</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Cyclizine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Dexamethasone</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50mg tds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8-16mg / 24hrs</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Levomepromazine +</a:t>
                      </a:r>
                      <a:endParaRPr kumimoji="0" lang="en-US" altLang="en-US" sz="13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Dexamethasone</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6.25-25mg / 24hrs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8-16mg / 24hrs</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93825">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Bowel Obstruction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(with colic)</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Cyclizine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Buscopan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Octreotide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Dexamethasone</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150mg / 24hrs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40-100mg /24hrs s/c</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3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300-1000mcg/24hrs s/c</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8-16mg / 24hrs</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Haloperidol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Levomepromazine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 Buscopan / Octreotide / Dexamethasone</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1.5-3mg od/bd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6.25-25mg / 24hrs</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Delayed Gastric Emptying</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Metoclopramide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10-20mg tds/qds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Domperidone</a:t>
                      </a:r>
                      <a:endParaRPr kumimoji="0" lang="en-US" altLang="en-US" sz="13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10-20mg qds</a:t>
                      </a:r>
                      <a:endParaRPr kumimoji="0" lang="en-US" altLang="en-US" sz="13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6820">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Gastric Irritation</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PPI for gastritis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Stop irritants- NSAIDs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Cyclizine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3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3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50mg tds</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Ondansetron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Metoclopramide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smtClean="0">
                          <a:ln>
                            <a:noFill/>
                          </a:ln>
                          <a:solidFill>
                            <a:schemeClr val="tx1"/>
                          </a:solidFill>
                          <a:effectLst/>
                          <a:latin typeface="Arial" charset="0"/>
                          <a:cs typeface="Arial" charset="0"/>
                        </a:rPr>
                        <a:t>Levomepromazine</a:t>
                      </a:r>
                      <a:endParaRPr kumimoji="0" lang="en-US" altLang="en-US" sz="13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dirty="0" smtClean="0">
                          <a:ln>
                            <a:noFill/>
                          </a:ln>
                          <a:solidFill>
                            <a:schemeClr val="tx1"/>
                          </a:solidFill>
                          <a:effectLst/>
                          <a:latin typeface="Arial" charset="0"/>
                          <a:cs typeface="Arial" charset="0"/>
                        </a:rPr>
                        <a:t>8mg </a:t>
                      </a:r>
                      <a:r>
                        <a:rPr kumimoji="0" lang="en-GB" altLang="en-US" sz="1300" b="0" i="0" u="none" strike="noStrike" cap="none" normalizeH="0" baseline="0" dirty="0" err="1" smtClean="0">
                          <a:ln>
                            <a:noFill/>
                          </a:ln>
                          <a:solidFill>
                            <a:schemeClr val="tx1"/>
                          </a:solidFill>
                          <a:effectLst/>
                          <a:latin typeface="Arial" charset="0"/>
                          <a:cs typeface="Arial" charset="0"/>
                        </a:rPr>
                        <a:t>bd</a:t>
                      </a:r>
                      <a:endParaRPr kumimoji="0" lang="en-GB" altLang="en-US" sz="13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dirty="0" smtClean="0">
                          <a:ln>
                            <a:noFill/>
                          </a:ln>
                          <a:solidFill>
                            <a:schemeClr val="tx1"/>
                          </a:solidFill>
                          <a:effectLst/>
                          <a:latin typeface="Arial" charset="0"/>
                          <a:cs typeface="Arial" charset="0"/>
                        </a:rPr>
                        <a:t>10-20mg </a:t>
                      </a:r>
                      <a:r>
                        <a:rPr kumimoji="0" lang="en-GB" altLang="en-US" sz="1300" b="0" i="0" u="none" strike="noStrike" cap="none" normalizeH="0" baseline="0" dirty="0" err="1" smtClean="0">
                          <a:ln>
                            <a:noFill/>
                          </a:ln>
                          <a:solidFill>
                            <a:schemeClr val="tx1"/>
                          </a:solidFill>
                          <a:effectLst/>
                          <a:latin typeface="Arial" charset="0"/>
                          <a:cs typeface="Arial" charset="0"/>
                        </a:rPr>
                        <a:t>tds</a:t>
                      </a:r>
                      <a:r>
                        <a:rPr kumimoji="0" lang="en-GB" altLang="en-US" sz="1300" b="0" i="0" u="none" strike="noStrike" cap="none" normalizeH="0" baseline="0" dirty="0" smtClean="0">
                          <a:ln>
                            <a:noFill/>
                          </a:ln>
                          <a:solidFill>
                            <a:schemeClr val="tx1"/>
                          </a:solidFill>
                          <a:effectLst/>
                          <a:latin typeface="Arial" charset="0"/>
                          <a:cs typeface="Arial" charset="0"/>
                        </a:rPr>
                        <a:t>/</a:t>
                      </a:r>
                      <a:r>
                        <a:rPr kumimoji="0" lang="en-GB" altLang="en-US" sz="1300" b="0" i="0" u="none" strike="noStrike" cap="none" normalizeH="0" baseline="0" dirty="0" err="1" smtClean="0">
                          <a:ln>
                            <a:noFill/>
                          </a:ln>
                          <a:solidFill>
                            <a:schemeClr val="tx1"/>
                          </a:solidFill>
                          <a:effectLst/>
                          <a:latin typeface="Arial" charset="0"/>
                          <a:cs typeface="Arial" charset="0"/>
                        </a:rPr>
                        <a:t>qds</a:t>
                      </a:r>
                      <a:endParaRPr kumimoji="0" lang="en-GB" altLang="en-US" sz="13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dirty="0" smtClean="0">
                          <a:ln>
                            <a:noFill/>
                          </a:ln>
                          <a:solidFill>
                            <a:schemeClr val="tx1"/>
                          </a:solidFill>
                          <a:effectLst/>
                          <a:latin typeface="Arial" charset="0"/>
                          <a:cs typeface="Arial" charset="0"/>
                        </a:rPr>
                        <a:t>6.25-25mg / 24hrs</a:t>
                      </a:r>
                      <a:endParaRPr kumimoji="0" lang="en-US" altLang="en-US" sz="13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8168943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0"/>
            <a:ext cx="8229600" cy="692697"/>
          </a:xfrm>
        </p:spPr>
        <p:txBody>
          <a:bodyPr>
            <a:normAutofit/>
          </a:bodyPr>
          <a:lstStyle/>
          <a:p>
            <a:r>
              <a:rPr lang="en-GB" altLang="en-US" sz="2800" dirty="0"/>
              <a:t>Pharmacokinetics Of </a:t>
            </a:r>
            <a:r>
              <a:rPr lang="en-GB" altLang="en-US" sz="2800" dirty="0" err="1"/>
              <a:t>Antiemetics</a:t>
            </a:r>
            <a:endParaRPr lang="en-US" altLang="en-US" sz="2800" dirty="0"/>
          </a:p>
        </p:txBody>
      </p:sp>
      <p:graphicFrame>
        <p:nvGraphicFramePr>
          <p:cNvPr id="22179" name="Group 675"/>
          <p:cNvGraphicFramePr>
            <a:graphicFrameLocks noGrp="1"/>
          </p:cNvGraphicFramePr>
          <p:nvPr>
            <p:ph type="tbl" idx="1"/>
            <p:extLst>
              <p:ext uri="{D42A27DB-BD31-4B8C-83A1-F6EECF244321}">
                <p14:modId xmlns:p14="http://schemas.microsoft.com/office/powerpoint/2010/main" val="1297041856"/>
              </p:ext>
            </p:extLst>
          </p:nvPr>
        </p:nvGraphicFramePr>
        <p:xfrm>
          <a:off x="0" y="647708"/>
          <a:ext cx="9144000" cy="6210292"/>
        </p:xfrm>
        <a:graphic>
          <a:graphicData uri="http://schemas.openxmlformats.org/drawingml/2006/table">
            <a:tbl>
              <a:tblPr/>
              <a:tblGrid>
                <a:gridCol w="1690688"/>
                <a:gridCol w="1009650"/>
                <a:gridCol w="1439862"/>
                <a:gridCol w="863848"/>
                <a:gridCol w="1528515"/>
                <a:gridCol w="1081087"/>
                <a:gridCol w="1530350"/>
              </a:tblGrid>
              <a:tr h="758204">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400" b="1" i="0" u="none" strike="noStrike" cap="none" normalizeH="0" baseline="0" smtClean="0">
                          <a:ln>
                            <a:noFill/>
                          </a:ln>
                          <a:solidFill>
                            <a:schemeClr val="tx1"/>
                          </a:solidFill>
                          <a:effectLst/>
                          <a:latin typeface="Arial" charset="0"/>
                          <a:cs typeface="Arial" charset="0"/>
                        </a:rPr>
                        <a:t>Drug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400" b="1" i="0" u="none" strike="noStrike" cap="none" normalizeH="0" baseline="0" smtClean="0">
                          <a:ln>
                            <a:noFill/>
                          </a:ln>
                          <a:solidFill>
                            <a:schemeClr val="tx1"/>
                          </a:solidFill>
                          <a:effectLst/>
                          <a:latin typeface="Arial" charset="0"/>
                          <a:cs typeface="Arial" charset="0"/>
                        </a:rPr>
                        <a:t>Onset of action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400" b="1" i="0" u="none" strike="noStrike" cap="none" normalizeH="0" baseline="0" smtClean="0">
                          <a:ln>
                            <a:noFill/>
                          </a:ln>
                          <a:solidFill>
                            <a:schemeClr val="tx1"/>
                          </a:solidFill>
                          <a:effectLst/>
                          <a:latin typeface="Arial" charset="0"/>
                          <a:cs typeface="Arial" charset="0"/>
                        </a:rPr>
                        <a:t>Duration of Action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400" b="1" i="0" u="none" strike="noStrike" cap="none" normalizeH="0" baseline="0" smtClean="0">
                          <a:ln>
                            <a:noFill/>
                          </a:ln>
                          <a:solidFill>
                            <a:schemeClr val="tx1"/>
                          </a:solidFill>
                          <a:effectLst/>
                          <a:latin typeface="Arial" charset="0"/>
                          <a:cs typeface="Arial" charset="0"/>
                        </a:rPr>
                        <a:t>Half-life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400" b="1" i="0" u="none" strike="noStrike" cap="none" normalizeH="0" baseline="0" smtClean="0">
                          <a:ln>
                            <a:noFill/>
                          </a:ln>
                          <a:solidFill>
                            <a:schemeClr val="tx1"/>
                          </a:solidFill>
                          <a:effectLst/>
                          <a:latin typeface="Arial" charset="0"/>
                          <a:cs typeface="Arial" charset="0"/>
                        </a:rPr>
                        <a:t>Mechanism Of Action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1" i="0" u="none" strike="noStrike" cap="none" normalizeH="0" baseline="0" smtClean="0">
                          <a:ln>
                            <a:noFill/>
                          </a:ln>
                          <a:solidFill>
                            <a:schemeClr val="tx1"/>
                          </a:solidFill>
                          <a:effectLst/>
                          <a:latin typeface="Arial" charset="0"/>
                          <a:cs typeface="Arial" charset="0"/>
                        </a:rPr>
                        <a:t>Place Of Action</a:t>
                      </a:r>
                      <a:endParaRPr kumimoji="0" lang="en-US" altLang="en-US"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1" i="0" u="none" strike="noStrike" cap="none" normalizeH="0" baseline="0" smtClean="0">
                          <a:ln>
                            <a:noFill/>
                          </a:ln>
                          <a:solidFill>
                            <a:schemeClr val="tx1"/>
                          </a:solidFill>
                          <a:effectLst/>
                          <a:latin typeface="Arial" charset="0"/>
                          <a:cs typeface="Arial" charset="0"/>
                        </a:rPr>
                        <a:t>Side Effects</a:t>
                      </a:r>
                      <a:endParaRPr kumimoji="0" lang="en-US" altLang="en-US"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3790">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Metoclopramide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10-15 mins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1-2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2.5-5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Prokinetic</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(D2 antagonist, 5HT4 agonist, 5HT3 antagonist)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Intestinal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CTZ</a:t>
                      </a:r>
                      <a:endParaRPr kumimoji="0" lang="en-US" alt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Extrapyramidal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Colic (in intestinal obstruction)</a:t>
                      </a:r>
                      <a:endParaRPr kumimoji="0" lang="en-US" altLang="en-US" sz="12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7831">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Domperidone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30 mins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8-16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14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Prokinetic</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(D2 antagonist)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Intestinal</a:t>
                      </a:r>
                      <a:endParaRPr kumimoji="0" lang="en-US" alt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Colic (in intestinal obstruction)</a:t>
                      </a:r>
                      <a:endParaRPr kumimoji="0" lang="en-US" alt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6651">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Cyclizine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&lt;2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4-6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5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Anti-histamine (H1 receptor)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Anticholinergic</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(ACh receptor)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Vomiting Centre</a:t>
                      </a:r>
                      <a:endParaRPr kumimoji="0" lang="en-US" alt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Dry Mouth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Drowsiness</a:t>
                      </a:r>
                      <a:endParaRPr kumimoji="0" lang="en-US" alt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3153">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Ondansetron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&lt;30 mins PO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&lt; 5 mins IV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12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3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5HT3 antagonist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CTZ</a:t>
                      </a:r>
                      <a:endParaRPr kumimoji="0" lang="en-US" alt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Constipation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Headache</a:t>
                      </a:r>
                      <a:endParaRPr kumimoji="0" lang="en-US" alt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5702">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Levomepromazine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1-4 hrs PO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30-90 mins SC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12-24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13-30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Broad Spectrum</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(ACh, H1, 5HTs, D2 receptors)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Vomiting Centre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CTZ</a:t>
                      </a:r>
                      <a:endParaRPr kumimoji="0" lang="en-US" alt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Sedative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Antimuscarinic</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Anxiolytic</a:t>
                      </a:r>
                      <a:endParaRPr kumimoji="0" lang="en-US" alt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0461">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Buscopan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1-2 hrs PO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3-5 mins SC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15 mins a/spasmotic</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1-9 hrs a/secretory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5-6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Anticholinergic (ACh receptor)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Vomiting Centre</a:t>
                      </a:r>
                      <a:endParaRPr kumimoji="0" lang="en-US" alt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Dry Mouth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Drowsiness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Confusion</a:t>
                      </a:r>
                      <a:endParaRPr kumimoji="0" lang="en-US" alt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512">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Haloperidol</a:t>
                      </a:r>
                      <a:endParaRPr kumimoji="0" lang="en-US" altLang="en-US" sz="12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10-15 mins s/c</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&gt;1hr PO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cs typeface="Arial" charset="0"/>
                        </a:rPr>
                        <a:t>Up to 24hrs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cs typeface="Arial" charset="0"/>
                        </a:rPr>
                        <a:t>13-35 hrs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Neuroleptic (D2 antagonist)</a:t>
                      </a:r>
                      <a:endParaRPr kumimoji="0" lang="en-US" alt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Arial" charset="0"/>
                          <a:cs typeface="Arial" charset="0"/>
                        </a:rPr>
                        <a:t>CTZ</a:t>
                      </a:r>
                      <a:endParaRPr kumimoji="0" lang="en-US" altLang="en-US"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cs typeface="Arial" charset="0"/>
                        </a:rPr>
                        <a:t>Sedation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Arial" charset="0"/>
                          <a:cs typeface="Arial" charset="0"/>
                        </a:rPr>
                        <a:t>Extra-pyramidal</a:t>
                      </a:r>
                      <a:endParaRPr kumimoji="0" lang="en-US" altLang="en-US" sz="12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1446703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Text Box 4"/>
          <p:cNvSpPr txBox="1">
            <a:spLocks noChangeArrowheads="1"/>
          </p:cNvSpPr>
          <p:nvPr/>
        </p:nvSpPr>
        <p:spPr bwMode="auto">
          <a:xfrm>
            <a:off x="3131840" y="2978150"/>
            <a:ext cx="48244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4000" b="1" dirty="0">
                <a:latin typeface="Arial" charset="0"/>
              </a:rPr>
              <a:t>Questions?</a:t>
            </a:r>
          </a:p>
        </p:txBody>
      </p:sp>
      <p:pic>
        <p:nvPicPr>
          <p:cNvPr id="95243" name="Picture 11" descr="MC90007871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1712912"/>
            <a:ext cx="1622425" cy="3933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6487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ltLang="en-US" dirty="0"/>
              <a:t>A Starting </a:t>
            </a:r>
            <a:r>
              <a:rPr lang="en-GB" altLang="en-US" dirty="0" smtClean="0"/>
              <a:t>Point - Definitions</a:t>
            </a:r>
            <a:endParaRPr lang="en-US" altLang="en-US" dirty="0"/>
          </a:p>
        </p:txBody>
      </p:sp>
      <p:sp>
        <p:nvSpPr>
          <p:cNvPr id="4099" name="Rectangle 3"/>
          <p:cNvSpPr>
            <a:spLocks noGrp="1" noChangeArrowheads="1"/>
          </p:cNvSpPr>
          <p:nvPr>
            <p:ph type="body" idx="1"/>
          </p:nvPr>
        </p:nvSpPr>
        <p:spPr>
          <a:xfrm>
            <a:off x="457200" y="1412776"/>
            <a:ext cx="8229600" cy="5256312"/>
          </a:xfrm>
        </p:spPr>
        <p:txBody>
          <a:bodyPr/>
          <a:lstStyle/>
          <a:p>
            <a:pPr>
              <a:lnSpc>
                <a:spcPct val="80000"/>
              </a:lnSpc>
              <a:buFontTx/>
              <a:buNone/>
            </a:pPr>
            <a:endParaRPr lang="en-GB" altLang="en-US" sz="2000" b="1" u="sng" dirty="0"/>
          </a:p>
          <a:p>
            <a:pPr>
              <a:lnSpc>
                <a:spcPct val="80000"/>
              </a:lnSpc>
            </a:pPr>
            <a:r>
              <a:rPr lang="en-GB" altLang="en-US" sz="2400" u="sng" dirty="0"/>
              <a:t>Nausea:</a:t>
            </a:r>
            <a:r>
              <a:rPr lang="en-GB" altLang="en-US" sz="2400" dirty="0"/>
              <a:t> An unpleasant sensation of the need to vomit, often accompanied by autonomic symptoms – sweating, salivation, tachycardia.</a:t>
            </a:r>
          </a:p>
          <a:p>
            <a:pPr>
              <a:lnSpc>
                <a:spcPct val="80000"/>
              </a:lnSpc>
            </a:pPr>
            <a:endParaRPr lang="en-GB" altLang="en-US" sz="2400" dirty="0"/>
          </a:p>
          <a:p>
            <a:pPr>
              <a:lnSpc>
                <a:spcPct val="80000"/>
              </a:lnSpc>
            </a:pPr>
            <a:r>
              <a:rPr lang="en-GB" altLang="en-US" sz="2400" u="sng" dirty="0"/>
              <a:t>Vomiting:</a:t>
            </a:r>
            <a:r>
              <a:rPr lang="en-GB" altLang="en-US" sz="2400" dirty="0"/>
              <a:t> Forceful expulsion of gastric contents through the </a:t>
            </a:r>
            <a:r>
              <a:rPr lang="en-GB" altLang="en-US" sz="2400" dirty="0" smtClean="0"/>
              <a:t>mouth, caused by forceful and sustained contraction of the abdominal muscles and diaphragm.</a:t>
            </a:r>
            <a:endParaRPr lang="en-GB" altLang="en-US" sz="2400" dirty="0"/>
          </a:p>
          <a:p>
            <a:pPr>
              <a:lnSpc>
                <a:spcPct val="80000"/>
              </a:lnSpc>
            </a:pPr>
            <a:endParaRPr lang="en-GB" altLang="en-US" sz="2400" dirty="0"/>
          </a:p>
          <a:p>
            <a:pPr>
              <a:lnSpc>
                <a:spcPct val="80000"/>
              </a:lnSpc>
            </a:pPr>
            <a:r>
              <a:rPr lang="en-GB" altLang="en-US" sz="2400" u="sng" dirty="0"/>
              <a:t>Anticipatory vomiting:</a:t>
            </a:r>
            <a:r>
              <a:rPr lang="en-GB" altLang="en-US" sz="2400" dirty="0"/>
              <a:t> Vomiting in the absence, but caused by </a:t>
            </a:r>
            <a:r>
              <a:rPr lang="en-GB" altLang="en-US" sz="2400" dirty="0" smtClean="0"/>
              <a:t>anticipation, </a:t>
            </a:r>
            <a:r>
              <a:rPr lang="en-GB" altLang="en-US" sz="2400" dirty="0"/>
              <a:t>of the stimulus e.g. chemotherapy</a:t>
            </a:r>
          </a:p>
          <a:p>
            <a:pPr>
              <a:lnSpc>
                <a:spcPct val="80000"/>
              </a:lnSpc>
            </a:pPr>
            <a:endParaRPr lang="en-GB" altLang="en-US" sz="2400" dirty="0"/>
          </a:p>
          <a:p>
            <a:pPr>
              <a:lnSpc>
                <a:spcPct val="80000"/>
              </a:lnSpc>
            </a:pPr>
            <a:r>
              <a:rPr lang="en-GB" altLang="en-US" sz="2400" u="sng" dirty="0"/>
              <a:t>Retching:</a:t>
            </a:r>
            <a:r>
              <a:rPr lang="en-GB" altLang="en-US" sz="2400" dirty="0"/>
              <a:t> </a:t>
            </a:r>
            <a:r>
              <a:rPr lang="en-GB" altLang="en-US" sz="2400" dirty="0" smtClean="0"/>
              <a:t>Rhythmic, laboured, spasmodic </a:t>
            </a:r>
            <a:r>
              <a:rPr lang="en-GB" altLang="en-US" sz="2400" dirty="0"/>
              <a:t>movements of the diaphragm and abdominal muscles against a closed glottis</a:t>
            </a:r>
            <a:endParaRPr lang="en-US" altLang="en-US" sz="2400" dirty="0"/>
          </a:p>
        </p:txBody>
      </p:sp>
    </p:spTree>
    <p:extLst>
      <p:ext uri="{BB962C8B-B14F-4D97-AF65-F5344CB8AC3E}">
        <p14:creationId xmlns:p14="http://schemas.microsoft.com/office/powerpoint/2010/main" val="153800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fade">
                                      <p:cBhvr>
                                        <p:cTn id="7" dur="500"/>
                                        <p:tgtEl>
                                          <p:spTgt spid="40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3" end="3"/>
                                            </p:txEl>
                                          </p:spTgt>
                                        </p:tgtEl>
                                        <p:attrNameLst>
                                          <p:attrName>style.visibility</p:attrName>
                                        </p:attrNameLst>
                                      </p:cBhvr>
                                      <p:to>
                                        <p:strVal val="visible"/>
                                      </p:to>
                                    </p:set>
                                    <p:animEffect transition="in" filter="fade">
                                      <p:cBhvr>
                                        <p:cTn id="12" dur="500"/>
                                        <p:tgtEl>
                                          <p:spTgt spid="409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5" end="5"/>
                                            </p:txEl>
                                          </p:spTgt>
                                        </p:tgtEl>
                                        <p:attrNameLst>
                                          <p:attrName>style.visibility</p:attrName>
                                        </p:attrNameLst>
                                      </p:cBhvr>
                                      <p:to>
                                        <p:strVal val="visible"/>
                                      </p:to>
                                    </p:set>
                                    <p:animEffect transition="in" filter="fade">
                                      <p:cBhvr>
                                        <p:cTn id="17" dur="500"/>
                                        <p:tgtEl>
                                          <p:spTgt spid="409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7" end="7"/>
                                            </p:txEl>
                                          </p:spTgt>
                                        </p:tgtEl>
                                        <p:attrNameLst>
                                          <p:attrName>style.visibility</p:attrName>
                                        </p:attrNameLst>
                                      </p:cBhvr>
                                      <p:to>
                                        <p:strVal val="visible"/>
                                      </p:to>
                                    </p:set>
                                    <p:animEffect transition="in" filter="fade">
                                      <p:cBhvr>
                                        <p:cTn id="22" dur="500"/>
                                        <p:tgtEl>
                                          <p:spTgt spid="40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It’s all in the history….</a:t>
            </a:r>
            <a:endParaRPr lang="en-GB" dirty="0"/>
          </a:p>
        </p:txBody>
      </p:sp>
      <p:sp>
        <p:nvSpPr>
          <p:cNvPr id="3" name="Content Placeholder 2"/>
          <p:cNvSpPr>
            <a:spLocks noGrp="1"/>
          </p:cNvSpPr>
          <p:nvPr>
            <p:ph idx="1"/>
          </p:nvPr>
        </p:nvSpPr>
        <p:spPr>
          <a:xfrm>
            <a:off x="457200" y="1600200"/>
            <a:ext cx="8229600" cy="4853136"/>
          </a:xfrm>
        </p:spPr>
        <p:txBody>
          <a:bodyPr>
            <a:normAutofit fontScale="85000" lnSpcReduction="20000"/>
          </a:bodyPr>
          <a:lstStyle/>
          <a:p>
            <a:r>
              <a:rPr lang="en-GB" u="sng" dirty="0" smtClean="0"/>
              <a:t>Regurgitation</a:t>
            </a:r>
            <a:r>
              <a:rPr lang="en-GB" dirty="0" smtClean="0"/>
              <a:t> – The movement of contents of the stomach into the oesophagus and / or from the oesophagus into the mouth.  </a:t>
            </a:r>
          </a:p>
          <a:p>
            <a:pPr marL="0" indent="0">
              <a:buNone/>
            </a:pPr>
            <a:endParaRPr lang="en-GB" dirty="0"/>
          </a:p>
          <a:p>
            <a:r>
              <a:rPr lang="en-GB" u="sng" dirty="0" smtClean="0"/>
              <a:t>Rumination</a:t>
            </a:r>
            <a:r>
              <a:rPr lang="en-GB" dirty="0" smtClean="0"/>
              <a:t> – The controlled, voluntary regurgitation of undigested food from the stomach into the mouth (food often then swallowed again).  Often associated with psychiatric disorders</a:t>
            </a:r>
          </a:p>
          <a:p>
            <a:pPr marL="0" indent="0">
              <a:buNone/>
            </a:pPr>
            <a:endParaRPr lang="en-GB" dirty="0"/>
          </a:p>
          <a:p>
            <a:r>
              <a:rPr lang="en-GB" u="sng" dirty="0" smtClean="0"/>
              <a:t>Oesophageal secretions </a:t>
            </a:r>
            <a:r>
              <a:rPr lang="en-GB" dirty="0" smtClean="0"/>
              <a:t>- Frothy, stringy white or colourless secretions, associated with oesophageal cancer.  May respond to steroids.</a:t>
            </a:r>
            <a:endParaRPr lang="en-GB" dirty="0"/>
          </a:p>
        </p:txBody>
      </p:sp>
    </p:spTree>
    <p:extLst>
      <p:ext uri="{BB962C8B-B14F-4D97-AF65-F5344CB8AC3E}">
        <p14:creationId xmlns:p14="http://schemas.microsoft.com/office/powerpoint/2010/main" val="80556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altLang="en-US"/>
              <a:t>Why Is It Important?</a:t>
            </a:r>
            <a:endParaRPr lang="en-US" altLang="en-US"/>
          </a:p>
        </p:txBody>
      </p:sp>
      <p:sp>
        <p:nvSpPr>
          <p:cNvPr id="24579" name="Rectangle 3"/>
          <p:cNvSpPr>
            <a:spLocks noGrp="1" noChangeArrowheads="1"/>
          </p:cNvSpPr>
          <p:nvPr>
            <p:ph type="body" idx="1"/>
          </p:nvPr>
        </p:nvSpPr>
        <p:spPr/>
        <p:txBody>
          <a:bodyPr/>
          <a:lstStyle/>
          <a:p>
            <a:pPr>
              <a:lnSpc>
                <a:spcPct val="80000"/>
              </a:lnSpc>
            </a:pPr>
            <a:r>
              <a:rPr lang="en-GB" altLang="en-US" sz="2400" dirty="0"/>
              <a:t>About 60 % of patients with advanced cancer will experience nausea and / or vomiting at some point</a:t>
            </a:r>
          </a:p>
          <a:p>
            <a:pPr>
              <a:lnSpc>
                <a:spcPct val="80000"/>
              </a:lnSpc>
            </a:pPr>
            <a:endParaRPr lang="en-GB" altLang="en-US" sz="2400" dirty="0"/>
          </a:p>
          <a:p>
            <a:pPr>
              <a:lnSpc>
                <a:spcPct val="80000"/>
              </a:lnSpc>
            </a:pPr>
            <a:r>
              <a:rPr lang="en-GB" altLang="en-US" sz="2400" dirty="0"/>
              <a:t>Prevalence of about 40% in the last six weeks of life</a:t>
            </a:r>
          </a:p>
          <a:p>
            <a:pPr>
              <a:lnSpc>
                <a:spcPct val="80000"/>
              </a:lnSpc>
            </a:pPr>
            <a:endParaRPr lang="en-GB" altLang="en-US" sz="2400" dirty="0"/>
          </a:p>
          <a:p>
            <a:pPr>
              <a:lnSpc>
                <a:spcPct val="80000"/>
              </a:lnSpc>
            </a:pPr>
            <a:r>
              <a:rPr lang="en-GB" altLang="en-US" sz="2400" dirty="0"/>
              <a:t>More common in: Stomach / Breast Cancers</a:t>
            </a:r>
          </a:p>
          <a:p>
            <a:pPr>
              <a:lnSpc>
                <a:spcPct val="80000"/>
              </a:lnSpc>
              <a:buFontTx/>
              <a:buNone/>
            </a:pPr>
            <a:r>
              <a:rPr lang="en-GB" altLang="en-US" sz="2400" dirty="0"/>
              <a:t>                                 </a:t>
            </a:r>
            <a:r>
              <a:rPr lang="en-GB" altLang="en-US" sz="2400" dirty="0" smtClean="0"/>
              <a:t>     Women</a:t>
            </a:r>
            <a:endParaRPr lang="en-GB" altLang="en-US" sz="2400" dirty="0"/>
          </a:p>
          <a:p>
            <a:pPr>
              <a:lnSpc>
                <a:spcPct val="80000"/>
              </a:lnSpc>
              <a:buFontTx/>
              <a:buNone/>
            </a:pPr>
            <a:r>
              <a:rPr lang="en-GB" altLang="en-US" sz="2400" dirty="0"/>
              <a:t>                                 </a:t>
            </a:r>
            <a:r>
              <a:rPr lang="en-GB" altLang="en-US" sz="2400" dirty="0" smtClean="0"/>
              <a:t>     Patients </a:t>
            </a:r>
            <a:r>
              <a:rPr lang="en-GB" altLang="en-US" sz="2400" dirty="0"/>
              <a:t>under 65</a:t>
            </a:r>
          </a:p>
          <a:p>
            <a:pPr>
              <a:lnSpc>
                <a:spcPct val="80000"/>
              </a:lnSpc>
              <a:buFontTx/>
              <a:buNone/>
            </a:pPr>
            <a:endParaRPr lang="en-GB" altLang="en-US" sz="2400" dirty="0"/>
          </a:p>
          <a:p>
            <a:pPr>
              <a:lnSpc>
                <a:spcPct val="80000"/>
              </a:lnSpc>
            </a:pPr>
            <a:r>
              <a:rPr lang="en-GB" altLang="en-US" sz="2400" dirty="0"/>
              <a:t>Least common in: Lung Cancer</a:t>
            </a:r>
            <a:endParaRPr lang="en-US" altLang="en-US" sz="1200" i="1" dirty="0"/>
          </a:p>
          <a:p>
            <a:pPr>
              <a:lnSpc>
                <a:spcPct val="80000"/>
              </a:lnSpc>
            </a:pPr>
            <a:endParaRPr lang="en-US" altLang="en-US" sz="1200" i="1" dirty="0"/>
          </a:p>
          <a:p>
            <a:pPr>
              <a:lnSpc>
                <a:spcPct val="80000"/>
              </a:lnSpc>
            </a:pPr>
            <a:endParaRPr lang="en-US" altLang="en-US" sz="1200" i="1" dirty="0"/>
          </a:p>
          <a:p>
            <a:pPr algn="r">
              <a:lnSpc>
                <a:spcPct val="80000"/>
              </a:lnSpc>
              <a:buFontTx/>
              <a:buNone/>
            </a:pPr>
            <a:r>
              <a:rPr lang="en-US" altLang="en-US" sz="1200" i="1" dirty="0"/>
              <a:t>Arch Intern Med.</a:t>
            </a:r>
            <a:r>
              <a:rPr lang="en-US" altLang="en-US" sz="1200" dirty="0"/>
              <a:t> 1986;146(10):2021-2023.</a:t>
            </a:r>
            <a:r>
              <a:rPr lang="en-US" altLang="en-US" sz="2400" dirty="0"/>
              <a:t> </a:t>
            </a:r>
          </a:p>
        </p:txBody>
      </p:sp>
    </p:spTree>
    <p:extLst>
      <p:ext uri="{BB962C8B-B14F-4D97-AF65-F5344CB8AC3E}">
        <p14:creationId xmlns:p14="http://schemas.microsoft.com/office/powerpoint/2010/main" val="683945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Pathophysiology</a:t>
            </a:r>
            <a:endParaRPr lang="en-GB" dirty="0"/>
          </a:p>
        </p:txBody>
      </p:sp>
      <p:sp>
        <p:nvSpPr>
          <p:cNvPr id="3" name="Content Placeholder 2"/>
          <p:cNvSpPr>
            <a:spLocks noGrp="1"/>
          </p:cNvSpPr>
          <p:nvPr>
            <p:ph idx="1"/>
          </p:nvPr>
        </p:nvSpPr>
        <p:spPr/>
        <p:txBody>
          <a:bodyPr/>
          <a:lstStyle/>
          <a:p>
            <a:r>
              <a:rPr lang="en-AU" altLang="en-US" dirty="0">
                <a:latin typeface="Calibri" pitchFamily="34" charset="0"/>
              </a:rPr>
              <a:t>Emetic process not fully understood</a:t>
            </a:r>
          </a:p>
          <a:p>
            <a:endParaRPr lang="en-AU" altLang="en-US" dirty="0">
              <a:latin typeface="Calibri" pitchFamily="34" charset="0"/>
            </a:endParaRPr>
          </a:p>
          <a:p>
            <a:r>
              <a:rPr lang="en-AU" altLang="en-US" dirty="0">
                <a:latin typeface="Calibri" pitchFamily="34" charset="0"/>
              </a:rPr>
              <a:t>Awareness of physiology of vomiting and main neurotransmitters involved can help in assessment and choice of appropriate anti-emetic</a:t>
            </a:r>
          </a:p>
          <a:p>
            <a:endParaRPr lang="en-GB" dirty="0"/>
          </a:p>
        </p:txBody>
      </p:sp>
    </p:spTree>
    <p:extLst>
      <p:ext uri="{BB962C8B-B14F-4D97-AF65-F5344CB8AC3E}">
        <p14:creationId xmlns:p14="http://schemas.microsoft.com/office/powerpoint/2010/main" val="258471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2" name="Object 4"/>
          <p:cNvGraphicFramePr>
            <a:graphicFrameLocks/>
          </p:cNvGraphicFramePr>
          <p:nvPr/>
        </p:nvGraphicFramePr>
        <p:xfrm>
          <a:off x="762000" y="2057400"/>
          <a:ext cx="1735138" cy="3295650"/>
        </p:xfrm>
        <a:graphic>
          <a:graphicData uri="http://schemas.openxmlformats.org/presentationml/2006/ole">
            <mc:AlternateContent xmlns:mc="http://schemas.openxmlformats.org/markup-compatibility/2006">
              <mc:Choice xmlns:v="urn:schemas-microsoft-com:vml" Requires="v">
                <p:oleObj spid="_x0000_s1048" name="ClipArt" r:id="rId4" imgW="2436480" imgH="4768560" progId="MS_ClipArt_Gallery.2">
                  <p:embed/>
                </p:oleObj>
              </mc:Choice>
              <mc:Fallback>
                <p:oleObj name="ClipArt" r:id="rId4" imgW="2436480" imgH="4768560" progId="MS_ClipArt_Gallery.2">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2057400"/>
                        <a:ext cx="1735138" cy="329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3" name="Arc 5"/>
          <p:cNvSpPr>
            <a:spLocks/>
          </p:cNvSpPr>
          <p:nvPr/>
        </p:nvSpPr>
        <p:spPr bwMode="auto">
          <a:xfrm rot="18647776">
            <a:off x="3016250" y="1544638"/>
            <a:ext cx="1071563" cy="2890837"/>
          </a:xfrm>
          <a:custGeom>
            <a:avLst/>
            <a:gdLst>
              <a:gd name="G0" fmla="+- 21181 0 0"/>
              <a:gd name="G1" fmla="+- 21600 0 0"/>
              <a:gd name="G2" fmla="+- 21600 0 0"/>
              <a:gd name="T0" fmla="*/ 0 w 21181"/>
              <a:gd name="T1" fmla="*/ 17365 h 21600"/>
              <a:gd name="T2" fmla="*/ 21153 w 21181"/>
              <a:gd name="T3" fmla="*/ 0 h 21600"/>
              <a:gd name="T4" fmla="*/ 21181 w 21181"/>
              <a:gd name="T5" fmla="*/ 21600 h 21600"/>
            </a:gdLst>
            <a:ahLst/>
            <a:cxnLst>
              <a:cxn ang="0">
                <a:pos x="T0" y="T1"/>
              </a:cxn>
              <a:cxn ang="0">
                <a:pos x="T2" y="T3"/>
              </a:cxn>
              <a:cxn ang="0">
                <a:pos x="T4" y="T5"/>
              </a:cxn>
            </a:cxnLst>
            <a:rect l="0" t="0" r="r" b="b"/>
            <a:pathLst>
              <a:path w="21181" h="21600" fill="none" extrusionOk="0">
                <a:moveTo>
                  <a:pt x="0" y="17365"/>
                </a:moveTo>
                <a:cubicBezTo>
                  <a:pt x="2016" y="7278"/>
                  <a:pt x="10866" y="13"/>
                  <a:pt x="21153" y="0"/>
                </a:cubicBezTo>
              </a:path>
              <a:path w="21181" h="21600" stroke="0" extrusionOk="0">
                <a:moveTo>
                  <a:pt x="0" y="17365"/>
                </a:moveTo>
                <a:cubicBezTo>
                  <a:pt x="2016" y="7278"/>
                  <a:pt x="10866" y="13"/>
                  <a:pt x="21153" y="0"/>
                </a:cubicBezTo>
                <a:lnTo>
                  <a:pt x="21181" y="21600"/>
                </a:lnTo>
                <a:close/>
              </a:path>
            </a:pathLst>
          </a:custGeom>
          <a:noFill/>
          <a:ln w="25400" cap="rnd">
            <a:solidFill>
              <a:schemeClr val="tx1"/>
            </a:solidFill>
            <a:round/>
            <a:headEnd type="stealth" w="med" len="lg"/>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74" name="Freeform 6"/>
          <p:cNvSpPr>
            <a:spLocks/>
          </p:cNvSpPr>
          <p:nvPr/>
        </p:nvSpPr>
        <p:spPr bwMode="auto">
          <a:xfrm>
            <a:off x="2492375" y="3746500"/>
            <a:ext cx="922338" cy="352425"/>
          </a:xfrm>
          <a:custGeom>
            <a:avLst/>
            <a:gdLst>
              <a:gd name="T0" fmla="*/ 0 w 654"/>
              <a:gd name="T1" fmla="*/ 0 h 222"/>
              <a:gd name="T2" fmla="*/ 653 w 654"/>
              <a:gd name="T3" fmla="*/ 221 h 222"/>
            </a:gdLst>
            <a:ahLst/>
            <a:cxnLst>
              <a:cxn ang="0">
                <a:pos x="T0" y="T1"/>
              </a:cxn>
              <a:cxn ang="0">
                <a:pos x="T2" y="T3"/>
              </a:cxn>
            </a:cxnLst>
            <a:rect l="0" t="0" r="r" b="b"/>
            <a:pathLst>
              <a:path w="654" h="222">
                <a:moveTo>
                  <a:pt x="0" y="0"/>
                </a:moveTo>
                <a:lnTo>
                  <a:pt x="653" y="221"/>
                </a:lnTo>
              </a:path>
            </a:pathLst>
          </a:custGeom>
          <a:noFill/>
          <a:ln w="25400" cap="rnd" cmpd="sng">
            <a:solidFill>
              <a:schemeClr val="tx1"/>
            </a:solidFill>
            <a:prstDash val="solid"/>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5" name="Rectangle 7"/>
          <p:cNvSpPr>
            <a:spLocks noChangeArrowheads="1"/>
          </p:cNvSpPr>
          <p:nvPr/>
        </p:nvSpPr>
        <p:spPr bwMode="auto">
          <a:xfrm>
            <a:off x="1447800" y="838200"/>
            <a:ext cx="13128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2800" b="1">
                <a:solidFill>
                  <a:srgbClr val="FF3399"/>
                </a:solidFill>
                <a:latin typeface="Arial" charset="0"/>
              </a:rPr>
              <a:t>Cortex</a:t>
            </a:r>
          </a:p>
        </p:txBody>
      </p:sp>
      <p:sp>
        <p:nvSpPr>
          <p:cNvPr id="7176" name="Rectangle 8"/>
          <p:cNvSpPr>
            <a:spLocks noChangeArrowheads="1"/>
          </p:cNvSpPr>
          <p:nvPr/>
        </p:nvSpPr>
        <p:spPr bwMode="auto">
          <a:xfrm>
            <a:off x="4191000" y="3159125"/>
            <a:ext cx="11699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altLang="en-US" sz="2800" b="1">
                <a:solidFill>
                  <a:srgbClr val="FF3399"/>
                </a:solidFill>
                <a:latin typeface="Arial" charset="0"/>
              </a:rPr>
              <a:t>CTZ</a:t>
            </a:r>
          </a:p>
        </p:txBody>
      </p:sp>
      <p:sp>
        <p:nvSpPr>
          <p:cNvPr id="7177" name="Freeform 9"/>
          <p:cNvSpPr>
            <a:spLocks/>
          </p:cNvSpPr>
          <p:nvPr/>
        </p:nvSpPr>
        <p:spPr bwMode="auto">
          <a:xfrm>
            <a:off x="5137150" y="3729038"/>
            <a:ext cx="728663" cy="436562"/>
          </a:xfrm>
          <a:custGeom>
            <a:avLst/>
            <a:gdLst>
              <a:gd name="T0" fmla="*/ 516 w 517"/>
              <a:gd name="T1" fmla="*/ 0 h 275"/>
              <a:gd name="T2" fmla="*/ 0 w 517"/>
              <a:gd name="T3" fmla="*/ 274 h 275"/>
            </a:gdLst>
            <a:ahLst/>
            <a:cxnLst>
              <a:cxn ang="0">
                <a:pos x="T0" y="T1"/>
              </a:cxn>
              <a:cxn ang="0">
                <a:pos x="T2" y="T3"/>
              </a:cxn>
            </a:cxnLst>
            <a:rect l="0" t="0" r="r" b="b"/>
            <a:pathLst>
              <a:path w="517" h="275">
                <a:moveTo>
                  <a:pt x="516" y="0"/>
                </a:moveTo>
                <a:lnTo>
                  <a:pt x="0" y="274"/>
                </a:lnTo>
              </a:path>
            </a:pathLst>
          </a:custGeom>
          <a:noFill/>
          <a:ln w="25400" cap="rnd" cmpd="sng">
            <a:solidFill>
              <a:schemeClr val="tx1"/>
            </a:solidFill>
            <a:prstDash val="solid"/>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8" name="Rectangle 10"/>
          <p:cNvSpPr>
            <a:spLocks noChangeArrowheads="1"/>
          </p:cNvSpPr>
          <p:nvPr/>
        </p:nvSpPr>
        <p:spPr bwMode="auto">
          <a:xfrm>
            <a:off x="6705600" y="4724400"/>
            <a:ext cx="1905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2800" b="1">
                <a:solidFill>
                  <a:srgbClr val="FF3399"/>
                </a:solidFill>
                <a:latin typeface="Arial" charset="0"/>
              </a:rPr>
              <a:t>Vestibular</a:t>
            </a:r>
          </a:p>
        </p:txBody>
      </p:sp>
      <p:sp>
        <p:nvSpPr>
          <p:cNvPr id="7179" name="Rectangle 11"/>
          <p:cNvSpPr>
            <a:spLocks noChangeArrowheads="1"/>
          </p:cNvSpPr>
          <p:nvPr/>
        </p:nvSpPr>
        <p:spPr bwMode="auto">
          <a:xfrm>
            <a:off x="2447925" y="4095750"/>
            <a:ext cx="763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altLang="en-US" sz="2800" b="1">
                <a:solidFill>
                  <a:srgbClr val="FF3399"/>
                </a:solidFill>
                <a:latin typeface="Arial" charset="0"/>
              </a:rPr>
              <a:t>GI</a:t>
            </a:r>
          </a:p>
        </p:txBody>
      </p:sp>
      <p:sp>
        <p:nvSpPr>
          <p:cNvPr id="7180" name="Freeform 12"/>
          <p:cNvSpPr>
            <a:spLocks/>
          </p:cNvSpPr>
          <p:nvPr/>
        </p:nvSpPr>
        <p:spPr bwMode="auto">
          <a:xfrm flipH="1">
            <a:off x="4191000" y="2514600"/>
            <a:ext cx="76200" cy="1524000"/>
          </a:xfrm>
          <a:custGeom>
            <a:avLst/>
            <a:gdLst>
              <a:gd name="T0" fmla="*/ 158 w 159"/>
              <a:gd name="T1" fmla="*/ 0 h 1043"/>
              <a:gd name="T2" fmla="*/ 0 w 159"/>
              <a:gd name="T3" fmla="*/ 1042 h 1043"/>
              <a:gd name="T4" fmla="*/ 0 w 159"/>
              <a:gd name="T5" fmla="*/ 1042 h 1043"/>
              <a:gd name="T6" fmla="*/ 0 w 159"/>
              <a:gd name="T7" fmla="*/ 1042 h 1043"/>
              <a:gd name="T8" fmla="*/ 0 w 159"/>
              <a:gd name="T9" fmla="*/ 1042 h 1043"/>
            </a:gdLst>
            <a:ahLst/>
            <a:cxnLst>
              <a:cxn ang="0">
                <a:pos x="T0" y="T1"/>
              </a:cxn>
              <a:cxn ang="0">
                <a:pos x="T2" y="T3"/>
              </a:cxn>
              <a:cxn ang="0">
                <a:pos x="T4" y="T5"/>
              </a:cxn>
              <a:cxn ang="0">
                <a:pos x="T6" y="T7"/>
              </a:cxn>
              <a:cxn ang="0">
                <a:pos x="T8" y="T9"/>
              </a:cxn>
            </a:cxnLst>
            <a:rect l="0" t="0" r="r" b="b"/>
            <a:pathLst>
              <a:path w="159" h="1043">
                <a:moveTo>
                  <a:pt x="158" y="0"/>
                </a:moveTo>
                <a:lnTo>
                  <a:pt x="0" y="1042"/>
                </a:lnTo>
                <a:lnTo>
                  <a:pt x="0" y="1042"/>
                </a:lnTo>
                <a:lnTo>
                  <a:pt x="0" y="1042"/>
                </a:lnTo>
                <a:lnTo>
                  <a:pt x="0" y="1042"/>
                </a:lnTo>
              </a:path>
            </a:pathLst>
          </a:custGeom>
          <a:noFill/>
          <a:ln w="25400" cap="rnd" cmpd="sng">
            <a:solidFill>
              <a:schemeClr val="tx1"/>
            </a:solidFill>
            <a:prstDash val="solid"/>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aphicFrame>
        <p:nvGraphicFramePr>
          <p:cNvPr id="7181" name="Object 13"/>
          <p:cNvGraphicFramePr>
            <a:graphicFrameLocks/>
          </p:cNvGraphicFramePr>
          <p:nvPr/>
        </p:nvGraphicFramePr>
        <p:xfrm>
          <a:off x="5753100" y="2392363"/>
          <a:ext cx="2744788" cy="2487612"/>
        </p:xfrm>
        <a:graphic>
          <a:graphicData uri="http://schemas.openxmlformats.org/presentationml/2006/ole">
            <mc:AlternateContent xmlns:mc="http://schemas.openxmlformats.org/markup-compatibility/2006">
              <mc:Choice xmlns:v="urn:schemas-microsoft-com:vml" Requires="v">
                <p:oleObj spid="_x0000_s1049" name="CorelDRAW! Graphic" r:id="rId6" imgW="3362040" imgH="3046320" progId="CDraw">
                  <p:embed/>
                </p:oleObj>
              </mc:Choice>
              <mc:Fallback>
                <p:oleObj name="CorelDRAW! Graphic" r:id="rId6" imgW="3362040" imgH="3046320" progId="CDraw">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53100" y="2392363"/>
                        <a:ext cx="2744788" cy="2487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82" name="AutoShape 14"/>
          <p:cNvSpPr>
            <a:spLocks noChangeArrowheads="1"/>
          </p:cNvSpPr>
          <p:nvPr/>
        </p:nvSpPr>
        <p:spPr bwMode="auto">
          <a:xfrm>
            <a:off x="2705100" y="4027742"/>
            <a:ext cx="3048000" cy="1905000"/>
          </a:xfrm>
          <a:prstGeom prst="star16">
            <a:avLst>
              <a:gd name="adj" fmla="val 37500"/>
            </a:avLst>
          </a:prstGeom>
          <a:gradFill rotWithShape="1">
            <a:gsLst>
              <a:gs pos="0">
                <a:srgbClr val="003399"/>
              </a:gs>
              <a:gs pos="100000">
                <a:srgbClr val="003399">
                  <a:gamma/>
                  <a:shade val="0"/>
                  <a:invGamma/>
                </a:srgbClr>
              </a:gs>
            </a:gsLst>
            <a:path path="shape">
              <a:fillToRect l="50000" t="50000" r="50000" b="50000"/>
            </a:path>
          </a:gradFill>
          <a:ln w="12700">
            <a:solidFill>
              <a:schemeClr val="tx1"/>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en-GB"/>
          </a:p>
        </p:txBody>
      </p:sp>
      <p:sp>
        <p:nvSpPr>
          <p:cNvPr id="7183" name="Rectangle 15"/>
          <p:cNvSpPr>
            <a:spLocks noChangeArrowheads="1"/>
          </p:cNvSpPr>
          <p:nvPr/>
        </p:nvSpPr>
        <p:spPr bwMode="auto">
          <a:xfrm>
            <a:off x="3390808" y="4355306"/>
            <a:ext cx="1970180" cy="1200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ctr" eaLnBrk="0" hangingPunct="0"/>
            <a:r>
              <a:rPr lang="en-US" altLang="en-US" sz="2400" b="1" dirty="0">
                <a:solidFill>
                  <a:schemeClr val="folHlink"/>
                </a:solidFill>
                <a:latin typeface="Times New Roman" pitchFamily="18" charset="0"/>
              </a:rPr>
              <a:t>VOMITING </a:t>
            </a:r>
          </a:p>
          <a:p>
            <a:pPr algn="ctr" eaLnBrk="0" hangingPunct="0"/>
            <a:r>
              <a:rPr lang="en-US" altLang="en-US" sz="2400" b="1" dirty="0" smtClean="0">
                <a:solidFill>
                  <a:schemeClr val="folHlink"/>
                </a:solidFill>
                <a:latin typeface="Times New Roman" pitchFamily="18" charset="0"/>
              </a:rPr>
              <a:t>CENTRE</a:t>
            </a:r>
          </a:p>
          <a:p>
            <a:pPr algn="ctr" eaLnBrk="0" hangingPunct="0"/>
            <a:r>
              <a:rPr lang="en-US" altLang="en-US" sz="2400" b="1" dirty="0" smtClean="0">
                <a:solidFill>
                  <a:schemeClr val="folHlink"/>
                </a:solidFill>
                <a:latin typeface="Times New Roman" pitchFamily="18" charset="0"/>
              </a:rPr>
              <a:t>(Medulla)</a:t>
            </a:r>
            <a:endParaRPr lang="en-US" altLang="en-US" sz="2400" b="1" dirty="0">
              <a:solidFill>
                <a:schemeClr val="folHlink"/>
              </a:solidFill>
              <a:latin typeface="Times New Roman" pitchFamily="18" charset="0"/>
            </a:endParaRPr>
          </a:p>
        </p:txBody>
      </p:sp>
      <p:pic>
        <p:nvPicPr>
          <p:cNvPr id="7184" name="Picture 16" descr="brain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95600" y="381000"/>
            <a:ext cx="2046288"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54261" y="6093296"/>
            <a:ext cx="1950839" cy="5760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smtClean="0"/>
              <a:t>VOMITING REFLEX</a:t>
            </a:r>
            <a:endParaRPr lang="en-GB" dirty="0"/>
          </a:p>
        </p:txBody>
      </p:sp>
      <p:sp>
        <p:nvSpPr>
          <p:cNvPr id="18" name="Freeform 9"/>
          <p:cNvSpPr>
            <a:spLocks/>
          </p:cNvSpPr>
          <p:nvPr/>
        </p:nvSpPr>
        <p:spPr bwMode="auto">
          <a:xfrm>
            <a:off x="2662145" y="5714461"/>
            <a:ext cx="728663" cy="436562"/>
          </a:xfrm>
          <a:custGeom>
            <a:avLst/>
            <a:gdLst>
              <a:gd name="T0" fmla="*/ 516 w 517"/>
              <a:gd name="T1" fmla="*/ 0 h 275"/>
              <a:gd name="T2" fmla="*/ 0 w 517"/>
              <a:gd name="T3" fmla="*/ 274 h 275"/>
            </a:gdLst>
            <a:ahLst/>
            <a:cxnLst>
              <a:cxn ang="0">
                <a:pos x="T0" y="T1"/>
              </a:cxn>
              <a:cxn ang="0">
                <a:pos x="T2" y="T3"/>
              </a:cxn>
            </a:cxnLst>
            <a:rect l="0" t="0" r="r" b="b"/>
            <a:pathLst>
              <a:path w="517" h="275">
                <a:moveTo>
                  <a:pt x="516" y="0"/>
                </a:moveTo>
                <a:lnTo>
                  <a:pt x="0" y="274"/>
                </a:lnTo>
              </a:path>
            </a:pathLst>
          </a:custGeom>
          <a:noFill/>
          <a:ln w="25400" cap="rnd" cmpd="sng">
            <a:solidFill>
              <a:schemeClr val="tx1"/>
            </a:solidFill>
            <a:prstDash val="solid"/>
            <a:round/>
            <a:headEnd type="none" w="sm" len="sm"/>
            <a:tailEnd type="stealth"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4108142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994122"/>
          </a:xfrm>
        </p:spPr>
        <p:txBody>
          <a:bodyPr>
            <a:normAutofit/>
          </a:bodyPr>
          <a:lstStyle/>
          <a:p>
            <a:r>
              <a:rPr lang="en-GB" altLang="en-US" sz="4000" dirty="0" smtClean="0"/>
              <a:t>Receptor </a:t>
            </a:r>
            <a:r>
              <a:rPr lang="en-GB" altLang="en-US" sz="4000" dirty="0"/>
              <a:t>Sites</a:t>
            </a:r>
            <a:endParaRPr lang="en-US" altLang="en-US" sz="4000" dirty="0"/>
          </a:p>
        </p:txBody>
      </p:sp>
      <p:sp>
        <p:nvSpPr>
          <p:cNvPr id="30723" name="Rectangle 3"/>
          <p:cNvSpPr>
            <a:spLocks noGrp="1" noChangeArrowheads="1"/>
          </p:cNvSpPr>
          <p:nvPr>
            <p:ph type="body" idx="1"/>
          </p:nvPr>
        </p:nvSpPr>
        <p:spPr>
          <a:xfrm>
            <a:off x="457200" y="1600200"/>
            <a:ext cx="8229600" cy="4925144"/>
          </a:xfrm>
        </p:spPr>
        <p:txBody>
          <a:bodyPr/>
          <a:lstStyle/>
          <a:p>
            <a:pPr>
              <a:lnSpc>
                <a:spcPct val="80000"/>
              </a:lnSpc>
            </a:pPr>
            <a:r>
              <a:rPr lang="en-GB" altLang="en-US" sz="2000" b="1" u="sng" dirty="0"/>
              <a:t>Cortical Structures</a:t>
            </a:r>
            <a:r>
              <a:rPr lang="en-GB" altLang="en-US" sz="2000" b="1" dirty="0"/>
              <a:t> </a:t>
            </a:r>
            <a:r>
              <a:rPr lang="en-GB" altLang="en-US" sz="2000" dirty="0"/>
              <a:t>(</a:t>
            </a:r>
            <a:r>
              <a:rPr lang="en-GB" altLang="en-US" sz="1800" dirty="0" err="1"/>
              <a:t>eg</a:t>
            </a:r>
            <a:r>
              <a:rPr lang="en-GB" altLang="en-US" sz="1800" dirty="0"/>
              <a:t>. anxiety, sights, smells, raised ICP):</a:t>
            </a:r>
            <a:r>
              <a:rPr lang="en-GB" altLang="en-US" sz="2000" dirty="0"/>
              <a:t>  GABA</a:t>
            </a:r>
          </a:p>
          <a:p>
            <a:pPr>
              <a:lnSpc>
                <a:spcPct val="80000"/>
              </a:lnSpc>
              <a:buFontTx/>
              <a:buNone/>
            </a:pPr>
            <a:endParaRPr lang="en-GB" altLang="en-US" sz="2000" dirty="0"/>
          </a:p>
          <a:p>
            <a:pPr>
              <a:lnSpc>
                <a:spcPct val="80000"/>
              </a:lnSpc>
            </a:pPr>
            <a:r>
              <a:rPr lang="en-GB" altLang="en-US" sz="2000" b="1" u="sng" dirty="0"/>
              <a:t>Vomiting Centre:</a:t>
            </a:r>
            <a:r>
              <a:rPr lang="en-GB" altLang="en-US" sz="2000" b="1" dirty="0"/>
              <a:t> </a:t>
            </a:r>
            <a:r>
              <a:rPr lang="en-GB" altLang="en-US" sz="2000" dirty="0"/>
              <a:t>Muscarinic</a:t>
            </a:r>
            <a:r>
              <a:rPr lang="en-GB" altLang="en-US" sz="2000" b="1" dirty="0"/>
              <a:t> </a:t>
            </a:r>
            <a:r>
              <a:rPr lang="en-GB" altLang="en-US" sz="2000" dirty="0"/>
              <a:t>(Ach)</a:t>
            </a:r>
          </a:p>
          <a:p>
            <a:pPr>
              <a:lnSpc>
                <a:spcPct val="80000"/>
              </a:lnSpc>
              <a:buFontTx/>
              <a:buNone/>
            </a:pPr>
            <a:r>
              <a:rPr lang="en-GB" altLang="en-US" sz="2000" dirty="0"/>
              <a:t>                                    </a:t>
            </a:r>
            <a:r>
              <a:rPr lang="en-GB" altLang="en-US" sz="2000" dirty="0" smtClean="0"/>
              <a:t>  Histamine </a:t>
            </a:r>
            <a:r>
              <a:rPr lang="en-GB" altLang="en-US" sz="2000" dirty="0"/>
              <a:t>(H</a:t>
            </a:r>
            <a:r>
              <a:rPr lang="en-GB" altLang="en-US" sz="2000" baseline="-25000" dirty="0"/>
              <a:t>1</a:t>
            </a:r>
            <a:r>
              <a:rPr lang="en-GB" altLang="en-US" sz="2000" dirty="0"/>
              <a:t>)</a:t>
            </a:r>
          </a:p>
          <a:p>
            <a:pPr>
              <a:lnSpc>
                <a:spcPct val="80000"/>
              </a:lnSpc>
              <a:buFontTx/>
              <a:buNone/>
            </a:pPr>
            <a:r>
              <a:rPr lang="en-GB" altLang="en-US" sz="2000" dirty="0"/>
              <a:t>                                  </a:t>
            </a:r>
            <a:r>
              <a:rPr lang="en-GB" altLang="en-US" sz="2000" dirty="0" smtClean="0"/>
              <a:t>    </a:t>
            </a:r>
            <a:r>
              <a:rPr lang="en-GB" altLang="en-US" sz="2000" dirty="0"/>
              <a:t>Serotonin (5HT</a:t>
            </a:r>
            <a:r>
              <a:rPr lang="en-GB" altLang="en-US" sz="2000" baseline="-25000" dirty="0"/>
              <a:t>2</a:t>
            </a:r>
            <a:r>
              <a:rPr lang="en-GB" altLang="en-US" sz="2000" dirty="0"/>
              <a:t>)</a:t>
            </a:r>
            <a:endParaRPr lang="en-GB" altLang="en-US" sz="2000" baseline="-25000" dirty="0"/>
          </a:p>
          <a:p>
            <a:pPr>
              <a:lnSpc>
                <a:spcPct val="80000"/>
              </a:lnSpc>
              <a:buFontTx/>
              <a:buNone/>
            </a:pPr>
            <a:endParaRPr lang="en-GB" altLang="en-US" sz="2000" baseline="-25000" dirty="0"/>
          </a:p>
          <a:p>
            <a:pPr>
              <a:lnSpc>
                <a:spcPct val="80000"/>
              </a:lnSpc>
            </a:pPr>
            <a:r>
              <a:rPr lang="en-GB" altLang="en-US" sz="2000" b="1" u="sng" dirty="0"/>
              <a:t>Chemoreceptor Trigger Zone:</a:t>
            </a:r>
            <a:r>
              <a:rPr lang="en-GB" altLang="en-US" sz="2000" b="1" dirty="0"/>
              <a:t> </a:t>
            </a:r>
            <a:r>
              <a:rPr lang="en-GB" altLang="en-US" sz="2000" dirty="0" smtClean="0"/>
              <a:t>Serotonin</a:t>
            </a:r>
            <a:r>
              <a:rPr lang="en-GB" altLang="en-US" sz="2000" b="1" dirty="0" smtClean="0"/>
              <a:t> </a:t>
            </a:r>
            <a:r>
              <a:rPr lang="en-GB" altLang="en-US" sz="2000" dirty="0"/>
              <a:t>(5HT</a:t>
            </a:r>
            <a:r>
              <a:rPr lang="en-GB" altLang="en-US" sz="2000" baseline="-25000" dirty="0"/>
              <a:t>3</a:t>
            </a:r>
            <a:r>
              <a:rPr lang="en-GB" altLang="en-US" sz="2000" dirty="0"/>
              <a:t>)</a:t>
            </a:r>
            <a:endParaRPr lang="en-GB" altLang="en-US" sz="2000" baseline="-25000" dirty="0"/>
          </a:p>
          <a:p>
            <a:pPr>
              <a:lnSpc>
                <a:spcPct val="80000"/>
              </a:lnSpc>
              <a:buFontTx/>
              <a:buNone/>
            </a:pPr>
            <a:r>
              <a:rPr lang="en-GB" altLang="en-US" sz="2000" dirty="0"/>
              <a:t>                                                         </a:t>
            </a:r>
            <a:r>
              <a:rPr lang="en-GB" altLang="en-US" sz="2000" dirty="0" smtClean="0"/>
              <a:t>    Dopamine </a:t>
            </a:r>
            <a:r>
              <a:rPr lang="en-GB" altLang="en-US" sz="2000" dirty="0"/>
              <a:t>(D</a:t>
            </a:r>
            <a:r>
              <a:rPr lang="en-GB" altLang="en-US" sz="2000" baseline="-25000" dirty="0"/>
              <a:t>2</a:t>
            </a:r>
            <a:r>
              <a:rPr lang="en-GB" altLang="en-US" sz="2000" dirty="0"/>
              <a:t>)</a:t>
            </a:r>
          </a:p>
          <a:p>
            <a:pPr>
              <a:lnSpc>
                <a:spcPct val="80000"/>
              </a:lnSpc>
              <a:buFontTx/>
              <a:buNone/>
            </a:pPr>
            <a:endParaRPr lang="en-GB" altLang="en-US" sz="2000" baseline="-25000" dirty="0"/>
          </a:p>
          <a:p>
            <a:pPr>
              <a:lnSpc>
                <a:spcPct val="80000"/>
              </a:lnSpc>
            </a:pPr>
            <a:r>
              <a:rPr lang="en-GB" altLang="en-US" sz="2000" b="1" u="sng" dirty="0"/>
              <a:t>Vestibular Apparatus:</a:t>
            </a:r>
            <a:r>
              <a:rPr lang="en-GB" altLang="en-US" sz="2000" b="1" dirty="0"/>
              <a:t> </a:t>
            </a:r>
            <a:r>
              <a:rPr lang="en-GB" altLang="en-US" sz="2000" dirty="0"/>
              <a:t>Muscarinic</a:t>
            </a:r>
            <a:r>
              <a:rPr lang="en-GB" altLang="en-US" sz="2000" b="1" dirty="0"/>
              <a:t> </a:t>
            </a:r>
            <a:r>
              <a:rPr lang="en-GB" altLang="en-US" sz="2000" dirty="0"/>
              <a:t>(Ach)</a:t>
            </a:r>
          </a:p>
          <a:p>
            <a:pPr>
              <a:lnSpc>
                <a:spcPct val="80000"/>
              </a:lnSpc>
              <a:buFontTx/>
              <a:buNone/>
            </a:pPr>
            <a:r>
              <a:rPr lang="en-GB" altLang="en-US" sz="2000" dirty="0"/>
              <a:t>                                           </a:t>
            </a:r>
            <a:r>
              <a:rPr lang="en-GB" altLang="en-US" sz="2000" dirty="0" smtClean="0"/>
              <a:t>    </a:t>
            </a:r>
            <a:r>
              <a:rPr lang="en-GB" altLang="en-US" sz="2000" dirty="0"/>
              <a:t>Histamine (H</a:t>
            </a:r>
            <a:r>
              <a:rPr lang="en-GB" altLang="en-US" sz="2000" baseline="-25000" dirty="0"/>
              <a:t>1</a:t>
            </a:r>
            <a:r>
              <a:rPr lang="en-GB" altLang="en-US" sz="2000" dirty="0"/>
              <a:t>)</a:t>
            </a:r>
          </a:p>
          <a:p>
            <a:pPr>
              <a:lnSpc>
                <a:spcPct val="80000"/>
              </a:lnSpc>
              <a:buFontTx/>
              <a:buNone/>
            </a:pPr>
            <a:endParaRPr lang="en-GB" altLang="en-US" sz="2000" b="1" dirty="0"/>
          </a:p>
          <a:p>
            <a:pPr>
              <a:lnSpc>
                <a:spcPct val="80000"/>
              </a:lnSpc>
            </a:pPr>
            <a:r>
              <a:rPr lang="en-GB" altLang="en-US" sz="2000" b="1" u="sng" dirty="0"/>
              <a:t>Gut Mucosa:</a:t>
            </a:r>
            <a:r>
              <a:rPr lang="en-GB" altLang="en-US" sz="2000" b="1" dirty="0"/>
              <a:t> </a:t>
            </a:r>
            <a:r>
              <a:rPr lang="en-GB" altLang="en-US" sz="2000" dirty="0"/>
              <a:t>Dopamine (D</a:t>
            </a:r>
            <a:r>
              <a:rPr lang="en-GB" altLang="en-US" sz="2000" baseline="-25000" dirty="0"/>
              <a:t>2</a:t>
            </a:r>
            <a:r>
              <a:rPr lang="en-GB" altLang="en-US" sz="2000" dirty="0"/>
              <a:t>)</a:t>
            </a:r>
          </a:p>
          <a:p>
            <a:pPr>
              <a:lnSpc>
                <a:spcPct val="80000"/>
              </a:lnSpc>
              <a:buFontTx/>
              <a:buNone/>
            </a:pPr>
            <a:r>
              <a:rPr lang="en-GB" altLang="en-US" sz="2000" b="1" dirty="0"/>
              <a:t>                          </a:t>
            </a:r>
            <a:r>
              <a:rPr lang="en-GB" altLang="en-US" sz="2000" b="1" dirty="0" smtClean="0"/>
              <a:t>    </a:t>
            </a:r>
            <a:r>
              <a:rPr lang="en-GB" altLang="en-US" sz="2000" dirty="0" smtClean="0"/>
              <a:t>Serotonin</a:t>
            </a:r>
            <a:r>
              <a:rPr lang="en-GB" altLang="en-US" sz="2000" b="1" dirty="0" smtClean="0"/>
              <a:t> </a:t>
            </a:r>
            <a:r>
              <a:rPr lang="en-GB" altLang="en-US" sz="2000" dirty="0"/>
              <a:t>(5HT</a:t>
            </a:r>
            <a:r>
              <a:rPr lang="en-GB" altLang="en-US" sz="2000" baseline="-25000" dirty="0"/>
              <a:t>3</a:t>
            </a:r>
            <a:r>
              <a:rPr lang="en-GB" altLang="en-US" sz="2000" dirty="0"/>
              <a:t>)</a:t>
            </a:r>
            <a:endParaRPr lang="en-GB" altLang="en-US" sz="2000" baseline="-25000" dirty="0"/>
          </a:p>
          <a:p>
            <a:pPr>
              <a:lnSpc>
                <a:spcPct val="80000"/>
              </a:lnSpc>
              <a:buFontTx/>
              <a:buNone/>
            </a:pPr>
            <a:r>
              <a:rPr lang="en-GB" altLang="en-US" sz="2000" dirty="0"/>
              <a:t>                            </a:t>
            </a:r>
            <a:r>
              <a:rPr lang="en-GB" altLang="en-US" sz="2000" dirty="0" smtClean="0"/>
              <a:t>  Serotonin </a:t>
            </a:r>
            <a:r>
              <a:rPr lang="en-GB" altLang="en-US" sz="2000" dirty="0"/>
              <a:t>(5HT</a:t>
            </a:r>
            <a:r>
              <a:rPr lang="en-GB" altLang="en-US" sz="2000" baseline="-25000" dirty="0"/>
              <a:t>4</a:t>
            </a:r>
            <a:r>
              <a:rPr lang="en-GB" altLang="en-US" sz="2000" dirty="0"/>
              <a:t>)</a:t>
            </a:r>
            <a:endParaRPr lang="en-US" altLang="en-US" sz="2000" baseline="-25000" dirty="0"/>
          </a:p>
        </p:txBody>
      </p:sp>
    </p:spTree>
    <p:extLst>
      <p:ext uri="{BB962C8B-B14F-4D97-AF65-F5344CB8AC3E}">
        <p14:creationId xmlns:p14="http://schemas.microsoft.com/office/powerpoint/2010/main" val="2003417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4638"/>
            <a:ext cx="8229600" cy="1138138"/>
          </a:xfrm>
        </p:spPr>
        <p:txBody>
          <a:bodyPr>
            <a:normAutofit/>
          </a:bodyPr>
          <a:lstStyle/>
          <a:p>
            <a:r>
              <a:rPr lang="en-GB" altLang="en-US" sz="4000" dirty="0" smtClean="0"/>
              <a:t>The </a:t>
            </a:r>
            <a:r>
              <a:rPr lang="en-GB" altLang="en-US" sz="4000" dirty="0"/>
              <a:t>Vomiting Reflex</a:t>
            </a:r>
          </a:p>
        </p:txBody>
      </p:sp>
      <p:sp>
        <p:nvSpPr>
          <p:cNvPr id="50179" name="Rectangle 3"/>
          <p:cNvSpPr>
            <a:spLocks noGrp="1" noChangeArrowheads="1"/>
          </p:cNvSpPr>
          <p:nvPr>
            <p:ph type="body" idx="1"/>
          </p:nvPr>
        </p:nvSpPr>
        <p:spPr>
          <a:xfrm>
            <a:off x="457200" y="1772816"/>
            <a:ext cx="8229600" cy="4896544"/>
          </a:xfrm>
        </p:spPr>
        <p:txBody>
          <a:bodyPr>
            <a:normAutofit/>
          </a:bodyPr>
          <a:lstStyle/>
          <a:p>
            <a:pPr>
              <a:lnSpc>
                <a:spcPct val="90000"/>
              </a:lnSpc>
            </a:pPr>
            <a:r>
              <a:rPr lang="en-GB" altLang="en-US" sz="2400" dirty="0"/>
              <a:t>Involves multiple structures - the pharynx, larynx, upper GI tract, the muscles of the thorax, abdomen and diaphragm and the respiratory and </a:t>
            </a:r>
            <a:r>
              <a:rPr lang="en-GB" altLang="en-US" sz="2400" dirty="0" err="1"/>
              <a:t>salivatory</a:t>
            </a:r>
            <a:r>
              <a:rPr lang="en-GB" altLang="en-US" sz="2400" dirty="0"/>
              <a:t> centres. </a:t>
            </a:r>
          </a:p>
          <a:p>
            <a:pPr>
              <a:lnSpc>
                <a:spcPct val="90000"/>
              </a:lnSpc>
            </a:pPr>
            <a:r>
              <a:rPr lang="en-GB" altLang="en-US" sz="2400" dirty="0"/>
              <a:t>It causes ; </a:t>
            </a:r>
            <a:endParaRPr lang="en-GB" altLang="en-US" sz="2400" dirty="0" smtClean="0"/>
          </a:p>
          <a:p>
            <a:pPr marL="0" indent="0">
              <a:lnSpc>
                <a:spcPct val="90000"/>
              </a:lnSpc>
              <a:buNone/>
            </a:pPr>
            <a:endParaRPr lang="en-GB" altLang="en-US" sz="2400" dirty="0" smtClean="0"/>
          </a:p>
          <a:p>
            <a:pPr marL="0" indent="0">
              <a:lnSpc>
                <a:spcPct val="90000"/>
              </a:lnSpc>
              <a:buNone/>
            </a:pPr>
            <a:r>
              <a:rPr lang="en-GB" altLang="en-US" sz="2400" dirty="0" smtClean="0"/>
              <a:t>1</a:t>
            </a:r>
            <a:r>
              <a:rPr lang="en-GB" altLang="en-US" sz="2400" dirty="0"/>
              <a:t>) Nausea, with autonomic symptoms</a:t>
            </a:r>
          </a:p>
          <a:p>
            <a:pPr marL="0" indent="0">
              <a:lnSpc>
                <a:spcPct val="90000"/>
              </a:lnSpc>
              <a:buNone/>
            </a:pPr>
            <a:r>
              <a:rPr lang="en-GB" altLang="en-US" sz="2400" dirty="0" smtClean="0"/>
              <a:t>2</a:t>
            </a:r>
            <a:r>
              <a:rPr lang="en-GB" altLang="en-US" sz="2400" dirty="0"/>
              <a:t>) Gastric stasis</a:t>
            </a:r>
            <a:r>
              <a:rPr lang="en-GB" altLang="en-US" sz="2400" dirty="0">
                <a:solidFill>
                  <a:schemeClr val="folHlink"/>
                </a:solidFill>
              </a:rPr>
              <a:t> </a:t>
            </a:r>
            <a:r>
              <a:rPr lang="en-GB" altLang="en-US" sz="2400" dirty="0" smtClean="0"/>
              <a:t>/ </a:t>
            </a:r>
            <a:r>
              <a:rPr lang="en-GB" altLang="en-US" sz="2400" dirty="0" err="1" smtClean="0"/>
              <a:t>atony</a:t>
            </a:r>
            <a:r>
              <a:rPr lang="en-GB" altLang="en-US" sz="2400" dirty="0" smtClean="0"/>
              <a:t> (relaxation of smooth muscle wall of stomach)</a:t>
            </a:r>
          </a:p>
          <a:p>
            <a:pPr marL="0" indent="0">
              <a:lnSpc>
                <a:spcPct val="90000"/>
              </a:lnSpc>
              <a:buNone/>
            </a:pPr>
            <a:r>
              <a:rPr lang="en-GB" altLang="en-US" sz="2400" dirty="0" smtClean="0"/>
              <a:t>3</a:t>
            </a:r>
            <a:r>
              <a:rPr lang="en-GB" altLang="en-US" sz="2400" dirty="0"/>
              <a:t>) Retching with closure of vocal cords  </a:t>
            </a:r>
            <a:endParaRPr lang="en-GB" altLang="en-US" sz="2400" dirty="0" smtClean="0"/>
          </a:p>
          <a:p>
            <a:pPr marL="0" indent="0">
              <a:lnSpc>
                <a:spcPct val="90000"/>
              </a:lnSpc>
              <a:buNone/>
            </a:pPr>
            <a:r>
              <a:rPr lang="en-GB" altLang="en-US" sz="2400" dirty="0" smtClean="0"/>
              <a:t>4</a:t>
            </a:r>
            <a:r>
              <a:rPr lang="en-GB" altLang="en-US" sz="2400" dirty="0"/>
              <a:t>) Elevation of palate (to close </a:t>
            </a:r>
            <a:r>
              <a:rPr lang="en-GB" altLang="en-US" sz="2400" dirty="0" smtClean="0"/>
              <a:t>nasopharynx)</a:t>
            </a:r>
          </a:p>
          <a:p>
            <a:pPr marL="0" indent="0">
              <a:lnSpc>
                <a:spcPct val="90000"/>
              </a:lnSpc>
              <a:buNone/>
            </a:pPr>
            <a:r>
              <a:rPr lang="en-GB" altLang="en-US" sz="2400" dirty="0" smtClean="0"/>
              <a:t>5</a:t>
            </a:r>
            <a:r>
              <a:rPr lang="en-GB" altLang="en-US" sz="2400" dirty="0"/>
              <a:t>) Reverse </a:t>
            </a:r>
            <a:r>
              <a:rPr lang="en-GB" altLang="en-US" sz="2400" dirty="0" smtClean="0"/>
              <a:t>peristalsis</a:t>
            </a:r>
          </a:p>
          <a:p>
            <a:pPr marL="0" indent="0">
              <a:lnSpc>
                <a:spcPct val="90000"/>
              </a:lnSpc>
              <a:buNone/>
            </a:pPr>
            <a:r>
              <a:rPr lang="en-GB" altLang="en-US" sz="2400" dirty="0" smtClean="0"/>
              <a:t>6) Contraction of the abdominal wall and chest muscles</a:t>
            </a:r>
            <a:endParaRPr lang="en-GB" altLang="en-US" sz="2400" dirty="0"/>
          </a:p>
          <a:p>
            <a:pPr marL="457200" indent="-457200">
              <a:lnSpc>
                <a:spcPct val="90000"/>
              </a:lnSpc>
              <a:buFont typeface="+mj-lt"/>
              <a:buAutoNum type="arabicPeriod"/>
            </a:pPr>
            <a:endParaRPr lang="en-GB" altLang="en-US" sz="2400" dirty="0"/>
          </a:p>
          <a:p>
            <a:pPr marL="457200" indent="-457200">
              <a:lnSpc>
                <a:spcPct val="90000"/>
              </a:lnSpc>
            </a:pPr>
            <a:endParaRPr lang="en-GB" altLang="en-US" sz="2400" dirty="0"/>
          </a:p>
          <a:p>
            <a:pPr marL="457200" indent="-457200">
              <a:lnSpc>
                <a:spcPct val="90000"/>
              </a:lnSpc>
            </a:pPr>
            <a:endParaRPr lang="en-GB" altLang="en-US" sz="2400" dirty="0"/>
          </a:p>
        </p:txBody>
      </p:sp>
    </p:spTree>
    <p:extLst>
      <p:ext uri="{BB962C8B-B14F-4D97-AF65-F5344CB8AC3E}">
        <p14:creationId xmlns:p14="http://schemas.microsoft.com/office/powerpoint/2010/main" val="285011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additive="base">
                                        <p:cTn id="7" dur="5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1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0179">
                                            <p:txEl>
                                              <p:pRg st="1" end="1"/>
                                            </p:txEl>
                                          </p:spTgt>
                                        </p:tgtEl>
                                        <p:attrNameLst>
                                          <p:attrName>style.visibility</p:attrName>
                                        </p:attrNameLst>
                                      </p:cBhvr>
                                      <p:to>
                                        <p:strVal val="visible"/>
                                      </p:to>
                                    </p:set>
                                    <p:anim calcmode="lin" valueType="num">
                                      <p:cBhvr additive="base">
                                        <p:cTn id="13" dur="500" fill="hold"/>
                                        <p:tgtEl>
                                          <p:spTgt spid="501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1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0179">
                                            <p:txEl>
                                              <p:pRg st="3" end="3"/>
                                            </p:txEl>
                                          </p:spTgt>
                                        </p:tgtEl>
                                        <p:attrNameLst>
                                          <p:attrName>style.visibility</p:attrName>
                                        </p:attrNameLst>
                                      </p:cBhvr>
                                      <p:to>
                                        <p:strVal val="visible"/>
                                      </p:to>
                                    </p:set>
                                    <p:anim calcmode="lin" valueType="num">
                                      <p:cBhvr additive="base">
                                        <p:cTn id="19" dur="500" fill="hold"/>
                                        <p:tgtEl>
                                          <p:spTgt spid="5017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1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0179">
                                            <p:txEl>
                                              <p:pRg st="4" end="4"/>
                                            </p:txEl>
                                          </p:spTgt>
                                        </p:tgtEl>
                                        <p:attrNameLst>
                                          <p:attrName>style.visibility</p:attrName>
                                        </p:attrNameLst>
                                      </p:cBhvr>
                                      <p:to>
                                        <p:strVal val="visible"/>
                                      </p:to>
                                    </p:set>
                                    <p:anim calcmode="lin" valueType="num">
                                      <p:cBhvr additive="base">
                                        <p:cTn id="25" dur="500" fill="hold"/>
                                        <p:tgtEl>
                                          <p:spTgt spid="5017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01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0179">
                                            <p:txEl>
                                              <p:pRg st="5" end="5"/>
                                            </p:txEl>
                                          </p:spTgt>
                                        </p:tgtEl>
                                        <p:attrNameLst>
                                          <p:attrName>style.visibility</p:attrName>
                                        </p:attrNameLst>
                                      </p:cBhvr>
                                      <p:to>
                                        <p:strVal val="visible"/>
                                      </p:to>
                                    </p:set>
                                    <p:anim calcmode="lin" valueType="num">
                                      <p:cBhvr additive="base">
                                        <p:cTn id="31" dur="500" fill="hold"/>
                                        <p:tgtEl>
                                          <p:spTgt spid="5017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01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0179">
                                            <p:txEl>
                                              <p:pRg st="6" end="6"/>
                                            </p:txEl>
                                          </p:spTgt>
                                        </p:tgtEl>
                                        <p:attrNameLst>
                                          <p:attrName>style.visibility</p:attrName>
                                        </p:attrNameLst>
                                      </p:cBhvr>
                                      <p:to>
                                        <p:strVal val="visible"/>
                                      </p:to>
                                    </p:set>
                                    <p:anim calcmode="lin" valueType="num">
                                      <p:cBhvr additive="base">
                                        <p:cTn id="37" dur="500" fill="hold"/>
                                        <p:tgtEl>
                                          <p:spTgt spid="5017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01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0179">
                                            <p:txEl>
                                              <p:pRg st="7" end="7"/>
                                            </p:txEl>
                                          </p:spTgt>
                                        </p:tgtEl>
                                        <p:attrNameLst>
                                          <p:attrName>style.visibility</p:attrName>
                                        </p:attrNameLst>
                                      </p:cBhvr>
                                      <p:to>
                                        <p:strVal val="visible"/>
                                      </p:to>
                                    </p:set>
                                    <p:anim calcmode="lin" valueType="num">
                                      <p:cBhvr additive="base">
                                        <p:cTn id="43" dur="500" fill="hold"/>
                                        <p:tgtEl>
                                          <p:spTgt spid="5017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017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0179">
                                            <p:txEl>
                                              <p:pRg st="8" end="8"/>
                                            </p:txEl>
                                          </p:spTgt>
                                        </p:tgtEl>
                                        <p:attrNameLst>
                                          <p:attrName>style.visibility</p:attrName>
                                        </p:attrNameLst>
                                      </p:cBhvr>
                                      <p:to>
                                        <p:strVal val="visible"/>
                                      </p:to>
                                    </p:set>
                                    <p:anim calcmode="lin" valueType="num">
                                      <p:cBhvr additive="base">
                                        <p:cTn id="49" dur="500" fill="hold"/>
                                        <p:tgtEl>
                                          <p:spTgt spid="50179">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01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169</TotalTime>
  <Words>1634</Words>
  <Application>Microsoft Office PowerPoint</Application>
  <PresentationFormat>On-screen Show (4:3)</PresentationFormat>
  <Paragraphs>396</Paragraphs>
  <Slides>27</Slides>
  <Notes>11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27</vt:i4>
      </vt:variant>
    </vt:vector>
  </HeadingPairs>
  <TitlesOfParts>
    <vt:vector size="31" baseType="lpstr">
      <vt:lpstr>Office Theme</vt:lpstr>
      <vt:lpstr>ClipArt</vt:lpstr>
      <vt:lpstr>CorelDRAW! Graphic</vt:lpstr>
      <vt:lpstr>Chart</vt:lpstr>
      <vt:lpstr>PowerPoint Presentation</vt:lpstr>
      <vt:lpstr>Nausea &amp; Vomiting</vt:lpstr>
      <vt:lpstr>A Starting Point - Definitions</vt:lpstr>
      <vt:lpstr>It’s all in the history….</vt:lpstr>
      <vt:lpstr>Why Is It Important?</vt:lpstr>
      <vt:lpstr>Pathophysiology</vt:lpstr>
      <vt:lpstr>PowerPoint Presentation</vt:lpstr>
      <vt:lpstr>Receptor Sites</vt:lpstr>
      <vt:lpstr>The Vomiting Reflex</vt:lpstr>
      <vt:lpstr>Consideration of Causes in the Palliative Setting</vt:lpstr>
      <vt:lpstr>PowerPoint Presentation</vt:lpstr>
      <vt:lpstr>Management Approach….</vt:lpstr>
      <vt:lpstr>Principles of Treatment</vt:lpstr>
      <vt:lpstr>Non-Pharmacological Approaches</vt:lpstr>
      <vt:lpstr> Approach to Anti-emetics: </vt:lpstr>
      <vt:lpstr>Antiemetic Choice – Think receptors!</vt:lpstr>
      <vt:lpstr>PowerPoint Presentation</vt:lpstr>
      <vt:lpstr>Mike Harlos, Manitoba</vt:lpstr>
      <vt:lpstr>Management  Pharmacological</vt:lpstr>
      <vt:lpstr>Other drugs used to manage nausea and vomiting</vt:lpstr>
      <vt:lpstr>Antiemetic Ladder</vt:lpstr>
      <vt:lpstr>Route is important</vt:lpstr>
      <vt:lpstr>Additional Hints</vt:lpstr>
      <vt:lpstr>Summary</vt:lpstr>
      <vt:lpstr>PowerPoint Presentation</vt:lpstr>
      <vt:lpstr>Pharmacokinetics Of Antiemetics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Nausea &amp; Vomiting</dc:title>
  <dc:creator>Lucy</dc:creator>
  <cp:lastModifiedBy>Lucy Harris</cp:lastModifiedBy>
  <cp:revision>20</cp:revision>
  <dcterms:created xsi:type="dcterms:W3CDTF">2014-09-02T14:03:48Z</dcterms:created>
  <dcterms:modified xsi:type="dcterms:W3CDTF">2014-09-25T11:28:07Z</dcterms:modified>
</cp:coreProperties>
</file>