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300" r:id="rId5"/>
    <p:sldId id="301" r:id="rId6"/>
    <p:sldId id="291" r:id="rId7"/>
    <p:sldId id="260" r:id="rId8"/>
    <p:sldId id="262" r:id="rId9"/>
    <p:sldId id="263" r:id="rId10"/>
    <p:sldId id="264" r:id="rId11"/>
    <p:sldId id="266" r:id="rId12"/>
    <p:sldId id="299" r:id="rId13"/>
    <p:sldId id="273" r:id="rId14"/>
    <p:sldId id="292" r:id="rId15"/>
    <p:sldId id="274" r:id="rId16"/>
    <p:sldId id="293" r:id="rId17"/>
    <p:sldId id="277" r:id="rId18"/>
    <p:sldId id="278" r:id="rId19"/>
    <p:sldId id="294" r:id="rId20"/>
    <p:sldId id="298" r:id="rId21"/>
    <p:sldId id="279" r:id="rId22"/>
    <p:sldId id="296" r:id="rId23"/>
    <p:sldId id="280" r:id="rId24"/>
    <p:sldId id="295" r:id="rId25"/>
    <p:sldId id="281" r:id="rId26"/>
    <p:sldId id="282" r:id="rId27"/>
    <p:sldId id="297" r:id="rId28"/>
    <p:sldId id="283"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5F2D9C-39DA-49BA-ADD1-6D5BDD923433}" type="datetimeFigureOut">
              <a:rPr lang="en-US" smtClean="0"/>
              <a:pPr/>
              <a:t>4/29/2015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FFE90C6-E98B-4C70-B3D1-17946CBE9C5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F2D9C-39DA-49BA-ADD1-6D5BDD923433}" type="datetimeFigureOut">
              <a:rPr lang="en-US" smtClean="0"/>
              <a:pPr/>
              <a:t>4/29/2015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E90C6-E98B-4C70-B3D1-17946CBE9C5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F2D9C-39DA-49BA-ADD1-6D5BDD923433}" type="datetimeFigureOut">
              <a:rPr lang="en-US" smtClean="0"/>
              <a:pPr/>
              <a:t>4/29/2015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E90C6-E98B-4C70-B3D1-17946CBE9C5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F2D9C-39DA-49BA-ADD1-6D5BDD923433}" type="datetimeFigureOut">
              <a:rPr lang="en-US" smtClean="0"/>
              <a:pPr/>
              <a:t>4/29/2015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E90C6-E98B-4C70-B3D1-17946CBE9C5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5F2D9C-39DA-49BA-ADD1-6D5BDD923433}" type="datetimeFigureOut">
              <a:rPr lang="en-US" smtClean="0"/>
              <a:pPr/>
              <a:t>4/29/2015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E90C6-E98B-4C70-B3D1-17946CBE9C5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5F2D9C-39DA-49BA-ADD1-6D5BDD923433}" type="datetimeFigureOut">
              <a:rPr lang="en-US" smtClean="0"/>
              <a:pPr/>
              <a:t>4/29/2015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FE90C6-E98B-4C70-B3D1-17946CBE9C5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5F2D9C-39DA-49BA-ADD1-6D5BDD923433}" type="datetimeFigureOut">
              <a:rPr lang="en-US" smtClean="0"/>
              <a:pPr/>
              <a:t>4/29/2015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FE90C6-E98B-4C70-B3D1-17946CBE9C5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5F2D9C-39DA-49BA-ADD1-6D5BDD923433}" type="datetimeFigureOut">
              <a:rPr lang="en-US" smtClean="0"/>
              <a:pPr/>
              <a:t>4/29/2015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FE90C6-E98B-4C70-B3D1-17946CBE9C5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F2D9C-39DA-49BA-ADD1-6D5BDD923433}" type="datetimeFigureOut">
              <a:rPr lang="en-US" smtClean="0"/>
              <a:pPr/>
              <a:t>4/29/2015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FE90C6-E98B-4C70-B3D1-17946CBE9C5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5F2D9C-39DA-49BA-ADD1-6D5BDD923433}" type="datetimeFigureOut">
              <a:rPr lang="en-US" smtClean="0"/>
              <a:pPr/>
              <a:t>4/29/2015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FE90C6-E98B-4C70-B3D1-17946CBE9C5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5F2D9C-39DA-49BA-ADD1-6D5BDD923433}" type="datetimeFigureOut">
              <a:rPr lang="en-US" smtClean="0"/>
              <a:pPr/>
              <a:t>4/29/2015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FFE90C6-E98B-4C70-B3D1-17946CBE9C5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5F2D9C-39DA-49BA-ADD1-6D5BDD923433}" type="datetimeFigureOut">
              <a:rPr lang="en-US" smtClean="0"/>
              <a:pPr/>
              <a:t>4/29/2015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FE90C6-E98B-4C70-B3D1-17946CBE9C5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71"/>
            <a:ext cx="7772400" cy="1500198"/>
          </a:xfrm>
        </p:spPr>
        <p:txBody>
          <a:bodyPr>
            <a:normAutofit fontScale="90000"/>
          </a:bodyPr>
          <a:lstStyle/>
          <a:p>
            <a:r>
              <a:rPr lang="en-GB" b="1" i="1" dirty="0" smtClean="0">
                <a:latin typeface="Cambria" pitchFamily="18" charset="0"/>
              </a:rPr>
              <a:t> Presentation on Accounts &amp; Taxation</a:t>
            </a:r>
            <a:endParaRPr lang="en-GB" b="1" i="1" dirty="0">
              <a:latin typeface="Cambria" pitchFamily="18" charset="0"/>
            </a:endParaRPr>
          </a:p>
        </p:txBody>
      </p:sp>
      <p:sp>
        <p:nvSpPr>
          <p:cNvPr id="3" name="Subtitle 2"/>
          <p:cNvSpPr>
            <a:spLocks noGrp="1"/>
          </p:cNvSpPr>
          <p:nvPr>
            <p:ph type="subTitle" idx="1"/>
          </p:nvPr>
        </p:nvSpPr>
        <p:spPr/>
        <p:txBody>
          <a:bodyPr/>
          <a:lstStyle/>
          <a:p>
            <a:r>
              <a:rPr lang="en-GB" dirty="0" smtClean="0"/>
              <a:t>By Mr. </a:t>
            </a:r>
            <a:r>
              <a:rPr lang="en-GB" dirty="0" err="1" smtClean="0"/>
              <a:t>Muhammed</a:t>
            </a:r>
            <a:r>
              <a:rPr lang="en-GB" dirty="0" smtClean="0"/>
              <a:t> </a:t>
            </a:r>
            <a:r>
              <a:rPr lang="en-GB" dirty="0" err="1" smtClean="0"/>
              <a:t>Azeem</a:t>
            </a:r>
            <a:r>
              <a:rPr lang="en-GB" dirty="0" smtClean="0"/>
              <a:t> </a:t>
            </a:r>
            <a:r>
              <a:rPr lang="en-GB" dirty="0" err="1" smtClean="0"/>
              <a:t>Dosani</a:t>
            </a:r>
            <a:endParaRPr lang="en-GB"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Drawings</a:t>
            </a:r>
            <a:endParaRPr lang="en-GB"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dirty="0" smtClean="0"/>
              <a:t>Need to be set at a realistic level, take into account expected lost income and/or increased expenses.</a:t>
            </a:r>
          </a:p>
          <a:p>
            <a:r>
              <a:rPr lang="en-GB" dirty="0" smtClean="0"/>
              <a:t>Drawings need to be reduced to take into account of changes to superannuation-</a:t>
            </a:r>
          </a:p>
          <a:p>
            <a:pPr>
              <a:buNone/>
            </a:pPr>
            <a:r>
              <a:rPr lang="en-GB" dirty="0" smtClean="0"/>
              <a:t>			rates gone up. Employers pension rate is 		going up ( 1% projected rise every year for 		the next 5 years).</a:t>
            </a:r>
          </a:p>
          <a:p>
            <a:r>
              <a:rPr lang="en-GB" dirty="0" smtClean="0"/>
              <a:t>Review throughout the year of the practice. If the practice is getting into cash flow problems, may need to reduce drawings.</a:t>
            </a:r>
          </a:p>
          <a:p>
            <a:pPr>
              <a:buNone/>
            </a:pPr>
            <a:r>
              <a:rPr lang="en-GB" dirty="0"/>
              <a:t> </a:t>
            </a:r>
            <a:r>
              <a:rPr lang="en-GB" dirty="0" smtClean="0"/>
              <a:t>                             - may need to inject some capital or  		         borrow from banks. </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rgbClr val="FF0000"/>
                </a:solidFill>
              </a:rPr>
              <a:t>Purpose of accounts</a:t>
            </a:r>
            <a:endParaRPr lang="en-GB" dirty="0">
              <a:solidFill>
                <a:srgbClr val="FF0000"/>
              </a:solidFill>
            </a:endParaRPr>
          </a:p>
        </p:txBody>
      </p:sp>
      <p:sp>
        <p:nvSpPr>
          <p:cNvPr id="5" name="Content Placeholder 4"/>
          <p:cNvSpPr>
            <a:spLocks noGrp="1"/>
          </p:cNvSpPr>
          <p:nvPr>
            <p:ph idx="1"/>
          </p:nvPr>
        </p:nvSpPr>
        <p:spPr/>
        <p:txBody>
          <a:bodyPr>
            <a:normAutofit/>
          </a:bodyPr>
          <a:lstStyle/>
          <a:p>
            <a:r>
              <a:rPr lang="en-GB" dirty="0" smtClean="0"/>
              <a:t>Calculate profit to declare on the tax return to HMRC.</a:t>
            </a:r>
          </a:p>
          <a:p>
            <a:endParaRPr lang="en-GB" dirty="0" smtClean="0"/>
          </a:p>
          <a:p>
            <a:r>
              <a:rPr lang="en-GB" dirty="0" smtClean="0"/>
              <a:t>Useful tool in making financial decisions.</a:t>
            </a:r>
          </a:p>
          <a:p>
            <a:endParaRPr lang="en-GB" dirty="0" smtClean="0"/>
          </a:p>
          <a:p>
            <a:r>
              <a:rPr lang="en-GB" dirty="0" smtClean="0"/>
              <a:t>Calculating projected drawings.</a:t>
            </a:r>
          </a:p>
          <a:p>
            <a:endParaRPr lang="en-GB" dirty="0" smtClean="0"/>
          </a:p>
          <a:p>
            <a:r>
              <a:rPr lang="en-GB" dirty="0" smtClean="0"/>
              <a:t>Bank or financial institutions may require accounts for lending purposes.</a:t>
            </a:r>
          </a:p>
          <a:p>
            <a:endParaRPr lang="en-GB" dirty="0" smtClean="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Purpose of accounts - 2</a:t>
            </a:r>
            <a:endParaRPr lang="en-GB"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dirty="0" smtClean="0"/>
              <a:t>Accounts will usually be prepared annually to the practice year end. These days in medium/large practices, management accounts are prepared periodically, so decisions regarding partners drawings and tax and NIC payments can be made.</a:t>
            </a:r>
          </a:p>
          <a:p>
            <a:endParaRPr lang="en-GB" dirty="0" smtClean="0"/>
          </a:p>
          <a:p>
            <a:r>
              <a:rPr lang="en-GB" dirty="0" smtClean="0"/>
              <a:t>Accounts will include comparative figures, these will be the results for the previous accounting period.</a:t>
            </a:r>
          </a:p>
          <a:p>
            <a:endParaRPr lang="en-GB" dirty="0" smtClean="0"/>
          </a:p>
          <a:p>
            <a:r>
              <a:rPr lang="en-GB" dirty="0" smtClean="0"/>
              <a:t>Figures in brackets means they are deducted from another figure in the accounts.</a:t>
            </a:r>
          </a:p>
          <a:p>
            <a:endParaRPr lang="en-GB"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Superannuation for GP`s</a:t>
            </a:r>
            <a:endParaRPr lang="en-GB"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GB" dirty="0" smtClean="0"/>
              <a:t>Superannuation based on GP`s NHS pensionable profits.</a:t>
            </a:r>
          </a:p>
          <a:p>
            <a:endParaRPr lang="en-GB" dirty="0" smtClean="0"/>
          </a:p>
          <a:p>
            <a:r>
              <a:rPr lang="en-GB" dirty="0" err="1" smtClean="0"/>
              <a:t>Gp`s</a:t>
            </a:r>
            <a:r>
              <a:rPr lang="en-GB" dirty="0" smtClean="0"/>
              <a:t> to complete end of year certificate to declare profits.</a:t>
            </a:r>
          </a:p>
          <a:p>
            <a:endParaRPr lang="en-GB" dirty="0" smtClean="0"/>
          </a:p>
          <a:p>
            <a:r>
              <a:rPr lang="en-GB" dirty="0" smtClean="0"/>
              <a:t>PCT makes deductions each month based on an estimate of profits.</a:t>
            </a:r>
          </a:p>
          <a:p>
            <a:endParaRPr lang="en-GB" dirty="0" smtClean="0"/>
          </a:p>
          <a:p>
            <a:r>
              <a:rPr lang="en-GB" dirty="0" smtClean="0"/>
              <a:t>Once certificate is submitted, PCT will collect any shortfall or refund of superannuation.</a:t>
            </a:r>
          </a:p>
          <a:p>
            <a:endParaRPr lang="en-GB" dirty="0" smtClean="0"/>
          </a:p>
          <a:p>
            <a:r>
              <a:rPr lang="en-GB" dirty="0" smtClean="0"/>
              <a:t>Ensure PCT deducting superannuation using up to date estimate of profits.</a:t>
            </a:r>
          </a:p>
          <a:p>
            <a:endParaRPr lang="en-GB" dirty="0" smtClean="0"/>
          </a:p>
          <a:p>
            <a:r>
              <a:rPr lang="en-GB" dirty="0" smtClean="0"/>
              <a:t>GP &amp; non GP partners responsible for both employees &amp; employers superannuation.</a:t>
            </a:r>
          </a:p>
          <a:p>
            <a:pPr>
              <a:buNone/>
            </a:pPr>
            <a:endParaRPr lang="en-GB"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Superannuation - 2</a:t>
            </a:r>
            <a:endParaRPr lang="en-GB"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GB" dirty="0" smtClean="0"/>
              <a:t>Superannuation contribution rates:</a:t>
            </a:r>
          </a:p>
          <a:p>
            <a:pPr>
              <a:buNone/>
            </a:pPr>
            <a:r>
              <a:rPr lang="en-GB" dirty="0" smtClean="0"/>
              <a:t>    - Employees contribution increased for 1</a:t>
            </a:r>
            <a:r>
              <a:rPr lang="en-GB" baseline="30000" dirty="0" smtClean="0"/>
              <a:t>st</a:t>
            </a:r>
            <a:r>
              <a:rPr lang="en-GB" dirty="0" smtClean="0"/>
              <a:t> April 2015.</a:t>
            </a:r>
          </a:p>
          <a:p>
            <a:pPr>
              <a:buNone/>
            </a:pPr>
            <a:r>
              <a:rPr lang="en-GB" dirty="0" smtClean="0"/>
              <a:t>	Based on tiered Contribution rates:</a:t>
            </a:r>
          </a:p>
          <a:p>
            <a:pPr>
              <a:buNone/>
            </a:pPr>
            <a:r>
              <a:rPr lang="en-GB" dirty="0" smtClean="0"/>
              <a:t>	0-15k 		5%</a:t>
            </a:r>
          </a:p>
          <a:p>
            <a:pPr>
              <a:buNone/>
            </a:pPr>
            <a:r>
              <a:rPr lang="en-GB" dirty="0" smtClean="0"/>
              <a:t>	15k-21.5k		5.1%</a:t>
            </a:r>
          </a:p>
          <a:p>
            <a:pPr>
              <a:buNone/>
            </a:pPr>
            <a:r>
              <a:rPr lang="en-GB" dirty="0" smtClean="0"/>
              <a:t>	21.5k-26.82k		7.1%</a:t>
            </a:r>
          </a:p>
          <a:p>
            <a:pPr>
              <a:buNone/>
            </a:pPr>
            <a:r>
              <a:rPr lang="en-GB" dirty="0" smtClean="0"/>
              <a:t>	26.82k-47.845k	 9.3%</a:t>
            </a:r>
          </a:p>
          <a:p>
            <a:pPr>
              <a:buNone/>
            </a:pPr>
            <a:r>
              <a:rPr lang="en-GB" dirty="0" smtClean="0"/>
              <a:t>	47.845k-70.6k	12.5%</a:t>
            </a:r>
          </a:p>
          <a:p>
            <a:pPr>
              <a:buNone/>
            </a:pPr>
            <a:r>
              <a:rPr lang="en-GB" dirty="0" smtClean="0"/>
              <a:t>	70.63k-111.37k	13.5%</a:t>
            </a:r>
          </a:p>
          <a:p>
            <a:pPr>
              <a:buNone/>
            </a:pPr>
            <a:r>
              <a:rPr lang="en-GB" dirty="0" smtClean="0"/>
              <a:t>	111.37k-over 	14.8%</a:t>
            </a:r>
          </a:p>
          <a:p>
            <a:endParaRPr lang="en-GB" dirty="0" smtClean="0"/>
          </a:p>
          <a:p>
            <a:r>
              <a:rPr lang="en-GB" dirty="0" smtClean="0"/>
              <a:t>Earnings cap removed for employee and employer contribution.</a:t>
            </a:r>
          </a:p>
          <a:p>
            <a:endParaRPr lang="en-GB" dirty="0" smtClean="0"/>
          </a:p>
          <a:p>
            <a:r>
              <a:rPr lang="en-GB" dirty="0" smtClean="0"/>
              <a:t>Employers contribution rate will increase for 14.3%</a:t>
            </a:r>
          </a:p>
          <a:p>
            <a:endParaRPr lang="en-GB"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Related tax rates &amp; NIC</a:t>
            </a:r>
            <a:endParaRPr lang="en-GB" dirty="0">
              <a:solidFill>
                <a:srgbClr val="FF0000"/>
              </a:solidFill>
            </a:endParaRPr>
          </a:p>
        </p:txBody>
      </p:sp>
      <p:sp>
        <p:nvSpPr>
          <p:cNvPr id="3" name="Content Placeholder 2"/>
          <p:cNvSpPr>
            <a:spLocks noGrp="1"/>
          </p:cNvSpPr>
          <p:nvPr>
            <p:ph idx="1"/>
          </p:nvPr>
        </p:nvSpPr>
        <p:spPr/>
        <p:txBody>
          <a:bodyPr>
            <a:normAutofit/>
          </a:bodyPr>
          <a:lstStyle/>
          <a:p>
            <a:pPr lvl="8">
              <a:buNone/>
            </a:pPr>
            <a:r>
              <a:rPr lang="en-GB" sz="1800" b="1" dirty="0" smtClean="0"/>
              <a:t>Employment</a:t>
            </a:r>
            <a:r>
              <a:rPr lang="en-GB" sz="1800" dirty="0" smtClean="0"/>
              <a:t>	</a:t>
            </a:r>
            <a:r>
              <a:rPr lang="en-GB" sz="1800" b="1" dirty="0" smtClean="0"/>
              <a:t>Self Employment</a:t>
            </a:r>
            <a:endParaRPr lang="en-GB" sz="1800" b="1" dirty="0"/>
          </a:p>
          <a:p>
            <a:r>
              <a:rPr lang="en-GB" sz="2000" dirty="0"/>
              <a:t>Personal Allowance	</a:t>
            </a:r>
            <a:r>
              <a:rPr lang="en-GB" sz="2000" dirty="0" smtClean="0"/>
              <a:t>£</a:t>
            </a:r>
            <a:r>
              <a:rPr lang="en-GB" sz="2000" dirty="0"/>
              <a:t>10,600			</a:t>
            </a:r>
            <a:r>
              <a:rPr lang="en-GB" sz="2000" dirty="0" smtClean="0"/>
              <a:t>£</a:t>
            </a:r>
            <a:r>
              <a:rPr lang="en-GB" sz="2000" dirty="0"/>
              <a:t>10,600</a:t>
            </a:r>
          </a:p>
          <a:p>
            <a:r>
              <a:rPr lang="en-GB" sz="2000" dirty="0"/>
              <a:t>Tax			</a:t>
            </a:r>
            <a:r>
              <a:rPr lang="en-GB" sz="2000" dirty="0" smtClean="0"/>
              <a:t>20</a:t>
            </a:r>
            <a:r>
              <a:rPr lang="en-GB" sz="2000" dirty="0"/>
              <a:t>%(0-£31785)		</a:t>
            </a:r>
            <a:r>
              <a:rPr lang="en-GB" sz="2000" dirty="0" smtClean="0"/>
              <a:t>20</a:t>
            </a:r>
            <a:r>
              <a:rPr lang="en-GB" sz="2000" dirty="0"/>
              <a:t>%(0-£31785)</a:t>
            </a:r>
          </a:p>
          <a:p>
            <a:r>
              <a:rPr lang="en-GB" sz="2000" dirty="0"/>
              <a:t>			</a:t>
            </a:r>
            <a:r>
              <a:rPr lang="en-GB" sz="2000" dirty="0" smtClean="0"/>
              <a:t>40</a:t>
            </a:r>
            <a:r>
              <a:rPr lang="en-GB" sz="2000" dirty="0"/>
              <a:t>%(£31786-£150,000</a:t>
            </a:r>
            <a:r>
              <a:rPr lang="en-GB" sz="2000" dirty="0" smtClean="0"/>
              <a:t>)	40</a:t>
            </a:r>
            <a:r>
              <a:rPr lang="en-GB" sz="2000" dirty="0"/>
              <a:t>%(£31786-£150,000)</a:t>
            </a:r>
          </a:p>
          <a:p>
            <a:r>
              <a:rPr lang="en-GB" sz="2000" dirty="0"/>
              <a:t>			</a:t>
            </a:r>
            <a:r>
              <a:rPr lang="en-GB" sz="2000" dirty="0" smtClean="0"/>
              <a:t>45</a:t>
            </a:r>
            <a:r>
              <a:rPr lang="en-GB" sz="2000" dirty="0"/>
              <a:t>%( Over £150,000)	</a:t>
            </a:r>
            <a:r>
              <a:rPr lang="en-GB" sz="2000" dirty="0" smtClean="0"/>
              <a:t>45</a:t>
            </a:r>
            <a:r>
              <a:rPr lang="en-GB" sz="2000" dirty="0"/>
              <a:t>% ( Over £150,000)</a:t>
            </a:r>
          </a:p>
          <a:p>
            <a:r>
              <a:rPr lang="en-GB" sz="2000" dirty="0"/>
              <a:t>	</a:t>
            </a:r>
          </a:p>
          <a:p>
            <a:r>
              <a:rPr lang="en-GB" sz="2000" dirty="0"/>
              <a:t>NIC 1 ( </a:t>
            </a:r>
            <a:r>
              <a:rPr lang="en-GB" sz="2000" dirty="0" smtClean="0"/>
              <a:t>EE)		12</a:t>
            </a:r>
            <a:r>
              <a:rPr lang="en-GB" sz="2000" dirty="0"/>
              <a:t>%(£8060-£40,040)	</a:t>
            </a:r>
            <a:r>
              <a:rPr lang="en-GB" sz="2000" dirty="0" smtClean="0"/>
              <a:t>N/A</a:t>
            </a:r>
            <a:endParaRPr lang="en-GB" sz="2000" dirty="0"/>
          </a:p>
          <a:p>
            <a:r>
              <a:rPr lang="en-GB" sz="2000" dirty="0"/>
              <a:t>			</a:t>
            </a:r>
            <a:r>
              <a:rPr lang="en-GB" sz="2000" dirty="0" smtClean="0"/>
              <a:t>2</a:t>
            </a:r>
            <a:r>
              <a:rPr lang="en-GB" sz="2000" dirty="0"/>
              <a:t>%( Above £40,040)	</a:t>
            </a:r>
            <a:r>
              <a:rPr lang="en-GB" sz="2000" dirty="0" smtClean="0"/>
              <a:t>N/A</a:t>
            </a:r>
            <a:endParaRPr lang="en-GB" sz="2000" dirty="0"/>
          </a:p>
          <a:p>
            <a:r>
              <a:rPr lang="en-GB" sz="2000" dirty="0"/>
              <a:t> </a:t>
            </a:r>
          </a:p>
          <a:p>
            <a:r>
              <a:rPr lang="en-GB" sz="2000" dirty="0"/>
              <a:t>NIC 1 ( ER)		</a:t>
            </a:r>
            <a:r>
              <a:rPr lang="en-GB" sz="2000" dirty="0" smtClean="0"/>
              <a:t>13.8</a:t>
            </a:r>
            <a:r>
              <a:rPr lang="en-GB" sz="2000" dirty="0"/>
              <a:t>%(£8,113-42,385)	</a:t>
            </a:r>
            <a:r>
              <a:rPr lang="en-GB" sz="2000" dirty="0" smtClean="0"/>
              <a:t>N/A)</a:t>
            </a:r>
            <a:endParaRPr lang="en-GB" sz="2000" dirty="0"/>
          </a:p>
          <a:p>
            <a:pPr>
              <a:buNone/>
            </a:pPr>
            <a:endParaRPr lang="en-GB"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Tax rates &amp; NIC</a:t>
            </a:r>
            <a:endParaRPr lang="en-GB" dirty="0">
              <a:solidFill>
                <a:srgbClr val="FF0000"/>
              </a:solidFill>
            </a:endParaRPr>
          </a:p>
        </p:txBody>
      </p:sp>
      <p:sp>
        <p:nvSpPr>
          <p:cNvPr id="3" name="Content Placeholder 2"/>
          <p:cNvSpPr>
            <a:spLocks noGrp="1"/>
          </p:cNvSpPr>
          <p:nvPr>
            <p:ph idx="1"/>
          </p:nvPr>
        </p:nvSpPr>
        <p:spPr/>
        <p:txBody>
          <a:bodyPr>
            <a:normAutofit/>
          </a:bodyPr>
          <a:lstStyle/>
          <a:p>
            <a:r>
              <a:rPr lang="en-GB" sz="2000" dirty="0" smtClean="0"/>
              <a:t>NIC Class 1 A (Benefits)		13.8( All benefits)            N/A</a:t>
            </a:r>
          </a:p>
          <a:p>
            <a:r>
              <a:rPr lang="en-GB" sz="2000" dirty="0" smtClean="0"/>
              <a:t>NIC Class 2 			N/A		     £2.8(</a:t>
            </a:r>
            <a:r>
              <a:rPr lang="en-GB" sz="2000" dirty="0" err="1" smtClean="0"/>
              <a:t>PerWeek</a:t>
            </a:r>
            <a:r>
              <a:rPr lang="en-GB" sz="2000" dirty="0" smtClean="0"/>
              <a:t>)					</a:t>
            </a:r>
          </a:p>
          <a:p>
            <a:r>
              <a:rPr lang="en-GB" sz="2000" dirty="0" smtClean="0"/>
              <a:t>NIC Class 4 			N/A	                      9%(£8,060-£42,385)</a:t>
            </a:r>
          </a:p>
          <a:p>
            <a:pPr>
              <a:buNone/>
            </a:pPr>
            <a:r>
              <a:rPr lang="en-GB" sz="2000" dirty="0" smtClean="0"/>
              <a:t>						                      2%(Above £42,385)</a:t>
            </a:r>
          </a:p>
          <a:p>
            <a:r>
              <a:rPr lang="en-GB" sz="2000" dirty="0" smtClean="0"/>
              <a:t>(</a:t>
            </a:r>
            <a:r>
              <a:rPr lang="en-GB" sz="2000" dirty="0" err="1" smtClean="0"/>
              <a:t>NB:Tax</a:t>
            </a:r>
            <a:r>
              <a:rPr lang="en-GB" sz="2000" dirty="0" smtClean="0"/>
              <a:t> Year 2015-16)</a:t>
            </a:r>
          </a:p>
          <a:p>
            <a:endParaRPr lang="en-GB"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Self-Employment- GP`s</a:t>
            </a:r>
            <a:endParaRPr lang="en-GB" dirty="0">
              <a:solidFill>
                <a:srgbClr val="FF0000"/>
              </a:solidFill>
            </a:endParaRPr>
          </a:p>
        </p:txBody>
      </p:sp>
      <p:sp>
        <p:nvSpPr>
          <p:cNvPr id="3" name="Content Placeholder 2"/>
          <p:cNvSpPr>
            <a:spLocks noGrp="1"/>
          </p:cNvSpPr>
          <p:nvPr>
            <p:ph idx="1"/>
          </p:nvPr>
        </p:nvSpPr>
        <p:spPr/>
        <p:txBody>
          <a:bodyPr>
            <a:normAutofit/>
          </a:bodyPr>
          <a:lstStyle/>
          <a:p>
            <a:r>
              <a:rPr lang="en-GB" sz="2400" dirty="0" smtClean="0"/>
              <a:t>Any private source of income can be declared under self-employment. </a:t>
            </a:r>
          </a:p>
          <a:p>
            <a:pPr>
              <a:buNone/>
            </a:pPr>
            <a:r>
              <a:rPr lang="en-GB" sz="2400" dirty="0" smtClean="0"/>
              <a:t>These include and are not limited to:</a:t>
            </a:r>
          </a:p>
          <a:p>
            <a:pPr>
              <a:buNone/>
            </a:pPr>
            <a:r>
              <a:rPr lang="en-GB" sz="2400" dirty="0"/>
              <a:t>	</a:t>
            </a:r>
            <a:r>
              <a:rPr lang="en-GB" sz="2400" dirty="0" smtClean="0"/>
              <a:t>-Police reports.</a:t>
            </a:r>
          </a:p>
          <a:p>
            <a:pPr>
              <a:buNone/>
            </a:pPr>
            <a:r>
              <a:rPr lang="en-GB" sz="2400" dirty="0" smtClean="0"/>
              <a:t>	-Cremation forms.</a:t>
            </a:r>
          </a:p>
          <a:p>
            <a:pPr>
              <a:buNone/>
            </a:pPr>
            <a:r>
              <a:rPr lang="en-GB" sz="2400" dirty="0"/>
              <a:t>	</a:t>
            </a:r>
            <a:r>
              <a:rPr lang="en-GB" sz="2400" dirty="0" smtClean="0"/>
              <a:t>-Insurance reports.</a:t>
            </a:r>
          </a:p>
          <a:p>
            <a:pPr>
              <a:buNone/>
            </a:pPr>
            <a:r>
              <a:rPr lang="en-GB" sz="2400" dirty="0"/>
              <a:t>	</a:t>
            </a:r>
            <a:r>
              <a:rPr lang="en-GB" sz="2400" dirty="0" smtClean="0"/>
              <a:t>-Locum income/out of hours work.</a:t>
            </a:r>
          </a:p>
          <a:p>
            <a:pPr>
              <a:buNone/>
            </a:pPr>
            <a:endParaRPr lang="en-GB" dirty="0" smtClean="0"/>
          </a:p>
          <a:p>
            <a:pPr>
              <a:buNone/>
            </a:pPr>
            <a:endParaRPr lang="en-GB" dirty="0"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Self employment- Gp`s</a:t>
            </a:r>
            <a:endParaRPr lang="en-GB"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GB" dirty="0" smtClean="0"/>
              <a:t>There are quite a few allowable expenses that one can claim back directly. The list includes and is not exhausted to:-</a:t>
            </a:r>
          </a:p>
          <a:p>
            <a:endParaRPr lang="en-GB" dirty="0"/>
          </a:p>
          <a:p>
            <a:r>
              <a:rPr lang="en-GB" dirty="0" smtClean="0"/>
              <a:t>Travel expenses- i.e. Mileage allowance(HMRC allows a mileage allowance of 45p/Per mile) excess/less payment may be benefit/expense.</a:t>
            </a:r>
          </a:p>
          <a:p>
            <a:endParaRPr lang="en-GB" dirty="0" smtClean="0"/>
          </a:p>
          <a:p>
            <a:r>
              <a:rPr lang="en-GB" dirty="0" smtClean="0"/>
              <a:t>Subscriptions paid to BMA, GMC, RCGP, MPS &amp; MDU fees.</a:t>
            </a:r>
          </a:p>
          <a:p>
            <a:endParaRPr lang="en-GB" dirty="0" smtClean="0"/>
          </a:p>
          <a:p>
            <a:r>
              <a:rPr lang="en-GB" dirty="0" smtClean="0"/>
              <a:t>Equipment e.g. Computer, Laptop, thermometer, stethoscope etc.</a:t>
            </a:r>
          </a:p>
          <a:p>
            <a:endParaRPr lang="en-GB" dirty="0" smtClean="0"/>
          </a:p>
          <a:p>
            <a:r>
              <a:rPr lang="en-GB" dirty="0" smtClean="0"/>
              <a:t>Use of home as office.</a:t>
            </a:r>
          </a:p>
          <a:p>
            <a:endParaRPr lang="en-GB" dirty="0" smtClean="0"/>
          </a:p>
          <a:p>
            <a:r>
              <a:rPr lang="en-GB" dirty="0" smtClean="0"/>
              <a:t>Superannuation.</a:t>
            </a:r>
          </a:p>
          <a:p>
            <a:endParaRPr lang="en-GB" dirty="0" smtClean="0"/>
          </a:p>
          <a:p>
            <a:pPr>
              <a:buNone/>
            </a:pPr>
            <a:endParaRPr lang="en-GB" dirty="0" smtClean="0"/>
          </a:p>
          <a:p>
            <a:endParaRPr lang="en-GB" dirty="0" smtClean="0"/>
          </a:p>
          <a:p>
            <a:pPr>
              <a:buNone/>
            </a:pPr>
            <a:endParaRPr lang="en-GB"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Deductible expenses</a:t>
            </a:r>
            <a:endParaRPr lang="en-GB"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buNone/>
            </a:pPr>
            <a:endParaRPr lang="en-GB" dirty="0" smtClean="0"/>
          </a:p>
          <a:p>
            <a:r>
              <a:rPr lang="en-GB" dirty="0" smtClean="0"/>
              <a:t>Training/course fees</a:t>
            </a:r>
          </a:p>
          <a:p>
            <a:endParaRPr lang="en-GB" dirty="0" smtClean="0"/>
          </a:p>
          <a:p>
            <a:r>
              <a:rPr lang="en-GB" dirty="0" smtClean="0"/>
              <a:t>Protective clothing</a:t>
            </a:r>
          </a:p>
          <a:p>
            <a:endParaRPr lang="en-GB" dirty="0" smtClean="0"/>
          </a:p>
          <a:p>
            <a:r>
              <a:rPr lang="en-GB" dirty="0" smtClean="0"/>
              <a:t>Rent and rates</a:t>
            </a:r>
          </a:p>
          <a:p>
            <a:endParaRPr lang="en-GB" dirty="0" smtClean="0"/>
          </a:p>
          <a:p>
            <a:r>
              <a:rPr lang="en-GB" dirty="0" smtClean="0"/>
              <a:t>Salaries </a:t>
            </a:r>
          </a:p>
          <a:p>
            <a:endParaRPr lang="en-GB" dirty="0" smtClean="0"/>
          </a:p>
          <a:p>
            <a:r>
              <a:rPr lang="en-GB" dirty="0" smtClean="0"/>
              <a:t> Donations</a:t>
            </a:r>
          </a:p>
          <a:p>
            <a:endParaRPr lang="en-GB" dirty="0" smtClean="0"/>
          </a:p>
          <a:p>
            <a:r>
              <a:rPr lang="en-GB" dirty="0" smtClean="0"/>
              <a:t> Insurance</a:t>
            </a:r>
          </a:p>
          <a:p>
            <a:endParaRPr lang="en-GB" dirty="0" smtClean="0"/>
          </a:p>
          <a:p>
            <a:r>
              <a:rPr lang="en-GB" dirty="0" smtClean="0"/>
              <a:t> Accountancy Fee</a:t>
            </a:r>
          </a:p>
          <a:p>
            <a:endParaRPr lang="en-GB" dirty="0" smtClean="0"/>
          </a:p>
          <a:p>
            <a:pPr>
              <a:buNone/>
            </a:pPr>
            <a:endParaRPr lang="en-GB" dirty="0" smtClean="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u="sng" dirty="0" smtClean="0">
                <a:solidFill>
                  <a:srgbClr val="FF0000"/>
                </a:solidFill>
              </a:rPr>
              <a:t>Introduction</a:t>
            </a:r>
            <a:r>
              <a:rPr lang="en-GB" dirty="0" smtClean="0">
                <a:solidFill>
                  <a:srgbClr val="FF0000"/>
                </a:solidFill>
              </a:rPr>
              <a:t> </a:t>
            </a:r>
            <a:endParaRPr lang="en-GB" dirty="0">
              <a:solidFill>
                <a:srgbClr val="FF0000"/>
              </a:solidFill>
            </a:endParaRPr>
          </a:p>
        </p:txBody>
      </p:sp>
      <p:sp>
        <p:nvSpPr>
          <p:cNvPr id="3" name="Content Placeholder 2"/>
          <p:cNvSpPr>
            <a:spLocks noGrp="1"/>
          </p:cNvSpPr>
          <p:nvPr>
            <p:ph idx="1"/>
          </p:nvPr>
        </p:nvSpPr>
        <p:spPr/>
        <p:txBody>
          <a:bodyPr>
            <a:normAutofit/>
          </a:bodyPr>
          <a:lstStyle/>
          <a:p>
            <a:pPr>
              <a:buNone/>
            </a:pPr>
            <a:r>
              <a:rPr lang="en-GB" dirty="0" smtClean="0"/>
              <a:t>Hi my name is </a:t>
            </a:r>
            <a:r>
              <a:rPr lang="en-GB" dirty="0" err="1" smtClean="0"/>
              <a:t>Muhammed</a:t>
            </a:r>
            <a:r>
              <a:rPr lang="en-GB" dirty="0" smtClean="0"/>
              <a:t> </a:t>
            </a:r>
            <a:r>
              <a:rPr lang="en-GB" dirty="0" err="1" smtClean="0"/>
              <a:t>Azeem</a:t>
            </a:r>
            <a:r>
              <a:rPr lang="en-GB" dirty="0" smtClean="0"/>
              <a:t> </a:t>
            </a:r>
            <a:r>
              <a:rPr lang="en-GB" dirty="0" err="1" smtClean="0"/>
              <a:t>Dosani</a:t>
            </a:r>
            <a:r>
              <a:rPr lang="en-GB" dirty="0" smtClean="0"/>
              <a:t>. I am a partner at a local accounting firm, Fletchers </a:t>
            </a:r>
            <a:r>
              <a:rPr lang="en-GB" dirty="0" err="1" smtClean="0"/>
              <a:t>Thatchers</a:t>
            </a:r>
            <a:r>
              <a:rPr lang="en-GB" dirty="0" smtClean="0"/>
              <a:t> &amp; </a:t>
            </a:r>
            <a:r>
              <a:rPr lang="en-GB" dirty="0" err="1" smtClean="0"/>
              <a:t>Dosanis</a:t>
            </a:r>
            <a:r>
              <a:rPr lang="en-GB" dirty="0" smtClean="0"/>
              <a:t>.       </a:t>
            </a:r>
          </a:p>
          <a:p>
            <a:pPr>
              <a:buNone/>
            </a:pPr>
            <a:endParaRPr lang="en-GB" dirty="0" smtClean="0"/>
          </a:p>
          <a:p>
            <a:pPr>
              <a:buNone/>
            </a:pPr>
            <a:r>
              <a:rPr lang="en-GB" dirty="0" smtClean="0"/>
              <a:t>We specialise in providing services to doctors.</a:t>
            </a:r>
          </a:p>
          <a:p>
            <a:pPr>
              <a:buNone/>
            </a:pPr>
            <a:endParaRPr lang="en-GB" dirty="0"/>
          </a:p>
          <a:p>
            <a:pPr>
              <a:buNone/>
            </a:pPr>
            <a:r>
              <a:rPr lang="en-GB" dirty="0" smtClean="0"/>
              <a:t>Before we start, I would like to congratulate all of you. Some of you have passed your  CSA &amp; AKT, while others are on their way soon. </a:t>
            </a:r>
          </a:p>
          <a:p>
            <a:pPr>
              <a:buNone/>
            </a:pPr>
            <a:endParaRPr lang="en-GB" dirty="0"/>
          </a:p>
          <a:p>
            <a:pPr>
              <a:buNone/>
            </a:pPr>
            <a:endParaRPr lang="en-GB" dirty="0" smtClean="0"/>
          </a:p>
          <a:p>
            <a:pPr>
              <a:buNone/>
            </a:pPr>
            <a:endParaRPr lang="en-GB"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Deductible expenses</a:t>
            </a:r>
            <a:endParaRPr lang="en-GB" dirty="0">
              <a:solidFill>
                <a:srgbClr val="FF0000"/>
              </a:solidFill>
            </a:endParaRPr>
          </a:p>
        </p:txBody>
      </p:sp>
      <p:sp>
        <p:nvSpPr>
          <p:cNvPr id="3" name="Content Placeholder 2"/>
          <p:cNvSpPr>
            <a:spLocks noGrp="1"/>
          </p:cNvSpPr>
          <p:nvPr>
            <p:ph idx="1"/>
          </p:nvPr>
        </p:nvSpPr>
        <p:spPr/>
        <p:txBody>
          <a:bodyPr>
            <a:normAutofit/>
          </a:bodyPr>
          <a:lstStyle/>
          <a:p>
            <a:r>
              <a:rPr lang="en-GB" sz="2400" dirty="0" smtClean="0"/>
              <a:t>Cleaning , Laundry</a:t>
            </a:r>
          </a:p>
          <a:p>
            <a:endParaRPr lang="en-GB" sz="2400" dirty="0" smtClean="0"/>
          </a:p>
          <a:p>
            <a:r>
              <a:rPr lang="en-GB" sz="2400" dirty="0" smtClean="0"/>
              <a:t> Other Expenses</a:t>
            </a:r>
          </a:p>
          <a:p>
            <a:pPr>
              <a:buNone/>
            </a:pPr>
            <a:r>
              <a:rPr lang="en-GB" sz="2400" dirty="0" smtClean="0"/>
              <a:t> </a:t>
            </a:r>
          </a:p>
          <a:p>
            <a:r>
              <a:rPr lang="en-GB" sz="2400" dirty="0" smtClean="0"/>
              <a:t>Bank Interest and Charges</a:t>
            </a:r>
          </a:p>
          <a:p>
            <a:endParaRPr lang="en-GB" sz="2400" dirty="0" smtClean="0"/>
          </a:p>
          <a:p>
            <a:r>
              <a:rPr lang="en-GB" sz="2400" dirty="0" smtClean="0"/>
              <a:t> L.M.C Levies </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Self employment- GP`s</a:t>
            </a:r>
            <a:endParaRPr lang="en-GB"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GB" dirty="0" smtClean="0"/>
              <a:t>-Wear &amp; tear of equipment (Business use only)</a:t>
            </a:r>
          </a:p>
          <a:p>
            <a:pPr>
              <a:buNone/>
            </a:pPr>
            <a:r>
              <a:rPr lang="en-GB" dirty="0"/>
              <a:t>	</a:t>
            </a:r>
            <a:r>
              <a:rPr lang="en-GB" dirty="0" smtClean="0"/>
              <a:t>	Applicable rates may be 100%,18%, or 8%</a:t>
            </a:r>
          </a:p>
          <a:p>
            <a:pPr>
              <a:buNone/>
            </a:pPr>
            <a:endParaRPr lang="en-GB" dirty="0" smtClean="0"/>
          </a:p>
          <a:p>
            <a:pPr>
              <a:buNone/>
            </a:pPr>
            <a:r>
              <a:rPr lang="en-GB" dirty="0" smtClean="0"/>
              <a:t>-Payroll is processed weekly/monthly and tax, NIC as well as pension deducted is paid monthly.</a:t>
            </a:r>
          </a:p>
          <a:p>
            <a:pPr>
              <a:buNone/>
            </a:pPr>
            <a:endParaRPr lang="en-GB" dirty="0" smtClean="0"/>
          </a:p>
          <a:p>
            <a:pPr>
              <a:buNone/>
            </a:pPr>
            <a:r>
              <a:rPr lang="en-GB" dirty="0" smtClean="0"/>
              <a:t>-</a:t>
            </a:r>
            <a:r>
              <a:rPr lang="en-GB" dirty="0"/>
              <a:t>R</a:t>
            </a:r>
            <a:r>
              <a:rPr lang="en-GB" dirty="0" smtClean="0"/>
              <a:t>ecord keeping</a:t>
            </a:r>
          </a:p>
          <a:p>
            <a:pPr>
              <a:buNone/>
            </a:pPr>
            <a:r>
              <a:rPr lang="en-GB" dirty="0"/>
              <a:t> </a:t>
            </a:r>
            <a:r>
              <a:rPr lang="en-GB" dirty="0" smtClean="0"/>
              <a:t>   all invoices should be kept safe up to 5 years after the end of the relevant accounting year.</a:t>
            </a:r>
          </a:p>
          <a:p>
            <a:pPr>
              <a:buNone/>
            </a:pPr>
            <a:endParaRPr lang="en-GB" dirty="0" smtClean="0"/>
          </a:p>
          <a:p>
            <a:pPr>
              <a:buNone/>
            </a:pPr>
            <a:r>
              <a:rPr lang="en-GB" dirty="0" smtClean="0"/>
              <a:t>-</a:t>
            </a:r>
            <a:r>
              <a:rPr lang="en-GB" dirty="0"/>
              <a:t>Year end date is normally  5</a:t>
            </a:r>
            <a:r>
              <a:rPr lang="en-GB" baseline="30000" dirty="0"/>
              <a:t>th</a:t>
            </a:r>
            <a:r>
              <a:rPr lang="en-GB" dirty="0"/>
              <a:t> April  for self employed people and routine work involves:-   </a:t>
            </a:r>
          </a:p>
          <a:p>
            <a:r>
              <a:rPr lang="en-GB" dirty="0" err="1"/>
              <a:t>i</a:t>
            </a:r>
            <a:r>
              <a:rPr lang="en-GB" dirty="0"/>
              <a:t>) Preparation of Annual Accounts</a:t>
            </a:r>
          </a:p>
          <a:p>
            <a:r>
              <a:rPr lang="en-GB" dirty="0"/>
              <a:t>ii) Submission of Self Assessment Tax Returns</a:t>
            </a:r>
          </a:p>
          <a:p>
            <a:r>
              <a:rPr lang="en-GB" dirty="0"/>
              <a:t>iii) Tax calculation and Tax </a:t>
            </a:r>
            <a:r>
              <a:rPr lang="en-GB" dirty="0" smtClean="0"/>
              <a:t>Payment.</a:t>
            </a:r>
            <a:endParaRPr lang="en-GB" dirty="0"/>
          </a:p>
          <a:p>
            <a:pPr>
              <a:buNone/>
            </a:pPr>
            <a:r>
              <a:rPr lang="en-GB" dirty="0"/>
              <a:t> </a:t>
            </a:r>
          </a:p>
          <a:p>
            <a:pPr>
              <a:buNone/>
            </a:pPr>
            <a:endParaRPr lang="en-GB" dirty="0"/>
          </a:p>
          <a:p>
            <a:pPr>
              <a:buNone/>
            </a:pPr>
            <a:endParaRPr lang="en-GB"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Self-employment </a:t>
            </a:r>
            <a:r>
              <a:rPr lang="en-GB" dirty="0" err="1" smtClean="0">
                <a:solidFill>
                  <a:srgbClr val="FF0000"/>
                </a:solidFill>
              </a:rPr>
              <a:t>Gp`s</a:t>
            </a:r>
            <a:r>
              <a:rPr lang="en-GB" dirty="0" smtClean="0">
                <a:solidFill>
                  <a:srgbClr val="FF0000"/>
                </a:solidFill>
              </a:rPr>
              <a:t> </a:t>
            </a:r>
            <a:endParaRPr lang="en-GB" dirty="0">
              <a:solidFill>
                <a:srgbClr val="FF0000"/>
              </a:solidFill>
            </a:endParaRPr>
          </a:p>
        </p:txBody>
      </p:sp>
      <p:sp>
        <p:nvSpPr>
          <p:cNvPr id="3" name="Content Placeholder 2"/>
          <p:cNvSpPr>
            <a:spLocks noGrp="1"/>
          </p:cNvSpPr>
          <p:nvPr>
            <p:ph idx="1"/>
          </p:nvPr>
        </p:nvSpPr>
        <p:spPr/>
        <p:txBody>
          <a:bodyPr/>
          <a:lstStyle/>
          <a:p>
            <a:pPr>
              <a:buNone/>
            </a:pPr>
            <a:r>
              <a:rPr lang="en-GB" sz="2400" dirty="0" smtClean="0"/>
              <a:t>-Tax calculations, tax payments and its important dates:</a:t>
            </a:r>
          </a:p>
          <a:p>
            <a:endParaRPr lang="en-GB" sz="2400" dirty="0" smtClean="0"/>
          </a:p>
          <a:p>
            <a:r>
              <a:rPr lang="en-GB" sz="2400" dirty="0" smtClean="0"/>
              <a:t> </a:t>
            </a:r>
            <a:r>
              <a:rPr lang="en-GB" sz="2400" dirty="0" err="1" smtClean="0"/>
              <a:t>i</a:t>
            </a:r>
            <a:r>
              <a:rPr lang="en-GB" sz="2400" dirty="0" smtClean="0"/>
              <a:t>) Filing deadline, 31</a:t>
            </a:r>
            <a:r>
              <a:rPr lang="en-GB" sz="2400" baseline="30000" dirty="0" smtClean="0"/>
              <a:t>st</a:t>
            </a:r>
            <a:r>
              <a:rPr lang="en-GB" sz="2400" dirty="0" smtClean="0"/>
              <a:t>  January every year </a:t>
            </a:r>
          </a:p>
          <a:p>
            <a:endParaRPr lang="en-GB" sz="2400" dirty="0" smtClean="0"/>
          </a:p>
          <a:p>
            <a:r>
              <a:rPr lang="en-GB" sz="2400" dirty="0" smtClean="0"/>
              <a:t>ii) First POA should be paid not later than  31</a:t>
            </a:r>
            <a:r>
              <a:rPr lang="en-GB" sz="2400" baseline="30000" dirty="0" smtClean="0"/>
              <a:t>st</a:t>
            </a:r>
            <a:r>
              <a:rPr lang="en-GB" sz="2400" dirty="0" smtClean="0"/>
              <a:t> January  </a:t>
            </a:r>
          </a:p>
          <a:p>
            <a:endParaRPr lang="en-GB" sz="2400" dirty="0" smtClean="0"/>
          </a:p>
          <a:p>
            <a:r>
              <a:rPr lang="en-GB" sz="2400" dirty="0" smtClean="0"/>
              <a:t>iii) Second  POA be paid not later than  31</a:t>
            </a:r>
            <a:r>
              <a:rPr lang="en-GB" sz="2400" baseline="30000" dirty="0" smtClean="0"/>
              <a:t>st</a:t>
            </a:r>
            <a:r>
              <a:rPr lang="en-GB" sz="2400" dirty="0" smtClean="0"/>
              <a:t> July  following  the tax year    </a:t>
            </a:r>
          </a:p>
          <a:p>
            <a:endParaRPr lang="en-GB"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Pros and cons of a Ltd Co.</a:t>
            </a:r>
            <a:endParaRPr lang="en-GB"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buNone/>
            </a:pPr>
            <a:r>
              <a:rPr lang="en-GB" dirty="0" smtClean="0"/>
              <a:t>-1 </a:t>
            </a:r>
            <a:r>
              <a:rPr lang="en-GB" dirty="0"/>
              <a:t>Which  income can be declared in the </a:t>
            </a:r>
            <a:r>
              <a:rPr lang="en-GB" dirty="0" smtClean="0"/>
              <a:t>Company</a:t>
            </a:r>
          </a:p>
          <a:p>
            <a:pPr>
              <a:buNone/>
            </a:pPr>
            <a:r>
              <a:rPr lang="en-GB" dirty="0"/>
              <a:t> </a:t>
            </a:r>
            <a:r>
              <a:rPr lang="en-GB" dirty="0" smtClean="0"/>
              <a:t>			</a:t>
            </a:r>
            <a:r>
              <a:rPr lang="en-GB" dirty="0" err="1" smtClean="0"/>
              <a:t>i</a:t>
            </a:r>
            <a:r>
              <a:rPr lang="en-GB" dirty="0"/>
              <a:t>)  Out of hours work/Locum </a:t>
            </a:r>
            <a:r>
              <a:rPr lang="en-GB" dirty="0" smtClean="0"/>
              <a:t>etc.</a:t>
            </a:r>
          </a:p>
          <a:p>
            <a:pPr>
              <a:buNone/>
            </a:pPr>
            <a:r>
              <a:rPr lang="en-GB" dirty="0" smtClean="0"/>
              <a:t>-2 </a:t>
            </a:r>
            <a:r>
              <a:rPr lang="en-GB" dirty="0"/>
              <a:t>Year end </a:t>
            </a:r>
            <a:r>
              <a:rPr lang="en-GB" dirty="0" smtClean="0"/>
              <a:t>Activities</a:t>
            </a:r>
            <a:r>
              <a:rPr lang="en-GB" dirty="0"/>
              <a:t> </a:t>
            </a:r>
          </a:p>
          <a:p>
            <a:pPr>
              <a:buNone/>
            </a:pPr>
            <a:r>
              <a:rPr lang="en-GB" dirty="0" smtClean="0"/>
              <a:t>	</a:t>
            </a:r>
            <a:r>
              <a:rPr lang="en-GB" dirty="0" err="1" smtClean="0"/>
              <a:t>i</a:t>
            </a:r>
            <a:r>
              <a:rPr lang="en-GB" dirty="0"/>
              <a:t>)-Preparation and submission  of annual accounts / Annual </a:t>
            </a:r>
            <a:r>
              <a:rPr lang="en-GB" dirty="0" smtClean="0"/>
              <a:t>Return</a:t>
            </a:r>
            <a:r>
              <a:rPr lang="en-GB" dirty="0"/>
              <a:t> </a:t>
            </a:r>
          </a:p>
          <a:p>
            <a:pPr>
              <a:buNone/>
            </a:pPr>
            <a:r>
              <a:rPr lang="en-GB" dirty="0" smtClean="0"/>
              <a:t>	ii</a:t>
            </a:r>
            <a:r>
              <a:rPr lang="en-GB" dirty="0"/>
              <a:t>) Calculation of tax and its </a:t>
            </a:r>
            <a:r>
              <a:rPr lang="en-GB" dirty="0" smtClean="0"/>
              <a:t>payment</a:t>
            </a:r>
            <a:r>
              <a:rPr lang="en-GB" dirty="0"/>
              <a:t> </a:t>
            </a:r>
          </a:p>
          <a:p>
            <a:pPr>
              <a:buNone/>
            </a:pPr>
            <a:r>
              <a:rPr lang="en-GB" dirty="0" smtClean="0"/>
              <a:t>	iii</a:t>
            </a:r>
            <a:r>
              <a:rPr lang="en-GB" dirty="0"/>
              <a:t>) Tax need to be paid not later than 9 months following the  company’s year </a:t>
            </a:r>
            <a:r>
              <a:rPr lang="en-GB" dirty="0" smtClean="0"/>
              <a:t>end.</a:t>
            </a:r>
          </a:p>
          <a:p>
            <a:pPr>
              <a:buNone/>
            </a:pPr>
            <a:endParaRPr lang="en-GB" dirty="0" smtClean="0"/>
          </a:p>
          <a:p>
            <a:pPr>
              <a:buNone/>
            </a:pPr>
            <a:r>
              <a:rPr lang="en-GB" dirty="0" smtClean="0"/>
              <a:t>-3 </a:t>
            </a:r>
            <a:r>
              <a:rPr lang="en-GB" dirty="0"/>
              <a:t>Profit can be retained depending upon personal income of </a:t>
            </a:r>
            <a:r>
              <a:rPr lang="en-GB" dirty="0" smtClean="0"/>
              <a:t>director.</a:t>
            </a:r>
          </a:p>
          <a:p>
            <a:pPr>
              <a:buNone/>
            </a:pPr>
            <a:endParaRPr lang="en-GB" dirty="0" smtClean="0"/>
          </a:p>
          <a:p>
            <a:pPr>
              <a:buNone/>
            </a:pPr>
            <a:r>
              <a:rPr lang="en-GB" dirty="0" smtClean="0"/>
              <a:t>-4 All expenses </a:t>
            </a:r>
            <a:r>
              <a:rPr lang="en-GB" dirty="0"/>
              <a:t>mentioned under self Employment heading can be claimed</a:t>
            </a:r>
          </a:p>
          <a:p>
            <a:pPr>
              <a:buNone/>
            </a:pPr>
            <a:endParaRPr lang="en-GB" dirty="0" smtClean="0"/>
          </a:p>
          <a:p>
            <a:pPr>
              <a:buNone/>
            </a:pPr>
            <a:r>
              <a:rPr lang="en-GB" dirty="0" smtClean="0"/>
              <a:t>-5 Dividend </a:t>
            </a:r>
            <a:r>
              <a:rPr lang="en-GB" dirty="0"/>
              <a:t>gets 10% tax credit in personal tax </a:t>
            </a:r>
            <a:r>
              <a:rPr lang="en-GB" dirty="0" smtClean="0"/>
              <a:t>returns</a:t>
            </a:r>
            <a:endParaRPr lang="en-GB" dirty="0"/>
          </a:p>
          <a:p>
            <a:pPr>
              <a:buNone/>
            </a:pPr>
            <a:endParaRPr lang="en-GB" dirty="0"/>
          </a:p>
          <a:p>
            <a:pPr>
              <a:buNone/>
            </a:pPr>
            <a:endParaRPr lang="en-GB" dirty="0"/>
          </a:p>
          <a:p>
            <a:pPr>
              <a:buNone/>
            </a:pPr>
            <a:endParaRPr lang="en-GB" dirty="0"/>
          </a:p>
          <a:p>
            <a:endParaRPr lang="en-GB"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Pros &amp; Cons continued</a:t>
            </a:r>
            <a:endParaRPr lang="en-GB"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GB" dirty="0" smtClean="0"/>
              <a:t>-6 There will be no superannuation deducted if the client is a limited company.</a:t>
            </a:r>
          </a:p>
          <a:p>
            <a:pPr>
              <a:buNone/>
            </a:pPr>
            <a:endParaRPr lang="en-GB" dirty="0" smtClean="0"/>
          </a:p>
          <a:p>
            <a:pPr>
              <a:buNone/>
            </a:pPr>
            <a:r>
              <a:rPr lang="en-GB" dirty="0" smtClean="0"/>
              <a:t>-7 Accumulated profit can be drawn out as CGT on cessation of the company </a:t>
            </a:r>
          </a:p>
          <a:p>
            <a:pPr>
              <a:buNone/>
            </a:pPr>
            <a:endParaRPr lang="en-GB" dirty="0" smtClean="0"/>
          </a:p>
          <a:p>
            <a:pPr>
              <a:buNone/>
            </a:pPr>
            <a:r>
              <a:rPr lang="en-GB" dirty="0" smtClean="0"/>
              <a:t>-8Salary of spouse etc. can be claimed for administrative work.  </a:t>
            </a:r>
          </a:p>
          <a:p>
            <a:pPr>
              <a:buNone/>
            </a:pPr>
            <a:endParaRPr lang="en-GB" dirty="0" smtClean="0"/>
          </a:p>
          <a:p>
            <a:pPr>
              <a:buNone/>
            </a:pPr>
            <a:r>
              <a:rPr lang="en-GB" dirty="0" smtClean="0"/>
              <a:t>-9 Profit of the company can be drawn out as Salary, dividend, CGT etc </a:t>
            </a:r>
          </a:p>
          <a:p>
            <a:pPr>
              <a:buNone/>
            </a:pPr>
            <a:endParaRPr lang="en-GB" dirty="0" smtClean="0"/>
          </a:p>
          <a:p>
            <a:pPr>
              <a:buNone/>
            </a:pPr>
            <a:r>
              <a:rPr lang="en-GB" dirty="0" smtClean="0"/>
              <a:t>-10Following Tax Rates apply to the Ltd company. </a:t>
            </a:r>
          </a:p>
          <a:p>
            <a:pPr>
              <a:buNone/>
            </a:pPr>
            <a:endParaRPr lang="en-GB" dirty="0" smtClean="0"/>
          </a:p>
          <a:p>
            <a:pPr>
              <a:buNone/>
            </a:pPr>
            <a:r>
              <a:rPr lang="en-GB" dirty="0" smtClean="0"/>
              <a:t>					</a:t>
            </a:r>
            <a:r>
              <a:rPr lang="en-GB" b="1" u="sng" dirty="0" smtClean="0"/>
              <a:t>2016</a:t>
            </a:r>
            <a:r>
              <a:rPr lang="en-GB" dirty="0" smtClean="0"/>
              <a:t>		</a:t>
            </a:r>
            <a:r>
              <a:rPr lang="en-GB" b="1" u="sng" dirty="0" smtClean="0"/>
              <a:t>2015 </a:t>
            </a:r>
          </a:p>
          <a:p>
            <a:pPr>
              <a:buNone/>
            </a:pPr>
            <a:r>
              <a:rPr lang="en-GB" dirty="0" smtClean="0"/>
              <a:t>0-300k				20%		20%</a:t>
            </a:r>
          </a:p>
          <a:p>
            <a:pPr>
              <a:buNone/>
            </a:pPr>
            <a:r>
              <a:rPr lang="en-GB" dirty="0" smtClean="0"/>
              <a:t>300k-1500k			20%		21.25%</a:t>
            </a:r>
          </a:p>
          <a:p>
            <a:pPr>
              <a:buNone/>
            </a:pPr>
            <a:r>
              <a:rPr lang="en-GB" dirty="0" smtClean="0"/>
              <a:t>Over 1500k			20%		21%</a:t>
            </a:r>
          </a:p>
          <a:p>
            <a:endParaRPr lang="en-GB"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Pensions/Superannuation</a:t>
            </a:r>
            <a:endParaRPr lang="en-GB"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GB" dirty="0" smtClean="0"/>
              <a:t>1.Contributions </a:t>
            </a:r>
            <a:r>
              <a:rPr lang="en-GB" dirty="0"/>
              <a:t>made </a:t>
            </a:r>
            <a:r>
              <a:rPr lang="en-GB" dirty="0" smtClean="0"/>
              <a:t>are </a:t>
            </a:r>
            <a:r>
              <a:rPr lang="en-GB" dirty="0"/>
              <a:t>allowable deductions to calculate </a:t>
            </a:r>
            <a:r>
              <a:rPr lang="en-GB" dirty="0" smtClean="0"/>
              <a:t>the profit </a:t>
            </a:r>
            <a:r>
              <a:rPr lang="en-GB" dirty="0"/>
              <a:t>of Self </a:t>
            </a:r>
            <a:r>
              <a:rPr lang="en-GB" dirty="0" smtClean="0"/>
              <a:t>Employment/Company</a:t>
            </a:r>
            <a:endParaRPr lang="en-GB" dirty="0"/>
          </a:p>
          <a:p>
            <a:endParaRPr lang="en-GB" dirty="0" smtClean="0"/>
          </a:p>
          <a:p>
            <a:r>
              <a:rPr lang="en-GB" dirty="0" smtClean="0"/>
              <a:t>2.Pension </a:t>
            </a:r>
            <a:r>
              <a:rPr lang="en-GB" dirty="0"/>
              <a:t>contribution will be deducted from your salary before calculating PAYE Tax for </a:t>
            </a:r>
            <a:r>
              <a:rPr lang="en-GB" dirty="0" smtClean="0"/>
              <a:t>employee</a:t>
            </a:r>
            <a:endParaRPr lang="en-GB" dirty="0"/>
          </a:p>
          <a:p>
            <a:endParaRPr lang="en-GB" dirty="0" smtClean="0"/>
          </a:p>
          <a:p>
            <a:r>
              <a:rPr lang="en-GB" dirty="0" smtClean="0"/>
              <a:t>3.Annual </a:t>
            </a:r>
            <a:r>
              <a:rPr lang="en-GB" dirty="0"/>
              <a:t>Allowance </a:t>
            </a:r>
            <a:r>
              <a:rPr lang="en-GB" dirty="0" smtClean="0"/>
              <a:t>charge</a:t>
            </a:r>
          </a:p>
          <a:p>
            <a:pPr>
              <a:buNone/>
            </a:pPr>
            <a:r>
              <a:rPr lang="en-GB" dirty="0" smtClean="0"/>
              <a:t>		</a:t>
            </a:r>
            <a:r>
              <a:rPr lang="en-GB" dirty="0" err="1" smtClean="0"/>
              <a:t>i</a:t>
            </a:r>
            <a:r>
              <a:rPr lang="en-GB" dirty="0"/>
              <a:t>) Annual Allowance: Growth in your pension benefits ( Closing Value-Opening Value</a:t>
            </a:r>
            <a:r>
              <a:rPr lang="en-GB" dirty="0" smtClean="0"/>
              <a:t>)</a:t>
            </a:r>
            <a:r>
              <a:rPr lang="en-GB" dirty="0"/>
              <a:t> </a:t>
            </a:r>
          </a:p>
          <a:p>
            <a:pPr>
              <a:buNone/>
            </a:pPr>
            <a:r>
              <a:rPr lang="en-GB" dirty="0" smtClean="0"/>
              <a:t>		</a:t>
            </a:r>
          </a:p>
          <a:p>
            <a:pPr>
              <a:buNone/>
            </a:pPr>
            <a:r>
              <a:rPr lang="en-GB" dirty="0" smtClean="0"/>
              <a:t>		ii</a:t>
            </a:r>
            <a:r>
              <a:rPr lang="en-GB" dirty="0"/>
              <a:t>) Tax may be payable if Annual pension growth is more than Annual </a:t>
            </a:r>
            <a:r>
              <a:rPr lang="en-GB" dirty="0" smtClean="0"/>
              <a:t>Allowance</a:t>
            </a:r>
            <a:r>
              <a:rPr lang="en-GB" dirty="0"/>
              <a:t> </a:t>
            </a:r>
          </a:p>
          <a:p>
            <a:pPr>
              <a:buNone/>
            </a:pPr>
            <a:r>
              <a:rPr lang="en-GB" dirty="0" smtClean="0"/>
              <a:t>		</a:t>
            </a:r>
          </a:p>
          <a:p>
            <a:pPr>
              <a:buNone/>
            </a:pPr>
            <a:r>
              <a:rPr lang="en-GB" dirty="0" smtClean="0"/>
              <a:t>		ii</a:t>
            </a:r>
            <a:r>
              <a:rPr lang="en-GB" dirty="0"/>
              <a:t>)  Annual Allowance can be carried forward for 3 Years up to £50,000 </a:t>
            </a:r>
          </a:p>
          <a:p>
            <a:pPr>
              <a:buNone/>
            </a:pPr>
            <a:r>
              <a:rPr lang="en-GB" dirty="0" smtClean="0"/>
              <a:t>	</a:t>
            </a:r>
            <a:r>
              <a:rPr lang="en-GB" dirty="0"/>
              <a:t> </a:t>
            </a:r>
            <a:r>
              <a:rPr lang="en-GB" dirty="0" smtClean="0"/>
              <a:t>	</a:t>
            </a:r>
          </a:p>
          <a:p>
            <a:pPr>
              <a:buNone/>
            </a:pPr>
            <a:r>
              <a:rPr lang="en-GB" dirty="0" smtClean="0"/>
              <a:t>		iii</a:t>
            </a:r>
            <a:r>
              <a:rPr lang="en-GB" dirty="0"/>
              <a:t>) Pension Provider can pay Annual Allowance Charge if more than £2000, out of </a:t>
            </a:r>
            <a:r>
              <a:rPr lang="en-GB" dirty="0" smtClean="0"/>
              <a:t>your pension pot</a:t>
            </a:r>
            <a:r>
              <a:rPr lang="en-GB" dirty="0"/>
              <a:t>. One needs to write to it before 31</a:t>
            </a:r>
            <a:r>
              <a:rPr lang="en-GB" baseline="30000" dirty="0"/>
              <a:t>st</a:t>
            </a:r>
            <a:r>
              <a:rPr lang="en-GB" dirty="0"/>
              <a:t> July </a:t>
            </a:r>
          </a:p>
          <a:p>
            <a:pPr>
              <a:buNone/>
            </a:pPr>
            <a:endParaRPr lang="en-GB" dirty="0" smtClean="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Pensions/Superannuation-2</a:t>
            </a:r>
            <a:endParaRPr lang="en-GB" dirty="0">
              <a:solidFill>
                <a:srgbClr val="FF0000"/>
              </a:solidFill>
            </a:endParaRPr>
          </a:p>
        </p:txBody>
      </p:sp>
      <p:sp>
        <p:nvSpPr>
          <p:cNvPr id="3" name="Content Placeholder 2"/>
          <p:cNvSpPr>
            <a:spLocks noGrp="1"/>
          </p:cNvSpPr>
          <p:nvPr>
            <p:ph idx="1"/>
          </p:nvPr>
        </p:nvSpPr>
        <p:spPr>
          <a:xfrm>
            <a:off x="500035" y="1500175"/>
            <a:ext cx="8229600" cy="4525963"/>
          </a:xfrm>
        </p:spPr>
        <p:txBody>
          <a:bodyPr>
            <a:normAutofit lnSpcReduction="10000"/>
          </a:bodyPr>
          <a:lstStyle/>
          <a:p>
            <a:pPr>
              <a:buNone/>
            </a:pPr>
            <a:r>
              <a:rPr lang="en-GB" sz="2200" dirty="0" smtClean="0"/>
              <a:t>iv) Annual Allowance limit</a:t>
            </a:r>
          </a:p>
          <a:p>
            <a:pPr>
              <a:buNone/>
            </a:pPr>
            <a:r>
              <a:rPr lang="en-GB" sz="2200" dirty="0" smtClean="0"/>
              <a:t>							Annual Allowance</a:t>
            </a:r>
          </a:p>
          <a:p>
            <a:pPr>
              <a:buNone/>
            </a:pPr>
            <a:r>
              <a:rPr lang="en-GB" sz="2200" dirty="0" smtClean="0"/>
              <a:t>		Before 5</a:t>
            </a:r>
            <a:r>
              <a:rPr lang="en-GB" sz="2200" baseline="30000" dirty="0" smtClean="0"/>
              <a:t>th</a:t>
            </a:r>
            <a:r>
              <a:rPr lang="en-GB" sz="2200" dirty="0" smtClean="0"/>
              <a:t> April 2011			255,000</a:t>
            </a:r>
          </a:p>
          <a:p>
            <a:pPr>
              <a:buNone/>
            </a:pPr>
            <a:r>
              <a:rPr lang="en-GB" sz="2200" dirty="0" smtClean="0"/>
              <a:t>		6</a:t>
            </a:r>
            <a:r>
              <a:rPr lang="en-GB" sz="2200" baseline="30000" dirty="0" smtClean="0"/>
              <a:t>th</a:t>
            </a:r>
            <a:r>
              <a:rPr lang="en-GB" sz="2200" dirty="0" smtClean="0"/>
              <a:t> April 2011 to 5</a:t>
            </a:r>
            <a:r>
              <a:rPr lang="en-GB" sz="2200" baseline="30000" dirty="0" smtClean="0"/>
              <a:t>th</a:t>
            </a:r>
            <a:r>
              <a:rPr lang="en-GB" sz="2200" dirty="0" smtClean="0"/>
              <a:t> April 2014		50,000</a:t>
            </a:r>
          </a:p>
          <a:p>
            <a:pPr>
              <a:buNone/>
            </a:pPr>
            <a:r>
              <a:rPr lang="en-GB" sz="2200" dirty="0" smtClean="0"/>
              <a:t>		6</a:t>
            </a:r>
            <a:r>
              <a:rPr lang="en-GB" sz="2200" baseline="30000" dirty="0" smtClean="0"/>
              <a:t>th</a:t>
            </a:r>
            <a:r>
              <a:rPr lang="en-GB" sz="2200" dirty="0" smtClean="0"/>
              <a:t> April 2014 onwards			40,000</a:t>
            </a:r>
          </a:p>
          <a:p>
            <a:pPr>
              <a:buNone/>
            </a:pPr>
            <a:r>
              <a:rPr lang="en-GB" sz="2200" dirty="0" smtClean="0"/>
              <a:t>v</a:t>
            </a:r>
            <a:r>
              <a:rPr lang="en-GB" sz="2200" dirty="0"/>
              <a:t>) Reduced Annual Allowance if money is taken out of pension </a:t>
            </a:r>
            <a:r>
              <a:rPr lang="en-GB" sz="2200" dirty="0" smtClean="0"/>
              <a:t>pot.</a:t>
            </a:r>
            <a:endParaRPr lang="en-GB" sz="2200" dirty="0"/>
          </a:p>
          <a:p>
            <a:r>
              <a:rPr lang="en-GB" sz="2200" dirty="0"/>
              <a:t>Defined Contributions Scheme			</a:t>
            </a:r>
            <a:r>
              <a:rPr lang="en-GB" sz="2200" dirty="0" smtClean="0"/>
              <a:t>	£</a:t>
            </a:r>
            <a:r>
              <a:rPr lang="en-GB" sz="2200" dirty="0"/>
              <a:t>10,000</a:t>
            </a:r>
          </a:p>
          <a:p>
            <a:r>
              <a:rPr lang="en-GB" sz="2200" dirty="0"/>
              <a:t>Defined Benefit Scheme				£</a:t>
            </a:r>
            <a:r>
              <a:rPr lang="en-GB" sz="2200" dirty="0" smtClean="0"/>
              <a:t>30,000</a:t>
            </a:r>
            <a:r>
              <a:rPr lang="en-GB" sz="2200" dirty="0"/>
              <a:t> </a:t>
            </a:r>
          </a:p>
          <a:p>
            <a:pPr>
              <a:buNone/>
            </a:pPr>
            <a:endParaRPr lang="en-GB" sz="2200" dirty="0" smtClean="0"/>
          </a:p>
          <a:p>
            <a:pPr>
              <a:buNone/>
            </a:pPr>
            <a:r>
              <a:rPr lang="en-GB" sz="2200" dirty="0" smtClean="0"/>
              <a:t>vi</a:t>
            </a:r>
            <a:r>
              <a:rPr lang="en-GB" sz="2200" dirty="0"/>
              <a:t>) Enhanced Pension Savings Annual Allowance: £40,000 Plus unused Annual Allowance up to 3 years  </a:t>
            </a:r>
          </a:p>
          <a:p>
            <a:pPr>
              <a:buNone/>
            </a:pPr>
            <a:endParaRPr lang="en-GB" dirty="0" smtClean="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Pensions/Superannuation - 3</a:t>
            </a:r>
            <a:endParaRPr lang="en-GB"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GB" dirty="0" smtClean="0"/>
              <a:t>vii) Life time Allowance </a:t>
            </a:r>
          </a:p>
          <a:p>
            <a:pPr>
              <a:buNone/>
            </a:pPr>
            <a:endParaRPr lang="en-GB" dirty="0" smtClean="0"/>
          </a:p>
          <a:p>
            <a:pPr>
              <a:buNone/>
            </a:pPr>
            <a:r>
              <a:rPr lang="en-GB" dirty="0" smtClean="0"/>
              <a:t>	Before 6</a:t>
            </a:r>
            <a:r>
              <a:rPr lang="en-GB" baseline="30000" dirty="0" smtClean="0"/>
              <a:t>th</a:t>
            </a:r>
            <a:r>
              <a:rPr lang="en-GB" dirty="0" smtClean="0"/>
              <a:t> April 2012		£1.8 M</a:t>
            </a:r>
          </a:p>
          <a:p>
            <a:r>
              <a:rPr lang="en-GB" dirty="0" smtClean="0"/>
              <a:t>6</a:t>
            </a:r>
            <a:r>
              <a:rPr lang="en-GB" baseline="30000" dirty="0" smtClean="0"/>
              <a:t>th</a:t>
            </a:r>
            <a:r>
              <a:rPr lang="en-GB" dirty="0" smtClean="0"/>
              <a:t> April 2012 to 5</a:t>
            </a:r>
            <a:r>
              <a:rPr lang="en-GB" baseline="30000" dirty="0" smtClean="0"/>
              <a:t>th</a:t>
            </a:r>
            <a:r>
              <a:rPr lang="en-GB" dirty="0" smtClean="0"/>
              <a:t> April 2014		£1.5 M	</a:t>
            </a:r>
          </a:p>
          <a:p>
            <a:r>
              <a:rPr lang="en-GB" dirty="0" smtClean="0"/>
              <a:t>6</a:t>
            </a:r>
            <a:r>
              <a:rPr lang="en-GB" baseline="30000" dirty="0" smtClean="0"/>
              <a:t>th</a:t>
            </a:r>
            <a:r>
              <a:rPr lang="en-GB" dirty="0" smtClean="0"/>
              <a:t> April 2014 to 5</a:t>
            </a:r>
            <a:r>
              <a:rPr lang="en-GB" baseline="30000" dirty="0" smtClean="0"/>
              <a:t>th</a:t>
            </a:r>
            <a:r>
              <a:rPr lang="en-GB" dirty="0" smtClean="0"/>
              <a:t> April 2016		£1.25 M		</a:t>
            </a:r>
          </a:p>
          <a:p>
            <a:r>
              <a:rPr lang="en-GB" dirty="0" smtClean="0"/>
              <a:t>6</a:t>
            </a:r>
            <a:r>
              <a:rPr lang="en-GB" baseline="30000" dirty="0" smtClean="0"/>
              <a:t>th</a:t>
            </a:r>
            <a:r>
              <a:rPr lang="en-GB" dirty="0" smtClean="0"/>
              <a:t> April 2016 to 5</a:t>
            </a:r>
            <a:r>
              <a:rPr lang="en-GB" baseline="30000" dirty="0" smtClean="0"/>
              <a:t>th</a:t>
            </a:r>
            <a:r>
              <a:rPr lang="en-GB" dirty="0" smtClean="0"/>
              <a:t> April 2017		£1.00 M(rise/fall with inflation from 2018)		 </a:t>
            </a:r>
          </a:p>
          <a:p>
            <a:pPr>
              <a:buNone/>
            </a:pPr>
            <a:endParaRPr lang="en-GB" dirty="0" smtClean="0"/>
          </a:p>
          <a:p>
            <a:pPr>
              <a:buNone/>
            </a:pPr>
            <a:r>
              <a:rPr lang="en-GB" dirty="0" smtClean="0"/>
              <a:t>vii) 2016 Protection</a:t>
            </a:r>
          </a:p>
          <a:p>
            <a:pPr lvl="1"/>
            <a:r>
              <a:rPr lang="en-GB" dirty="0" smtClean="0"/>
              <a:t>Life time Allowance ( £1.25 M)  can be protected with HMRC  </a:t>
            </a:r>
          </a:p>
          <a:p>
            <a:pPr>
              <a:buNone/>
            </a:pPr>
            <a:endParaRPr lang="en-GB" dirty="0" smtClean="0"/>
          </a:p>
          <a:p>
            <a:pPr>
              <a:buNone/>
            </a:pPr>
            <a:endParaRPr lang="en-GB" dirty="0" smtClean="0"/>
          </a:p>
          <a:p>
            <a:pPr>
              <a:buNone/>
            </a:pPr>
            <a:r>
              <a:rPr lang="en-GB" dirty="0" smtClean="0"/>
              <a:t>viii) Before 5</a:t>
            </a:r>
            <a:r>
              <a:rPr lang="en-GB" baseline="30000" dirty="0" smtClean="0"/>
              <a:t>th</a:t>
            </a:r>
            <a:r>
              <a:rPr lang="en-GB" dirty="0" smtClean="0"/>
              <a:t> April 2015 Excess of Life time Allowance was taxed as follows. </a:t>
            </a:r>
          </a:p>
          <a:p>
            <a:pPr lvl="1"/>
            <a:r>
              <a:rPr lang="en-GB" dirty="0" smtClean="0"/>
              <a:t>Chargeable to tax as income @55%  	Lump sum – (Lifetime Allowance + unused Annual Allowance of last three years) </a:t>
            </a:r>
          </a:p>
          <a:p>
            <a:endParaRPr lang="en-GB"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Pension/Superannuation-4</a:t>
            </a:r>
            <a:endParaRPr lang="en-GB"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ctr">
              <a:buNone/>
            </a:pPr>
            <a:r>
              <a:rPr lang="en-GB" b="1" i="1" u="sng" dirty="0" smtClean="0"/>
              <a:t> </a:t>
            </a:r>
            <a:r>
              <a:rPr lang="en-GB" sz="3600" b="1" i="1" u="sng" dirty="0"/>
              <a:t>2015 Major changes </a:t>
            </a:r>
            <a:r>
              <a:rPr lang="en-GB" sz="3600" dirty="0"/>
              <a:t> </a:t>
            </a:r>
          </a:p>
          <a:p>
            <a:pPr>
              <a:buNone/>
            </a:pPr>
            <a:r>
              <a:rPr lang="en-GB" dirty="0" smtClean="0"/>
              <a:t>4.</a:t>
            </a:r>
          </a:p>
          <a:p>
            <a:pPr>
              <a:buNone/>
            </a:pPr>
            <a:r>
              <a:rPr lang="en-GB" dirty="0" err="1" smtClean="0"/>
              <a:t>i</a:t>
            </a:r>
            <a:r>
              <a:rPr lang="en-GB" dirty="0"/>
              <a:t>) Flexible access to pensions from age </a:t>
            </a:r>
            <a:r>
              <a:rPr lang="en-GB" dirty="0" smtClean="0"/>
              <a:t>55</a:t>
            </a:r>
            <a:r>
              <a:rPr lang="en-GB" dirty="0"/>
              <a:t> </a:t>
            </a:r>
          </a:p>
          <a:p>
            <a:pPr>
              <a:buNone/>
            </a:pPr>
            <a:endParaRPr lang="en-GB" dirty="0" smtClean="0"/>
          </a:p>
          <a:p>
            <a:pPr>
              <a:buNone/>
            </a:pPr>
            <a:r>
              <a:rPr lang="en-GB" dirty="0" smtClean="0"/>
              <a:t>ii</a:t>
            </a:r>
            <a:r>
              <a:rPr lang="en-GB" dirty="0"/>
              <a:t>) Taxed as income 	Lump sum less 25%  of lump sum tax free </a:t>
            </a:r>
          </a:p>
          <a:p>
            <a:pPr>
              <a:buNone/>
            </a:pPr>
            <a:endParaRPr lang="en-GB" dirty="0" smtClean="0"/>
          </a:p>
          <a:p>
            <a:pPr>
              <a:buNone/>
            </a:pPr>
            <a:r>
              <a:rPr lang="en-GB" dirty="0" smtClean="0"/>
              <a:t>iii</a:t>
            </a:r>
            <a:r>
              <a:rPr lang="en-GB" dirty="0"/>
              <a:t>) Taxed as income 	Smaller Lump sums less 25%  of  each withdrawal tax free when the individual needs  </a:t>
            </a:r>
          </a:p>
          <a:p>
            <a:pPr>
              <a:buNone/>
            </a:pPr>
            <a:endParaRPr lang="en-GB" dirty="0" smtClean="0"/>
          </a:p>
          <a:p>
            <a:pPr>
              <a:buNone/>
            </a:pPr>
            <a:r>
              <a:rPr lang="en-GB" dirty="0" smtClean="0"/>
              <a:t>iv</a:t>
            </a:r>
            <a:r>
              <a:rPr lang="en-GB" dirty="0"/>
              <a:t>) One can take only 25% tax free lump sum of total pension </a:t>
            </a:r>
            <a:r>
              <a:rPr lang="en-GB" dirty="0" smtClean="0"/>
              <a:t>pot</a:t>
            </a:r>
            <a:r>
              <a:rPr lang="en-GB" dirty="0"/>
              <a:t> </a:t>
            </a:r>
          </a:p>
          <a:p>
            <a:pPr>
              <a:buNone/>
            </a:pPr>
            <a:endParaRPr lang="en-GB" dirty="0" smtClean="0"/>
          </a:p>
          <a:p>
            <a:pPr>
              <a:buNone/>
            </a:pPr>
            <a:r>
              <a:rPr lang="en-GB" dirty="0" smtClean="0"/>
              <a:t>v) </a:t>
            </a:r>
            <a:r>
              <a:rPr lang="en-GB" dirty="0"/>
              <a:t>The income from an annuity would be taxed as normal income If one buys annuity </a:t>
            </a:r>
            <a:r>
              <a:rPr lang="en-GB" dirty="0" smtClean="0"/>
              <a:t> </a:t>
            </a:r>
            <a:endParaRPr lang="en-GB" dirty="0"/>
          </a:p>
          <a:p>
            <a:pPr>
              <a:buNone/>
            </a:pPr>
            <a:endParaRPr lang="en-GB" dirty="0" smtClean="0"/>
          </a:p>
          <a:p>
            <a:pPr>
              <a:buNone/>
            </a:pPr>
            <a:r>
              <a:rPr lang="en-GB" dirty="0" smtClean="0"/>
              <a:t>vi)  </a:t>
            </a:r>
            <a:r>
              <a:rPr lang="en-GB" dirty="0"/>
              <a:t>Annual Allowance is £40,000 and  reduced  further to £10,000 for the individual who have flexibly accessed a pension</a:t>
            </a:r>
            <a:r>
              <a:rPr lang="en-GB" dirty="0" smtClean="0"/>
              <a:t>.</a:t>
            </a:r>
            <a:r>
              <a:rPr lang="en-GB" b="1" dirty="0"/>
              <a:t> </a:t>
            </a:r>
            <a:endParaRPr lang="en-GB" dirty="0"/>
          </a:p>
          <a:p>
            <a:endParaRPr lang="en-GB"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Trusts </a:t>
            </a:r>
            <a:endParaRPr lang="en-GB"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GB" dirty="0" smtClean="0"/>
              <a:t>-Why trusts?</a:t>
            </a:r>
          </a:p>
          <a:p>
            <a:pPr>
              <a:buNone/>
            </a:pPr>
            <a:r>
              <a:rPr lang="en-GB" dirty="0"/>
              <a:t>	</a:t>
            </a:r>
            <a:r>
              <a:rPr lang="en-GB" dirty="0" smtClean="0"/>
              <a:t>Set up trusts to escape one generation  from tax liability.</a:t>
            </a:r>
          </a:p>
          <a:p>
            <a:pPr>
              <a:buNone/>
            </a:pPr>
            <a:r>
              <a:rPr lang="en-GB" dirty="0" smtClean="0"/>
              <a:t>-Types of trusts</a:t>
            </a:r>
          </a:p>
          <a:p>
            <a:pPr>
              <a:buNone/>
            </a:pPr>
            <a:r>
              <a:rPr lang="en-GB" dirty="0" smtClean="0"/>
              <a:t>	Bare </a:t>
            </a:r>
            <a:r>
              <a:rPr lang="en-GB" dirty="0"/>
              <a:t>Trust, Interest in possession, Discretionary Trust, Accumulation Trust, Mixed Trusts, </a:t>
            </a:r>
            <a:r>
              <a:rPr lang="en-GB" dirty="0" smtClean="0"/>
              <a:t>Settler </a:t>
            </a:r>
            <a:r>
              <a:rPr lang="en-GB" dirty="0"/>
              <a:t>Interested Trusts, Non Resident Trusts</a:t>
            </a:r>
          </a:p>
          <a:p>
            <a:pPr>
              <a:buNone/>
            </a:pPr>
            <a:r>
              <a:rPr lang="en-GB" dirty="0"/>
              <a:t>-</a:t>
            </a:r>
            <a:r>
              <a:rPr lang="en-GB" dirty="0" smtClean="0"/>
              <a:t> </a:t>
            </a:r>
            <a:r>
              <a:rPr lang="en-GB" dirty="0"/>
              <a:t>The way to pass on income tax liability to next </a:t>
            </a:r>
            <a:r>
              <a:rPr lang="en-GB" dirty="0" smtClean="0"/>
              <a:t>generation</a:t>
            </a:r>
            <a:r>
              <a:rPr lang="en-GB" dirty="0"/>
              <a:t> </a:t>
            </a:r>
          </a:p>
          <a:p>
            <a:pPr>
              <a:buNone/>
            </a:pPr>
            <a:r>
              <a:rPr lang="en-GB" dirty="0"/>
              <a:t>-</a:t>
            </a:r>
            <a:r>
              <a:rPr lang="en-GB" dirty="0" smtClean="0"/>
              <a:t>Tax </a:t>
            </a:r>
            <a:r>
              <a:rPr lang="en-GB" dirty="0"/>
              <a:t>rates and tax </a:t>
            </a:r>
            <a:r>
              <a:rPr lang="en-GB" dirty="0" smtClean="0"/>
              <a:t>refund</a:t>
            </a:r>
            <a:r>
              <a:rPr lang="en-GB" dirty="0"/>
              <a:t>						</a:t>
            </a:r>
            <a:r>
              <a:rPr lang="en-GB" dirty="0" smtClean="0"/>
              <a:t>				Dividend</a:t>
            </a:r>
            <a:r>
              <a:rPr lang="en-GB" dirty="0"/>
              <a:t>(£)	All other income(£)</a:t>
            </a:r>
          </a:p>
          <a:p>
            <a:pPr>
              <a:buNone/>
            </a:pPr>
            <a:r>
              <a:rPr lang="en-GB" dirty="0"/>
              <a:t>(</a:t>
            </a:r>
            <a:r>
              <a:rPr lang="en-GB" dirty="0" smtClean="0"/>
              <a:t>A)Accumulation/Discretionary </a:t>
            </a:r>
            <a:r>
              <a:rPr lang="en-GB" dirty="0"/>
              <a:t>Trust</a:t>
            </a:r>
          </a:p>
          <a:p>
            <a:pPr>
              <a:buNone/>
            </a:pPr>
            <a:endParaRPr lang="en-GB" dirty="0" smtClean="0"/>
          </a:p>
          <a:p>
            <a:pPr>
              <a:buNone/>
            </a:pPr>
            <a:r>
              <a:rPr lang="en-GB" dirty="0" smtClean="0"/>
              <a:t>0- </a:t>
            </a:r>
            <a:r>
              <a:rPr lang="en-GB" dirty="0"/>
              <a:t>£10,000			</a:t>
            </a:r>
            <a:r>
              <a:rPr lang="en-GB" dirty="0" smtClean="0"/>
              <a:t>10%		20</a:t>
            </a:r>
            <a:r>
              <a:rPr lang="en-GB" dirty="0"/>
              <a:t>%</a:t>
            </a:r>
          </a:p>
          <a:p>
            <a:pPr>
              <a:buNone/>
            </a:pPr>
            <a:r>
              <a:rPr lang="en-GB" dirty="0"/>
              <a:t>Above £10,000			</a:t>
            </a:r>
            <a:r>
              <a:rPr lang="en-GB" dirty="0" smtClean="0"/>
              <a:t>37.5</a:t>
            </a:r>
            <a:r>
              <a:rPr lang="en-GB" dirty="0"/>
              <a:t>%		45</a:t>
            </a:r>
            <a:r>
              <a:rPr lang="en-GB" dirty="0" smtClean="0"/>
              <a:t>%</a:t>
            </a:r>
            <a:r>
              <a:rPr lang="en-GB" dirty="0"/>
              <a:t> </a:t>
            </a:r>
          </a:p>
          <a:p>
            <a:pPr>
              <a:buNone/>
            </a:pPr>
            <a:endParaRPr lang="en-GB" dirty="0" smtClean="0"/>
          </a:p>
          <a:p>
            <a:pPr>
              <a:buNone/>
            </a:pPr>
            <a:r>
              <a:rPr lang="en-GB" dirty="0" smtClean="0"/>
              <a:t>(</a:t>
            </a:r>
            <a:r>
              <a:rPr lang="en-GB" dirty="0"/>
              <a:t>B) Interest in possession Trust	</a:t>
            </a:r>
            <a:r>
              <a:rPr lang="en-GB" dirty="0" smtClean="0"/>
              <a:t>10</a:t>
            </a:r>
            <a:r>
              <a:rPr lang="en-GB" dirty="0"/>
              <a:t>%		20</a:t>
            </a:r>
            <a:r>
              <a:rPr lang="en-GB" dirty="0" smtClean="0"/>
              <a:t>%</a:t>
            </a:r>
            <a:r>
              <a:rPr lang="en-GB" dirty="0"/>
              <a:t> </a:t>
            </a:r>
            <a:endParaRPr lang="en-GB" dirty="0" smtClean="0"/>
          </a:p>
          <a:p>
            <a:pPr>
              <a:buNone/>
            </a:pPr>
            <a:endParaRPr lang="en-GB" dirty="0"/>
          </a:p>
          <a:p>
            <a:pPr>
              <a:buNone/>
            </a:pPr>
            <a:r>
              <a:rPr lang="en-GB" dirty="0" smtClean="0"/>
              <a:t>NB</a:t>
            </a:r>
            <a:r>
              <a:rPr lang="en-GB" dirty="0"/>
              <a:t>: 10% is tax credit on dividend from company</a:t>
            </a:r>
          </a:p>
          <a:p>
            <a:pPr>
              <a:buNone/>
            </a:pPr>
            <a:endParaRPr lang="en-GB"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Introduction to accounts</a:t>
            </a:r>
            <a:endParaRPr lang="en-GB"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GB" dirty="0" smtClean="0"/>
              <a:t>Today I will presenting a lecture on accounts, that are relevant for medical practitioners and the industry itself.</a:t>
            </a:r>
          </a:p>
          <a:p>
            <a:pPr>
              <a:buNone/>
            </a:pPr>
            <a:endParaRPr lang="en-GB" dirty="0"/>
          </a:p>
          <a:p>
            <a:pPr>
              <a:buNone/>
            </a:pPr>
            <a:r>
              <a:rPr lang="en-GB" dirty="0" smtClean="0"/>
              <a:t>-What are accounts?</a:t>
            </a:r>
          </a:p>
          <a:p>
            <a:pPr>
              <a:buNone/>
            </a:pPr>
            <a:endParaRPr lang="en-GB" dirty="0" smtClean="0"/>
          </a:p>
          <a:p>
            <a:pPr>
              <a:buNone/>
            </a:pPr>
            <a:r>
              <a:rPr lang="en-GB" dirty="0" smtClean="0"/>
              <a:t>	I will explain this in the form of a short story so it is easy for everyone to relate.</a:t>
            </a:r>
          </a:p>
          <a:p>
            <a:pPr>
              <a:buNone/>
            </a:pPr>
            <a:endParaRPr lang="en-GB" dirty="0" smtClean="0"/>
          </a:p>
          <a:p>
            <a:pPr>
              <a:buNone/>
            </a:pPr>
            <a:r>
              <a:rPr lang="en-GB" dirty="0" smtClean="0"/>
              <a:t>	When </a:t>
            </a:r>
            <a:r>
              <a:rPr lang="en-GB" dirty="0"/>
              <a:t>I</a:t>
            </a:r>
            <a:r>
              <a:rPr lang="en-GB" dirty="0" smtClean="0"/>
              <a:t> was in year 3, I was taken on a picnic to a local park. I had a really nice day and really enjoyed myself. The next day, I was told to write an account of the day at the park.  Before I started out, I thought accounts was a story, which is, in fact, true.</a:t>
            </a:r>
          </a:p>
          <a:p>
            <a:pPr>
              <a:buNone/>
            </a:pPr>
            <a:endParaRPr lang="en-GB" dirty="0"/>
          </a:p>
          <a:p>
            <a:pPr>
              <a:buNone/>
            </a:pPr>
            <a:endParaRPr lang="en-GB" dirty="0" smtClean="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How can we help you?</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1-Accounts and Tax planning</a:t>
            </a:r>
            <a:endParaRPr lang="en-GB" dirty="0"/>
          </a:p>
          <a:p>
            <a:r>
              <a:rPr lang="en-GB" dirty="0" smtClean="0"/>
              <a:t>2- Management accounts</a:t>
            </a:r>
          </a:p>
          <a:p>
            <a:r>
              <a:rPr lang="en-GB" dirty="0" smtClean="0"/>
              <a:t>3-Analytical review on accounts</a:t>
            </a:r>
          </a:p>
          <a:p>
            <a:endParaRPr lang="en-GB" dirty="0" smtClean="0"/>
          </a:p>
          <a:p>
            <a:endParaRPr lang="en-GB" dirty="0"/>
          </a:p>
          <a:p>
            <a:endParaRPr lang="en-GB"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FF0000"/>
                </a:solidFill>
              </a:rPr>
              <a:t>Self- employment vs. Employment</a:t>
            </a:r>
            <a:endParaRPr lang="en-GB" sz="2400" dirty="0">
              <a:solidFill>
                <a:srgbClr val="FF0000"/>
              </a:solidFill>
            </a:endParaRPr>
          </a:p>
        </p:txBody>
      </p:sp>
      <p:sp>
        <p:nvSpPr>
          <p:cNvPr id="3" name="Content Placeholder 2"/>
          <p:cNvSpPr>
            <a:spLocks noGrp="1"/>
          </p:cNvSpPr>
          <p:nvPr>
            <p:ph idx="1"/>
          </p:nvPr>
        </p:nvSpPr>
        <p:spPr/>
        <p:txBody>
          <a:bodyPr>
            <a:normAutofit/>
          </a:bodyPr>
          <a:lstStyle/>
          <a:p>
            <a:r>
              <a:rPr lang="en-GB" sz="2000" dirty="0" smtClean="0"/>
              <a:t>Locum</a:t>
            </a:r>
          </a:p>
          <a:p>
            <a:endParaRPr lang="en-GB" sz="2000" dirty="0" smtClean="0"/>
          </a:p>
          <a:p>
            <a:r>
              <a:rPr lang="en-GB" sz="2000" dirty="0" smtClean="0"/>
              <a:t>Partner in a practice.</a:t>
            </a:r>
          </a:p>
          <a:p>
            <a:endParaRPr lang="en-GB" sz="2000" dirty="0" smtClean="0"/>
          </a:p>
          <a:p>
            <a:r>
              <a:rPr lang="en-GB" sz="2000" dirty="0" smtClean="0"/>
              <a:t>Expenses can be claimed.</a:t>
            </a:r>
          </a:p>
          <a:p>
            <a:pPr lvl="2"/>
            <a:r>
              <a:rPr lang="en-GB" sz="1600" dirty="0" smtClean="0"/>
              <a:t>Options: Ltd co. Vs. Self-employment</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Qualitative factors to consider</a:t>
            </a:r>
            <a:endParaRPr lang="en-GB" sz="28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sz="2000" dirty="0" smtClean="0"/>
              <a:t>Legal advice</a:t>
            </a:r>
          </a:p>
          <a:p>
            <a:endParaRPr lang="en-GB" sz="2000" dirty="0" smtClean="0"/>
          </a:p>
          <a:p>
            <a:r>
              <a:rPr lang="en-GB" sz="2000" dirty="0" smtClean="0"/>
              <a:t>Subscription paid by the partnership when one partner has to go through disciplining committee proceeding locum. Money paid by the practice.</a:t>
            </a:r>
          </a:p>
          <a:p>
            <a:endParaRPr lang="en-GB" sz="2000" dirty="0" smtClean="0"/>
          </a:p>
          <a:p>
            <a:r>
              <a:rPr lang="en-GB" sz="2000" dirty="0" smtClean="0"/>
              <a:t>Everybody suffers financially.</a:t>
            </a:r>
          </a:p>
          <a:p>
            <a:endParaRPr lang="en-GB" sz="2000" dirty="0" smtClean="0"/>
          </a:p>
          <a:p>
            <a:r>
              <a:rPr lang="en-GB" sz="2000" dirty="0" smtClean="0"/>
              <a:t>Senior partners – age</a:t>
            </a:r>
          </a:p>
          <a:p>
            <a:endParaRPr lang="en-GB" sz="2000" dirty="0" smtClean="0"/>
          </a:p>
          <a:p>
            <a:r>
              <a:rPr lang="en-GB" sz="2000" dirty="0" smtClean="0"/>
              <a:t>Culture of the organisation &amp; morale of the staff.</a:t>
            </a:r>
          </a:p>
          <a:p>
            <a:endParaRPr lang="en-GB" sz="2000" dirty="0" smtClean="0"/>
          </a:p>
          <a:p>
            <a:r>
              <a:rPr lang="en-GB" sz="2000" dirty="0" smtClean="0"/>
              <a:t>Partnership is like a marriage. If successful, it leads to peace of mind. If its unsuccessful (divorce), it is very stressful and could adversely affect health.</a:t>
            </a:r>
          </a:p>
          <a:p>
            <a:endParaRPr lang="en-GB" sz="2000" dirty="0" smtClean="0"/>
          </a:p>
          <a:p>
            <a:endParaRPr lang="en-GB" sz="2000" dirty="0" smtClean="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Introduction- continued</a:t>
            </a:r>
            <a:endParaRPr lang="en-GB" dirty="0">
              <a:solidFill>
                <a:srgbClr val="FF0000"/>
              </a:solidFill>
            </a:endParaRPr>
          </a:p>
        </p:txBody>
      </p:sp>
      <p:sp>
        <p:nvSpPr>
          <p:cNvPr id="3" name="Content Placeholder 2"/>
          <p:cNvSpPr>
            <a:spLocks noGrp="1"/>
          </p:cNvSpPr>
          <p:nvPr>
            <p:ph idx="1"/>
          </p:nvPr>
        </p:nvSpPr>
        <p:spPr/>
        <p:txBody>
          <a:bodyPr>
            <a:normAutofit/>
          </a:bodyPr>
          <a:lstStyle/>
          <a:p>
            <a:pPr>
              <a:buNone/>
            </a:pPr>
            <a:r>
              <a:rPr lang="en-GB" dirty="0" smtClean="0"/>
              <a:t>An account is a story. It is a story of about the income, expenditure, assets &amp; liabilities of a particular individual or organisation.</a:t>
            </a:r>
          </a:p>
          <a:p>
            <a:pPr>
              <a:buNone/>
            </a:pPr>
            <a:endParaRPr lang="en-GB" dirty="0" smtClean="0"/>
          </a:p>
          <a:p>
            <a:pPr>
              <a:buNone/>
            </a:pPr>
            <a:r>
              <a:rPr lang="en-GB" dirty="0" smtClean="0"/>
              <a:t>It provides valuable information that helps us in keeping the tax affairs up to date. It is an overview of how well  an organisation has performed, whether its made more profit than the previous year, or the overall profitability has gone down.</a:t>
            </a:r>
          </a:p>
          <a:p>
            <a:endParaRPr lang="en-GB"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rPr>
              <a:t>What are practice accounts</a:t>
            </a:r>
            <a:endParaRPr lang="en-GB"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GB" dirty="0" smtClean="0"/>
              <a:t>It is a historical record of the financial performance of the practice.</a:t>
            </a:r>
          </a:p>
          <a:p>
            <a:r>
              <a:rPr lang="en-GB" dirty="0" smtClean="0"/>
              <a:t>The accounts are prepared using the books and records that the practice maintain throughout the year.</a:t>
            </a:r>
          </a:p>
          <a:p>
            <a:r>
              <a:rPr lang="en-GB" dirty="0" smtClean="0"/>
              <a:t>They consist of profit &amp; loss accounts and Balance Sheet.</a:t>
            </a:r>
          </a:p>
          <a:p>
            <a:pPr>
              <a:buNone/>
            </a:pPr>
            <a:r>
              <a:rPr lang="en-GB" dirty="0"/>
              <a:t>	</a:t>
            </a:r>
            <a:r>
              <a:rPr lang="en-GB" dirty="0" smtClean="0"/>
              <a:t>	Some practices make periodic management accounts which 	help them to work out how much each partner should 	withdraw.</a:t>
            </a:r>
          </a:p>
          <a:p>
            <a:pPr>
              <a:buNone/>
            </a:pPr>
            <a:r>
              <a:rPr lang="en-GB" dirty="0" smtClean="0"/>
              <a:t>Profit &amp; loss- record of practice income &amp; expenses.</a:t>
            </a:r>
          </a:p>
          <a:p>
            <a:pPr>
              <a:buNone/>
            </a:pPr>
            <a:endParaRPr lang="en-GB" dirty="0" smtClean="0"/>
          </a:p>
          <a:p>
            <a:pPr>
              <a:buNone/>
            </a:pPr>
            <a:r>
              <a:rPr lang="en-GB" dirty="0" smtClean="0"/>
              <a:t>Balance sheet- provides practice with a value of their assets &amp; each partner`s share of those assets .</a:t>
            </a:r>
          </a:p>
          <a:p>
            <a:pPr>
              <a:buNone/>
            </a:pPr>
            <a:endParaRPr lang="en-GB" dirty="0" smtClean="0"/>
          </a:p>
          <a:p>
            <a:pPr>
              <a:buNone/>
            </a:pPr>
            <a:r>
              <a:rPr lang="en-GB" dirty="0" smtClean="0"/>
              <a:t>Notes to the accounts- the accounts will include notes to support the profit &amp; loss account and the balance sheet.</a:t>
            </a:r>
            <a:endParaRPr lang="en-GB"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Significance of Profit &amp; loss account</a:t>
            </a:r>
            <a:endParaRPr lang="en-GB" b="1" dirty="0">
              <a:solidFill>
                <a:srgbClr val="FF0000"/>
              </a:solidFill>
            </a:endParaRPr>
          </a:p>
        </p:txBody>
      </p:sp>
      <p:sp>
        <p:nvSpPr>
          <p:cNvPr id="3" name="Content Placeholder 2"/>
          <p:cNvSpPr>
            <a:spLocks noGrp="1"/>
          </p:cNvSpPr>
          <p:nvPr>
            <p:ph idx="1"/>
          </p:nvPr>
        </p:nvSpPr>
        <p:spPr/>
        <p:txBody>
          <a:bodyPr>
            <a:normAutofit fontScale="92500"/>
          </a:bodyPr>
          <a:lstStyle/>
          <a:p>
            <a:r>
              <a:rPr lang="en-GB" dirty="0" smtClean="0"/>
              <a:t>Shows profitability of the practice.</a:t>
            </a:r>
          </a:p>
          <a:p>
            <a:r>
              <a:rPr lang="en-GB" dirty="0" smtClean="0"/>
              <a:t>GP practice managers &amp; partners are running the business and the objective is to make a profit.</a:t>
            </a:r>
          </a:p>
          <a:p>
            <a:r>
              <a:rPr lang="en-GB" dirty="0" smtClean="0"/>
              <a:t>New partners thinking about joining, will be interested in the profitability of the practice.</a:t>
            </a:r>
          </a:p>
          <a:p>
            <a:r>
              <a:rPr lang="en-GB" dirty="0" smtClean="0"/>
              <a:t>Profits need to be calculated for tax purposes.</a:t>
            </a:r>
          </a:p>
          <a:p>
            <a:r>
              <a:rPr lang="en-GB" dirty="0" smtClean="0"/>
              <a:t>Profits of the practice are allocated among the partners in the respective percentage/ share of the partnership.</a:t>
            </a:r>
          </a:p>
          <a:p>
            <a:r>
              <a:rPr lang="en-GB" dirty="0" smtClean="0"/>
              <a:t>Profits sharing ratios are usually based on number of sessions worked. </a:t>
            </a:r>
            <a:endParaRPr lang="en-GB"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Balance sheet &amp; Current account</a:t>
            </a:r>
            <a:endParaRPr lang="en-GB"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Balance Sheet shows a snapshot of the practice assets &amp; liabilities.</a:t>
            </a:r>
          </a:p>
          <a:p>
            <a:r>
              <a:rPr lang="en-GB" dirty="0" smtClean="0"/>
              <a:t>Two halves of the Balance Sheet – top half lists the assets and liabilities, the bottom half shows each partners ownership of those assets- both halves will be equal.</a:t>
            </a:r>
          </a:p>
          <a:p>
            <a:r>
              <a:rPr lang="en-GB" dirty="0" smtClean="0"/>
              <a:t>Current accounts are very important as they show the individual partners money left in the practice.</a:t>
            </a:r>
            <a:endParaRPr lang="en-GB"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626</TotalTime>
  <Words>1021</Words>
  <Application>Microsoft Office PowerPoint</Application>
  <PresentationFormat>On-screen Show (4:3)</PresentationFormat>
  <Paragraphs>293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 Presentation on Accounts &amp; Taxation</vt:lpstr>
      <vt:lpstr>Introduction </vt:lpstr>
      <vt:lpstr>Introduction to accounts</vt:lpstr>
      <vt:lpstr>Self- employment vs. Employment</vt:lpstr>
      <vt:lpstr>Qualitative factors to consider</vt:lpstr>
      <vt:lpstr>Introduction- continued</vt:lpstr>
      <vt:lpstr>What are practice accounts</vt:lpstr>
      <vt:lpstr>Significance of Profit &amp; loss account</vt:lpstr>
      <vt:lpstr>Balance sheet &amp; Current account</vt:lpstr>
      <vt:lpstr>Drawings</vt:lpstr>
      <vt:lpstr>Purpose of accounts</vt:lpstr>
      <vt:lpstr>Purpose of accounts - 2</vt:lpstr>
      <vt:lpstr>Superannuation for GP`s</vt:lpstr>
      <vt:lpstr>Superannuation - 2</vt:lpstr>
      <vt:lpstr>Related tax rates &amp; NIC</vt:lpstr>
      <vt:lpstr>Tax rates &amp; NIC</vt:lpstr>
      <vt:lpstr>Self-Employment- GP`s</vt:lpstr>
      <vt:lpstr>Self employment- Gp`s</vt:lpstr>
      <vt:lpstr>Deductible expenses</vt:lpstr>
      <vt:lpstr>Deductible expenses</vt:lpstr>
      <vt:lpstr>Self employment- GP`s</vt:lpstr>
      <vt:lpstr>Self-employment Gp`s </vt:lpstr>
      <vt:lpstr>Pros and cons of a Ltd Co.</vt:lpstr>
      <vt:lpstr>Pros &amp; Cons continued</vt:lpstr>
      <vt:lpstr>Pensions/Superannuation</vt:lpstr>
      <vt:lpstr>Pensions/Superannuation-2</vt:lpstr>
      <vt:lpstr>Pensions/Superannuation - 3</vt:lpstr>
      <vt:lpstr>Pension/Superannuation-4</vt:lpstr>
      <vt:lpstr>Trusts </vt:lpstr>
      <vt:lpstr>How can we help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Accounts Presentation</dc:title>
  <dc:creator>Rashad Salman</dc:creator>
  <cp:lastModifiedBy>Alexandra Brown</cp:lastModifiedBy>
  <cp:revision>47</cp:revision>
  <dcterms:created xsi:type="dcterms:W3CDTF">2015-04-27T10:16:21Z</dcterms:created>
  <dcterms:modified xsi:type="dcterms:W3CDTF">2015-04-29T07:34:01Z</dcterms:modified>
</cp:coreProperties>
</file>