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545-AB74-47D6-983F-68DAF99C7B9E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1EB5-35D7-4D13-8530-27C9A6A51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52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545-AB74-47D6-983F-68DAF99C7B9E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1EB5-35D7-4D13-8530-27C9A6A51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24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545-AB74-47D6-983F-68DAF99C7B9E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1EB5-35D7-4D13-8530-27C9A6A51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837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545-AB74-47D6-983F-68DAF99C7B9E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1EB5-35D7-4D13-8530-27C9A6A51298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2166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545-AB74-47D6-983F-68DAF99C7B9E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1EB5-35D7-4D13-8530-27C9A6A51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467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545-AB74-47D6-983F-68DAF99C7B9E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1EB5-35D7-4D13-8530-27C9A6A51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255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545-AB74-47D6-983F-68DAF99C7B9E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1EB5-35D7-4D13-8530-27C9A6A51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710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545-AB74-47D6-983F-68DAF99C7B9E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1EB5-35D7-4D13-8530-27C9A6A51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8573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545-AB74-47D6-983F-68DAF99C7B9E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1EB5-35D7-4D13-8530-27C9A6A51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35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545-AB74-47D6-983F-68DAF99C7B9E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1EB5-35D7-4D13-8530-27C9A6A51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56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545-AB74-47D6-983F-68DAF99C7B9E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1EB5-35D7-4D13-8530-27C9A6A51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351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545-AB74-47D6-983F-68DAF99C7B9E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1EB5-35D7-4D13-8530-27C9A6A51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90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545-AB74-47D6-983F-68DAF99C7B9E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1EB5-35D7-4D13-8530-27C9A6A51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68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545-AB74-47D6-983F-68DAF99C7B9E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1EB5-35D7-4D13-8530-27C9A6A51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01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545-AB74-47D6-983F-68DAF99C7B9E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1EB5-35D7-4D13-8530-27C9A6A51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14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545-AB74-47D6-983F-68DAF99C7B9E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1EB5-35D7-4D13-8530-27C9A6A51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544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F545-AB74-47D6-983F-68DAF99C7B9E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11EB5-35D7-4D13-8530-27C9A6A51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93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DDEF545-AB74-47D6-983F-68DAF99C7B9E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11EB5-35D7-4D13-8530-27C9A6A51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4842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omersetgpeducationtrust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ccent.hicom.co.uk/Portal/Live/Web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p-training.hee.nhs.uk/somerset/" TargetMode="External"/><Relationship Id="rId2" Type="http://schemas.openxmlformats.org/officeDocument/2006/relationships/hyperlink" Target="https://accent.hicom.co.uk/Portal/Live/Web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7A0354-7883-4164-AD3B-E2A1195FC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Leave Basics (Hopefully!)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3DDC1E3-A17F-4FAA-BE82-7995E50F0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9732"/>
          </a:xfrm>
        </p:spPr>
        <p:txBody>
          <a:bodyPr>
            <a:normAutofit/>
          </a:bodyPr>
          <a:lstStyle/>
          <a:p>
            <a:r>
              <a:rPr lang="en-US" dirty="0"/>
              <a:t>Annual Entitlement for study leave is </a:t>
            </a:r>
            <a:r>
              <a:rPr lang="en-US" b="1" dirty="0"/>
              <a:t>30 days</a:t>
            </a:r>
          </a:p>
          <a:p>
            <a:pPr marL="0" indent="0">
              <a:buNone/>
            </a:pPr>
            <a:r>
              <a:rPr lang="en-GB" dirty="0"/>
              <a:t>This includes your:</a:t>
            </a:r>
          </a:p>
          <a:p>
            <a:pPr marL="0" indent="0">
              <a:buNone/>
            </a:pPr>
            <a:r>
              <a:rPr lang="en-GB" b="1" dirty="0"/>
              <a:t>Monthly teaching and SGPET linked days </a:t>
            </a:r>
            <a:r>
              <a:rPr lang="en-GB" dirty="0"/>
              <a:t>– This is our local teaching with TPDs, external speakers and group work – all day events.</a:t>
            </a:r>
          </a:p>
          <a:p>
            <a:pPr marL="0" indent="0">
              <a:buNone/>
            </a:pPr>
            <a:r>
              <a:rPr lang="en-GB" b="1" dirty="0"/>
              <a:t>Patch Tutorials </a:t>
            </a:r>
            <a:r>
              <a:rPr lang="en-GB" dirty="0"/>
              <a:t>– when in a GP placement, small group teaching with the host practice organising a teaching topic – usually an afternoon session. Every other month</a:t>
            </a:r>
            <a:r>
              <a:rPr lang="en-GB" dirty="0" smtClean="0"/>
              <a:t>. (Emma will be sending this soon)</a:t>
            </a:r>
            <a:endParaRPr lang="en-GB" dirty="0"/>
          </a:p>
          <a:p>
            <a:pPr marL="0" indent="0">
              <a:buNone/>
            </a:pPr>
            <a:r>
              <a:rPr lang="en-GB" b="1" dirty="0"/>
              <a:t>Days in Practice </a:t>
            </a:r>
            <a:r>
              <a:rPr lang="en-GB" dirty="0"/>
              <a:t>– Time for you to visit your </a:t>
            </a:r>
            <a:r>
              <a:rPr lang="en-GB" dirty="0" smtClean="0"/>
              <a:t>ST3 practice </a:t>
            </a:r>
            <a:r>
              <a:rPr lang="en-GB" dirty="0"/>
              <a:t>– try to book in dates with your ES every other month.</a:t>
            </a:r>
          </a:p>
          <a:p>
            <a:pPr marL="0" indent="0">
              <a:buNone/>
            </a:pPr>
            <a:r>
              <a:rPr lang="en-GB" b="1" dirty="0" smtClean="0"/>
              <a:t>OOH/UUSC </a:t>
            </a:r>
            <a:r>
              <a:rPr lang="en-GB" b="1" dirty="0"/>
              <a:t>Inductions </a:t>
            </a:r>
            <a:r>
              <a:rPr lang="en-GB" dirty="0"/>
              <a:t>– </a:t>
            </a:r>
            <a:r>
              <a:rPr lang="en-GB" dirty="0" smtClean="0"/>
              <a:t>If you are in a GP </a:t>
            </a:r>
            <a:r>
              <a:rPr lang="en-GB" dirty="0"/>
              <a:t>placement – </a:t>
            </a:r>
            <a:r>
              <a:rPr lang="en-GB" dirty="0" smtClean="0"/>
              <a:t>the next </a:t>
            </a:r>
            <a:r>
              <a:rPr lang="en-GB" dirty="0"/>
              <a:t>event </a:t>
            </a:r>
            <a:r>
              <a:rPr lang="en-GB" dirty="0" smtClean="0"/>
              <a:t>is on Wednesday </a:t>
            </a:r>
            <a:r>
              <a:rPr lang="en-GB" dirty="0" smtClean="0"/>
              <a:t>22</a:t>
            </a:r>
            <a:r>
              <a:rPr lang="en-GB" baseline="30000" dirty="0" smtClean="0"/>
              <a:t>nd</a:t>
            </a:r>
            <a:r>
              <a:rPr lang="en-GB" dirty="0" smtClean="0"/>
              <a:t> Feb 23 (6 </a:t>
            </a:r>
            <a:r>
              <a:rPr lang="en-GB" dirty="0" smtClean="0"/>
              <a:t>– 8.30pm) Zoom invites have been sent for this. </a:t>
            </a:r>
            <a:endParaRPr lang="en-GB" dirty="0"/>
          </a:p>
          <a:p>
            <a:pPr marL="0" indent="0">
              <a:buNone/>
            </a:pPr>
            <a:r>
              <a:rPr lang="en-GB" b="1" dirty="0"/>
              <a:t>Personal Study Leave </a:t>
            </a:r>
            <a:r>
              <a:rPr lang="en-GB" b="1" dirty="0" smtClean="0"/>
              <a:t>days – Please see the Study leave guidance on approved. study days </a:t>
            </a:r>
            <a:endParaRPr lang="en-GB" b="1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142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70245-60B7-4F7D-BC7E-4A59ACCF0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SGPET/ Hub Linked days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08DA8-D85F-4E7C-8E4A-D2E44BDE2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Multi-Disciplinary teaching days</a:t>
            </a:r>
          </a:p>
          <a:p>
            <a:r>
              <a:rPr lang="en-US" dirty="0"/>
              <a:t>Register through </a:t>
            </a:r>
            <a:r>
              <a:rPr lang="en-US" dirty="0">
                <a:hlinkClick r:id="rId2"/>
              </a:rPr>
              <a:t>https://www.somersetgpeducationtrust.co.uk</a:t>
            </a:r>
            <a:endParaRPr lang="en-US" dirty="0"/>
          </a:p>
          <a:p>
            <a:r>
              <a:rPr lang="en-US" dirty="0"/>
              <a:t>Book your place on the teaching days </a:t>
            </a:r>
            <a:r>
              <a:rPr lang="en-US" dirty="0" smtClean="0"/>
              <a:t>–1</a:t>
            </a:r>
            <a:r>
              <a:rPr lang="en-US" baseline="30000" dirty="0" smtClean="0"/>
              <a:t>st</a:t>
            </a:r>
            <a:r>
              <a:rPr lang="en-US" dirty="0" smtClean="0"/>
              <a:t> March and 10</a:t>
            </a:r>
            <a:r>
              <a:rPr lang="en-US" baseline="30000" dirty="0" smtClean="0"/>
              <a:t>th</a:t>
            </a:r>
            <a:r>
              <a:rPr lang="en-US" dirty="0" smtClean="0"/>
              <a:t> May. Access </a:t>
            </a:r>
            <a:r>
              <a:rPr lang="en-US" dirty="0"/>
              <a:t>to other free teaching </a:t>
            </a:r>
            <a:r>
              <a:rPr lang="en-US" dirty="0" smtClean="0"/>
              <a:t>events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312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DD41B4-D004-4BFD-B02F-3C2FF7634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study leave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34C328C-1F85-41E4-A4D3-CAE3A31BE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12 Days remaining (6 days per rotation if full time)</a:t>
            </a:r>
          </a:p>
          <a:p>
            <a:r>
              <a:rPr lang="en-US" dirty="0" smtClean="0"/>
              <a:t>Book </a:t>
            </a:r>
            <a:r>
              <a:rPr lang="en-US" dirty="0"/>
              <a:t>the days in with your Rota </a:t>
            </a:r>
            <a:r>
              <a:rPr lang="en-US" dirty="0" smtClean="0"/>
              <a:t>Co-</a:t>
            </a:r>
            <a:r>
              <a:rPr lang="en-US" dirty="0" err="1" smtClean="0"/>
              <a:t>ordinator</a:t>
            </a:r>
            <a:r>
              <a:rPr lang="en-US" dirty="0" smtClean="0"/>
              <a:t>/Practice </a:t>
            </a:r>
            <a:r>
              <a:rPr lang="en-US" dirty="0"/>
              <a:t>– then add to </a:t>
            </a:r>
            <a:r>
              <a:rPr lang="en-US" dirty="0" smtClean="0"/>
              <a:t>accent.</a:t>
            </a:r>
          </a:p>
          <a:p>
            <a:r>
              <a:rPr lang="en-US" dirty="0" smtClean="0"/>
              <a:t>Accent is the study leave IT system we use for tracking your requests – please access via </a:t>
            </a:r>
            <a:r>
              <a:rPr lang="en-GB" dirty="0">
                <a:hlinkClick r:id="rId2"/>
              </a:rPr>
              <a:t>Accent - Sign-In (hicom.co.uk</a:t>
            </a:r>
            <a:r>
              <a:rPr lang="en-GB" dirty="0" smtClean="0">
                <a:hlinkClick r:id="rId2"/>
              </a:rPr>
              <a:t>)</a:t>
            </a:r>
            <a:r>
              <a:rPr lang="en-GB" dirty="0" smtClean="0"/>
              <a:t> and use the forgotten password tab.</a:t>
            </a:r>
            <a:endParaRPr lang="en-US" dirty="0"/>
          </a:p>
          <a:p>
            <a:r>
              <a:rPr lang="en-US" dirty="0"/>
              <a:t>Can be used for Courses/Clinics</a:t>
            </a:r>
          </a:p>
          <a:p>
            <a:pPr marL="0" indent="0">
              <a:buNone/>
            </a:pPr>
            <a:r>
              <a:rPr lang="en-US" dirty="0"/>
              <a:t>Automatically approved courses include:</a:t>
            </a:r>
          </a:p>
          <a:p>
            <a:pPr marL="0" indent="0">
              <a:buNone/>
            </a:pPr>
            <a:r>
              <a:rPr lang="en-US" dirty="0"/>
              <a:t>BLS</a:t>
            </a:r>
          </a:p>
          <a:p>
            <a:pPr marL="0" indent="0">
              <a:buNone/>
            </a:pPr>
            <a:r>
              <a:rPr lang="en-US" dirty="0"/>
              <a:t>Level 3 Safeguarding</a:t>
            </a:r>
          </a:p>
          <a:p>
            <a:pPr marL="0" indent="0">
              <a:buNone/>
            </a:pPr>
            <a:r>
              <a:rPr lang="en-US" dirty="0"/>
              <a:t>Severn AKT/CSA Prep Courses</a:t>
            </a:r>
          </a:p>
          <a:p>
            <a:pPr marL="0" indent="0">
              <a:buNone/>
            </a:pPr>
            <a:r>
              <a:rPr lang="en-US" dirty="0"/>
              <a:t>SGPET Courses</a:t>
            </a:r>
          </a:p>
          <a:p>
            <a:pPr marL="0" indent="0">
              <a:buNone/>
            </a:pPr>
            <a:r>
              <a:rPr lang="en-GB" b="1" dirty="0" smtClean="0"/>
              <a:t>Anything </a:t>
            </a:r>
            <a:r>
              <a:rPr lang="en-GB" b="1" dirty="0"/>
              <a:t>else needs to go through your ES, but if in doubt just send to me to double check especially if there is a cost involved. </a:t>
            </a:r>
          </a:p>
        </p:txBody>
      </p:sp>
    </p:spTree>
    <p:extLst>
      <p:ext uri="{BB962C8B-B14F-4D97-AF65-F5344CB8AC3E}">
        <p14:creationId xmlns:p14="http://schemas.microsoft.com/office/powerpoint/2010/main" val="2233224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2788C-6953-4DA1-853E-C957B82A6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Leave Budget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0ED57-DB0E-426E-B004-DA48C26D0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actual budget limit</a:t>
            </a:r>
          </a:p>
          <a:p>
            <a:r>
              <a:rPr lang="en-US" dirty="0"/>
              <a:t>If there is a cost involved </a:t>
            </a:r>
            <a:r>
              <a:rPr lang="en-US" dirty="0" smtClean="0"/>
              <a:t>and is not on the approved list on the study leave guide, just </a:t>
            </a:r>
            <a:r>
              <a:rPr lang="en-US" dirty="0"/>
              <a:t>send a quick email to </a:t>
            </a:r>
            <a:r>
              <a:rPr lang="en-US" dirty="0" smtClean="0"/>
              <a:t>Emma </a:t>
            </a:r>
            <a:r>
              <a:rPr lang="en-US" dirty="0"/>
              <a:t>about the course before booking.</a:t>
            </a:r>
          </a:p>
          <a:p>
            <a:r>
              <a:rPr lang="en-US" dirty="0"/>
              <a:t>After the </a:t>
            </a:r>
            <a:r>
              <a:rPr lang="en-US" dirty="0" smtClean="0"/>
              <a:t>course upload the completed </a:t>
            </a:r>
            <a:r>
              <a:rPr lang="en-US" dirty="0"/>
              <a:t>claim to Accent </a:t>
            </a:r>
            <a:r>
              <a:rPr lang="en-US" dirty="0" smtClean="0"/>
              <a:t> </a:t>
            </a:r>
            <a:r>
              <a:rPr lang="en-US" dirty="0"/>
              <a:t>with a copy of the receipt/Invoice and the attendance certificate. (Within 3 months of course)</a:t>
            </a:r>
          </a:p>
          <a:p>
            <a:r>
              <a:rPr lang="en-US" dirty="0"/>
              <a:t>Claims are paid directly into your account, can take a while as goes through central finance system.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348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0E609-58C8-468D-9BD0-69E9166D9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Do’s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C23D1-FC69-4C3F-B6B1-1D1170386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into </a:t>
            </a:r>
            <a:r>
              <a:rPr lang="en-US" dirty="0" smtClean="0"/>
              <a:t>your Accent account. Via </a:t>
            </a:r>
            <a:r>
              <a:rPr lang="en-GB" dirty="0">
                <a:hlinkClick r:id="rId2"/>
              </a:rPr>
              <a:t>Accent - Sign-In (hicom.co.uk)</a:t>
            </a:r>
            <a:r>
              <a:rPr lang="en-GB" dirty="0"/>
              <a:t> </a:t>
            </a:r>
            <a:endParaRPr lang="en-US" dirty="0" smtClean="0"/>
          </a:p>
          <a:p>
            <a:r>
              <a:rPr lang="en-US" dirty="0" smtClean="0"/>
              <a:t>Only </a:t>
            </a:r>
            <a:r>
              <a:rPr lang="en-US" dirty="0"/>
              <a:t>days in </a:t>
            </a:r>
            <a:r>
              <a:rPr lang="en-US" dirty="0" smtClean="0"/>
              <a:t>practice and </a:t>
            </a:r>
            <a:r>
              <a:rPr lang="en-US" dirty="0"/>
              <a:t>personal study days need to go on </a:t>
            </a:r>
            <a:r>
              <a:rPr lang="en-US" dirty="0" smtClean="0"/>
              <a:t>Accent.</a:t>
            </a:r>
            <a:endParaRPr lang="en-US" dirty="0"/>
          </a:p>
          <a:p>
            <a:r>
              <a:rPr lang="en-US" dirty="0"/>
              <a:t>Book study leave as early as possible to secure time off with </a:t>
            </a:r>
            <a:r>
              <a:rPr lang="en-US" dirty="0" smtClean="0"/>
              <a:t>department</a:t>
            </a:r>
            <a:r>
              <a:rPr lang="en-US" dirty="0"/>
              <a:t> </a:t>
            </a:r>
            <a:r>
              <a:rPr lang="en-US" dirty="0" smtClean="0"/>
              <a:t>and make sure all the monthly teaching is on your rota.</a:t>
            </a:r>
            <a:endParaRPr lang="en-US" dirty="0"/>
          </a:p>
          <a:p>
            <a:r>
              <a:rPr lang="en-US" dirty="0"/>
              <a:t>Register with SGPET.</a:t>
            </a:r>
          </a:p>
          <a:p>
            <a:r>
              <a:rPr lang="en-US" dirty="0" smtClean="0"/>
              <a:t>I will be uploading all the info to the Somerset GP Training website 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Welcome - Somerset GP Training Hub (hee.nhs.uk</a:t>
            </a:r>
            <a:r>
              <a:rPr lang="en-GB" dirty="0" smtClean="0">
                <a:hlinkClick r:id="rId3"/>
              </a:rPr>
              <a:t>)</a:t>
            </a:r>
            <a:r>
              <a:rPr lang="en-GB" dirty="0" smtClean="0"/>
              <a:t> and there is lots of useful information here.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84977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110</TotalTime>
  <Words>469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Study Leave Basics (Hopefully!)</vt:lpstr>
      <vt:lpstr>SGPET/ Hub Linked days</vt:lpstr>
      <vt:lpstr>Remaining study leave</vt:lpstr>
      <vt:lpstr>Study Leave Budget</vt:lpstr>
      <vt:lpstr>To Do’s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Leave Basics</dc:title>
  <dc:creator>Emma Stallard</dc:creator>
  <cp:lastModifiedBy>Emma Stallard</cp:lastModifiedBy>
  <cp:revision>15</cp:revision>
  <dcterms:created xsi:type="dcterms:W3CDTF">2021-02-09T11:18:33Z</dcterms:created>
  <dcterms:modified xsi:type="dcterms:W3CDTF">2022-12-13T11:11:15Z</dcterms:modified>
</cp:coreProperties>
</file>