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88" r:id="rId1"/>
  </p:sldMasterIdLst>
  <p:notesMasterIdLst>
    <p:notesMasterId r:id="rId20"/>
  </p:notesMasterIdLst>
  <p:sldIdLst>
    <p:sldId id="256" r:id="rId2"/>
    <p:sldId id="259" r:id="rId3"/>
    <p:sldId id="260" r:id="rId4"/>
    <p:sldId id="262" r:id="rId5"/>
    <p:sldId id="261" r:id="rId6"/>
    <p:sldId id="257" r:id="rId7"/>
    <p:sldId id="263" r:id="rId8"/>
    <p:sldId id="264" r:id="rId9"/>
    <p:sldId id="265" r:id="rId10"/>
    <p:sldId id="266" r:id="rId11"/>
    <p:sldId id="267" r:id="rId12"/>
    <p:sldId id="258" r:id="rId13"/>
    <p:sldId id="268" r:id="rId14"/>
    <p:sldId id="269" r:id="rId15"/>
    <p:sldId id="270" r:id="rId16"/>
    <p:sldId id="271" r:id="rId17"/>
    <p:sldId id="272" r:id="rId18"/>
    <p:sldId id="273"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74"/>
  </p:normalViewPr>
  <p:slideViewPr>
    <p:cSldViewPr snapToGrid="0" snapToObjects="1">
      <p:cViewPr varScale="1">
        <p:scale>
          <a:sx n="42" d="100"/>
          <a:sy n="42" d="100"/>
        </p:scale>
        <p:origin x="360" y="6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69BD589-E85A-AC4F-B15C-7B427AD5CC97}" type="datetimeFigureOut">
              <a:rPr lang="en-US" smtClean="0"/>
              <a:t>4/20/2017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3961976-1780-1F47-AE14-13D129916B88}" type="slidenum">
              <a:rPr lang="en-US" smtClean="0"/>
              <a:t>‹#›</a:t>
            </a:fld>
            <a:endParaRPr lang="en-US"/>
          </a:p>
        </p:txBody>
      </p:sp>
    </p:spTree>
    <p:extLst>
      <p:ext uri="{BB962C8B-B14F-4D97-AF65-F5344CB8AC3E}">
        <p14:creationId xmlns:p14="http://schemas.microsoft.com/office/powerpoint/2010/main" val="8912408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3961976-1780-1F47-AE14-13D129916B88}" type="slidenum">
              <a:rPr lang="en-US" smtClean="0"/>
              <a:t>2</a:t>
            </a:fld>
            <a:endParaRPr lang="en-US"/>
          </a:p>
        </p:txBody>
      </p:sp>
    </p:spTree>
    <p:extLst>
      <p:ext uri="{BB962C8B-B14F-4D97-AF65-F5344CB8AC3E}">
        <p14:creationId xmlns:p14="http://schemas.microsoft.com/office/powerpoint/2010/main" val="3870155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261872" y="758952"/>
            <a:ext cx="9418320" cy="4041648"/>
          </a:xfrm>
        </p:spPr>
        <p:txBody>
          <a:bodyPr anchor="b">
            <a:normAutofit/>
          </a:bodyPr>
          <a:lstStyle>
            <a:lvl1pPr algn="l">
              <a:lnSpc>
                <a:spcPct val="85000"/>
              </a:lnSpc>
              <a:defRPr sz="7200" baseline="0">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261872" y="4800600"/>
            <a:ext cx="9418320" cy="1691640"/>
          </a:xfrm>
        </p:spPr>
        <p:txBody>
          <a:bodyPr>
            <a:normAutofit/>
          </a:bodyPr>
          <a:lstStyle>
            <a:lvl1pPr marL="0" indent="0" algn="l">
              <a:buNone/>
              <a:defRPr sz="2200" baseline="0">
                <a:solidFill>
                  <a:schemeClr val="tx1">
                    <a:lumMod val="75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tx1">
                    <a:lumMod val="50000"/>
                  </a:schemeClr>
                </a:solidFill>
              </a:defRPr>
            </a:lvl1pPr>
          </a:lstStyle>
          <a:p>
            <a:fld id="{9E016143-E03C-4CFD-AFDC-14E5BDEA754C}" type="datetimeFigureOut">
              <a:rPr lang="en-US" smtClean="0"/>
              <a:t>4/20/2017</a:t>
            </a:fld>
            <a:endParaRPr lang="en-US" dirty="0"/>
          </a:p>
        </p:txBody>
      </p:sp>
      <p:sp>
        <p:nvSpPr>
          <p:cNvPr id="5" name="Footer Placeholder 4"/>
          <p:cNvSpPr>
            <a:spLocks noGrp="1"/>
          </p:cNvSpPr>
          <p:nvPr>
            <p:ph type="ftr" sz="quarter" idx="11"/>
          </p:nvPr>
        </p:nvSpPr>
        <p:spPr/>
        <p:txBody>
          <a:bodyPr/>
          <a:lstStyle>
            <a:lvl1pPr>
              <a:defRPr>
                <a:solidFill>
                  <a:schemeClr val="tx1">
                    <a:lumMod val="6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1">
                    <a:lumMod val="65000"/>
                  </a:schemeClr>
                </a:solidFill>
              </a:defRPr>
            </a:lvl1pPr>
          </a:lstStyle>
          <a:p>
            <a:fld id="{4FAB73BC-B049-4115-A692-8D63A059BFB8}" type="slidenum">
              <a:rPr lang="en-US" smtClean="0"/>
              <a:pPr/>
              <a:t>‹#›</a:t>
            </a:fld>
            <a:endParaRPr lang="en-US" dirty="0"/>
          </a:p>
        </p:txBody>
      </p:sp>
      <p:sp>
        <p:nvSpPr>
          <p:cNvPr id="7" name="Rectangle 6"/>
          <p:cNvSpPr/>
          <p:nvPr/>
        </p:nvSpPr>
        <p:spPr>
          <a:xfrm>
            <a:off x="0" y="0"/>
            <a:ext cx="4572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75599977"/>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033E54A-A8CA-48C1-9504-691B58049D29}" type="datetimeFigureOut">
              <a:rPr lang="en-US" smtClean="0"/>
              <a:t>4/20/2017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1304657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48700" y="381000"/>
            <a:ext cx="2476500" cy="58975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762000" y="381000"/>
            <a:ext cx="7734300" cy="58975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5F6C806-BBF7-471C-9527-881CE2266695}" type="datetimeFigureOut">
              <a:rPr lang="en-US" smtClean="0"/>
              <a:t>4/20/2017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7427281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8C94063-DF36-4330-A365-08DA1FA5B7D6}" type="datetimeFigureOut">
              <a:rPr lang="en-US" smtClean="0"/>
              <a:t>4/20/2017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4746793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61872" y="758952"/>
            <a:ext cx="9418320" cy="4041648"/>
          </a:xfrm>
        </p:spPr>
        <p:txBody>
          <a:bodyPr anchor="b">
            <a:normAutofit/>
          </a:bodyPr>
          <a:lstStyle>
            <a:lvl1pPr>
              <a:lnSpc>
                <a:spcPct val="85000"/>
              </a:lnSpc>
              <a:defRPr sz="7200" b="0"/>
            </a:lvl1pPr>
          </a:lstStyle>
          <a:p>
            <a:r>
              <a:rPr lang="en-US" smtClean="0"/>
              <a:t>Click to edit Master title style</a:t>
            </a:r>
            <a:endParaRPr lang="en-US" dirty="0"/>
          </a:p>
        </p:txBody>
      </p:sp>
      <p:sp>
        <p:nvSpPr>
          <p:cNvPr id="3" name="Text Placeholder 2"/>
          <p:cNvSpPr>
            <a:spLocks noGrp="1"/>
          </p:cNvSpPr>
          <p:nvPr>
            <p:ph type="body" idx="1"/>
          </p:nvPr>
        </p:nvSpPr>
        <p:spPr>
          <a:xfrm>
            <a:off x="1261872" y="4800600"/>
            <a:ext cx="9418320" cy="1691640"/>
          </a:xfrm>
        </p:spPr>
        <p:txBody>
          <a:bodyPr anchor="t">
            <a:normAutofit/>
          </a:bodyPr>
          <a:lstStyle>
            <a:lvl1pPr marL="0" indent="0">
              <a:buNone/>
              <a:defRPr sz="22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08A7C6C-0F39-4D70-8E8D-FE5B9C95FA73}" type="datetimeFigureOut">
              <a:rPr lang="en-US" smtClean="0"/>
              <a:t>4/20/2017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
        <p:nvSpPr>
          <p:cNvPr id="7" name="Rectangle 6"/>
          <p:cNvSpPr/>
          <p:nvPr/>
        </p:nvSpPr>
        <p:spPr>
          <a:xfrm>
            <a:off x="0" y="0"/>
            <a:ext cx="4572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33305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261872" y="1828800"/>
            <a:ext cx="4480560" cy="4351337"/>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26480" y="1828800"/>
            <a:ext cx="4480560" cy="4351337"/>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FCFA4AC-08CC-42CE-BD01-C191750A04EC}" type="datetimeFigureOut">
              <a:rPr lang="en-US" smtClean="0"/>
              <a:t>4/20/2017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8404694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261872" y="1713655"/>
            <a:ext cx="4480560" cy="731520"/>
          </a:xfrm>
        </p:spPr>
        <p:txBody>
          <a:bodyPr anchor="b">
            <a:normAutofit/>
          </a:bodyPr>
          <a:lstStyle>
            <a:lvl1pPr marL="0" indent="0">
              <a:spcBef>
                <a:spcPts val="0"/>
              </a:spcBef>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261872" y="2507550"/>
            <a:ext cx="4480560" cy="366465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26480" y="1713655"/>
            <a:ext cx="4480560" cy="731520"/>
          </a:xfrm>
        </p:spPr>
        <p:txBody>
          <a:bodyPr anchor="b">
            <a:normAutofit/>
          </a:bodyPr>
          <a:lstStyle>
            <a:lvl1pPr marL="0" indent="0">
              <a:lnSpc>
                <a:spcPct val="95000"/>
              </a:lnSpc>
              <a:spcBef>
                <a:spcPts val="0"/>
              </a:spcBef>
              <a:buNone/>
              <a:defRPr lang="en-US" sz="2000" b="0" kern="1200" dirty="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2000"/>
              </a:spcBef>
              <a:buFontTx/>
              <a:buNone/>
            </a:pPr>
            <a:r>
              <a:rPr lang="en-US" smtClean="0"/>
              <a:t>Click to edit Master text styles</a:t>
            </a:r>
          </a:p>
        </p:txBody>
      </p:sp>
      <p:sp>
        <p:nvSpPr>
          <p:cNvPr id="6" name="Content Placeholder 5"/>
          <p:cNvSpPr>
            <a:spLocks noGrp="1"/>
          </p:cNvSpPr>
          <p:nvPr>
            <p:ph sz="quarter" idx="4"/>
          </p:nvPr>
        </p:nvSpPr>
        <p:spPr>
          <a:xfrm>
            <a:off x="6126480" y="2507550"/>
            <a:ext cx="4480560" cy="366465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BA7A723-92A7-435B-B681-F25B092FEFEB}" type="datetimeFigureOut">
              <a:rPr lang="en-US" smtClean="0"/>
              <a:t>4/20/2017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4162670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F170639-886C-4FCF-9EAB-ABB5DA3F3F4A}" type="datetimeFigureOut">
              <a:rPr lang="en-US" smtClean="0"/>
              <a:t>4/20/2017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8459366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2230651-31F4-45D2-98AE-A2108F41BC07}" type="datetimeFigureOut">
              <a:rPr lang="en-US" smtClean="0"/>
              <a:t>4/20/2017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1079237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200400" cy="1600197"/>
          </a:xfrm>
        </p:spPr>
        <p:txBody>
          <a:bodyPr anchor="b">
            <a:normAutofit/>
          </a:bodyPr>
          <a:lstStyle>
            <a:lvl1pPr>
              <a:defRPr sz="3200" b="0" baseline="0"/>
            </a:lvl1pPr>
          </a:lstStyle>
          <a:p>
            <a:r>
              <a:rPr lang="en-US" smtClean="0"/>
              <a:t>Click to edit Master title style</a:t>
            </a:r>
            <a:endParaRPr lang="en-US" dirty="0"/>
          </a:p>
        </p:txBody>
      </p:sp>
      <p:sp>
        <p:nvSpPr>
          <p:cNvPr id="3" name="Content Placeholder 2"/>
          <p:cNvSpPr>
            <a:spLocks noGrp="1"/>
          </p:cNvSpPr>
          <p:nvPr>
            <p:ph idx="1"/>
          </p:nvPr>
        </p:nvSpPr>
        <p:spPr>
          <a:xfrm>
            <a:off x="4504267" y="685800"/>
            <a:ext cx="6079066" cy="548640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41248" y="2099734"/>
            <a:ext cx="3200400" cy="3810001"/>
          </a:xfrm>
        </p:spPr>
        <p:txBody>
          <a:bodyPr>
            <a:normAutofit/>
          </a:bodyPr>
          <a:lstStyle>
            <a:lvl1pPr marL="0" indent="0">
              <a:lnSpc>
                <a:spcPct val="114000"/>
              </a:lnSpc>
              <a:spcBef>
                <a:spcPts val="800"/>
              </a:spcBef>
              <a:buNone/>
              <a:defRPr sz="13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F53789A-C914-4DB1-8815-80B5EC7335C5}" type="datetimeFigureOut">
              <a:rPr lang="en-US" smtClean="0"/>
              <a:t>4/20/2017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8366240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5105400"/>
            <a:ext cx="11292840" cy="17526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14400" y="5257800"/>
            <a:ext cx="9982200" cy="914400"/>
          </a:xfrm>
        </p:spPr>
        <p:txBody>
          <a:bodyPr anchor="b">
            <a:normAutofit/>
          </a:bodyPr>
          <a:lstStyle>
            <a:lvl1pPr>
              <a:defRPr sz="2800" b="0">
                <a:solidFill>
                  <a:schemeClr val="bg1"/>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0"/>
            <a:ext cx="11292840" cy="5128923"/>
          </a:xfrm>
          <a:blipFill>
            <a:blip r:embed="rId2"/>
            <a:stretch>
              <a:fillRect/>
            </a:stretch>
          </a:blipFill>
        </p:spPr>
        <p:txBody>
          <a:bodyPr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914400" y="6108589"/>
            <a:ext cx="9982200" cy="597011"/>
          </a:xfrm>
        </p:spPr>
        <p:txBody>
          <a:bodyPr>
            <a:normAutofit/>
          </a:bodyPr>
          <a:lstStyle>
            <a:lvl1pPr marL="0" indent="0">
              <a:lnSpc>
                <a:spcPct val="100000"/>
              </a:lnSpc>
              <a:spcBef>
                <a:spcPts val="800"/>
              </a:spcBef>
              <a:buNone/>
              <a:defRPr sz="1300">
                <a:solidFill>
                  <a:schemeClr val="bg1">
                    <a:lumMod val="8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E6440AA-91A0-436F-8FDB-C0F939DCAE21}" type="datetimeFigureOut">
              <a:rPr lang="en-US" smtClean="0"/>
              <a:t>4/20/2017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5648369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1292840" y="0"/>
            <a:ext cx="914400" cy="68580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261872" y="365760"/>
            <a:ext cx="9692640" cy="1325562"/>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261872" y="1828800"/>
            <a:ext cx="8595360" cy="435133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6200000">
            <a:off x="10797542" y="998537"/>
            <a:ext cx="1904999" cy="365125"/>
          </a:xfrm>
          <a:prstGeom prst="rect">
            <a:avLst/>
          </a:prstGeom>
        </p:spPr>
        <p:txBody>
          <a:bodyPr vert="horz" lIns="91440" tIns="45720" rIns="91440" bIns="45720" rtlCol="0" anchor="ctr"/>
          <a:lstStyle>
            <a:lvl1pPr algn="r">
              <a:defRPr sz="1050" b="0">
                <a:solidFill>
                  <a:schemeClr val="tx2">
                    <a:lumMod val="20000"/>
                    <a:lumOff val="80000"/>
                  </a:schemeClr>
                </a:solidFill>
              </a:defRPr>
            </a:lvl1pPr>
          </a:lstStyle>
          <a:p>
            <a:fld id="{0E59FD0C-5451-4CA0-86AF-E70AE3279989}" type="datetimeFigureOut">
              <a:rPr lang="en-US" smtClean="0"/>
              <a:t>4/20/2017</a:t>
            </a:fld>
            <a:endParaRPr lang="en-US" dirty="0"/>
          </a:p>
        </p:txBody>
      </p:sp>
      <p:sp>
        <p:nvSpPr>
          <p:cNvPr id="5" name="Footer Placeholder 4"/>
          <p:cNvSpPr>
            <a:spLocks noGrp="1"/>
          </p:cNvSpPr>
          <p:nvPr>
            <p:ph type="ftr" sz="quarter" idx="3"/>
          </p:nvPr>
        </p:nvSpPr>
        <p:spPr>
          <a:xfrm rot="16200000">
            <a:off x="9959341" y="4046537"/>
            <a:ext cx="3581400" cy="365125"/>
          </a:xfrm>
          <a:prstGeom prst="rect">
            <a:avLst/>
          </a:prstGeom>
        </p:spPr>
        <p:txBody>
          <a:bodyPr vert="horz" lIns="91440" tIns="45720" rIns="91440" bIns="45720" rtlCol="0" anchor="ctr"/>
          <a:lstStyle>
            <a:lvl1pPr algn="l">
              <a:defRPr sz="1050">
                <a:solidFill>
                  <a:schemeClr val="tx2">
                    <a:lumMod val="20000"/>
                    <a:lumOff val="80000"/>
                  </a:schemeClr>
                </a:solidFill>
              </a:defRPr>
            </a:lvl1pPr>
          </a:lstStyle>
          <a:p>
            <a:endParaRPr lang="en-US" dirty="0"/>
          </a:p>
        </p:txBody>
      </p:sp>
      <p:sp>
        <p:nvSpPr>
          <p:cNvPr id="6" name="Slide Number Placeholder 5"/>
          <p:cNvSpPr>
            <a:spLocks noGrp="1"/>
          </p:cNvSpPr>
          <p:nvPr>
            <p:ph type="sldNum" sz="quarter" idx="4"/>
          </p:nvPr>
        </p:nvSpPr>
        <p:spPr>
          <a:xfrm>
            <a:off x="11292840" y="6172200"/>
            <a:ext cx="914400" cy="593725"/>
          </a:xfrm>
          <a:prstGeom prst="rect">
            <a:avLst/>
          </a:prstGeom>
        </p:spPr>
        <p:txBody>
          <a:bodyPr vert="horz" lIns="45720" tIns="45720" rIns="45720" bIns="45720" rtlCol="0" anchor="ctr">
            <a:normAutofit/>
          </a:bodyPr>
          <a:lstStyle>
            <a:lvl1pPr algn="ctr">
              <a:defRPr sz="3600">
                <a:solidFill>
                  <a:schemeClr val="tx2">
                    <a:lumMod val="60000"/>
                    <a:lumOff val="40000"/>
                  </a:schemeClr>
                </a:solidFill>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746095830"/>
      </p:ext>
    </p:extLst>
  </p:cSld>
  <p:clrMap bg1="lt1" tx1="dk1" bg2="lt2" tx2="dk2" accent1="accent1" accent2="accent2" accent3="accent3" accent4="accent4" accent5="accent5" accent6="accent6" hlink="hlink" folHlink="folHlink"/>
  <p:sldLayoutIdLst>
    <p:sldLayoutId id="2147483889" r:id="rId1"/>
    <p:sldLayoutId id="2147483890" r:id="rId2"/>
    <p:sldLayoutId id="2147483891" r:id="rId3"/>
    <p:sldLayoutId id="2147483892" r:id="rId4"/>
    <p:sldLayoutId id="2147483893" r:id="rId5"/>
    <p:sldLayoutId id="2147483894" r:id="rId6"/>
    <p:sldLayoutId id="2147483895" r:id="rId7"/>
    <p:sldLayoutId id="2147483896" r:id="rId8"/>
    <p:sldLayoutId id="2147483897" r:id="rId9"/>
    <p:sldLayoutId id="2147483898" r:id="rId10"/>
    <p:sldLayoutId id="2147483899" r:id="rId11"/>
  </p:sldLayoutIdLst>
  <p:hf sldNum="0" hdr="0" ftr="0" dt="0"/>
  <p:txStyles>
    <p:titleStyle>
      <a:lvl1pPr algn="l" defTabSz="914400" rtl="0" eaLnBrk="1" latinLnBrk="0" hangingPunct="1">
        <a:lnSpc>
          <a:spcPct val="90000"/>
        </a:lnSpc>
        <a:spcBef>
          <a:spcPct val="0"/>
        </a:spcBef>
        <a:buNone/>
        <a:defRPr sz="4400" kern="1200" spc="-50" baseline="0">
          <a:solidFill>
            <a:schemeClr val="tx1"/>
          </a:solidFill>
          <a:latin typeface="+mj-lt"/>
          <a:ea typeface="+mj-ea"/>
          <a:cs typeface="+mj-cs"/>
        </a:defRPr>
      </a:lvl1pPr>
    </p:titleStyle>
    <p:bodyStyle>
      <a:lvl1pPr marL="182880" indent="-182880" algn="l" defTabSz="914400" rtl="0" eaLnBrk="1" latinLnBrk="0" hangingPunct="1">
        <a:lnSpc>
          <a:spcPct val="95000"/>
        </a:lnSpc>
        <a:spcBef>
          <a:spcPts val="1400"/>
        </a:spcBef>
        <a:spcAft>
          <a:spcPts val="200"/>
        </a:spcAft>
        <a:buClr>
          <a:schemeClr val="accent1"/>
        </a:buClr>
        <a:buSzPct val="80000"/>
        <a:buFont typeface="Arial" pitchFamily="34" charset="0"/>
        <a:buChar char="•"/>
        <a:defRPr sz="1800" kern="1200" spc="10" baseline="0">
          <a:solidFill>
            <a:schemeClr val="tx1"/>
          </a:solidFill>
          <a:latin typeface="+mn-lt"/>
          <a:ea typeface="+mn-ea"/>
          <a:cs typeface="+mn-cs"/>
        </a:defRPr>
      </a:lvl1pPr>
      <a:lvl2pPr marL="45720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600" kern="1200">
          <a:solidFill>
            <a:schemeClr val="tx1">
              <a:lumMod val="85000"/>
              <a:lumOff val="15000"/>
            </a:schemeClr>
          </a:solidFill>
          <a:latin typeface="+mn-lt"/>
          <a:ea typeface="+mn-ea"/>
          <a:cs typeface="+mn-cs"/>
        </a:defRPr>
      </a:lvl2pPr>
      <a:lvl3pPr marL="73152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3pPr>
      <a:lvl4pPr marL="100584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4pPr>
      <a:lvl5pPr marL="128016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5pPr>
      <a:lvl6pPr marL="16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6pPr>
      <a:lvl7pPr marL="19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7pPr>
      <a:lvl8pPr marL="22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8pPr>
      <a:lvl9pPr marL="25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Best Bets </a:t>
            </a:r>
            <a:endParaRPr lang="en-US" dirty="0"/>
          </a:p>
        </p:txBody>
      </p:sp>
      <p:sp>
        <p:nvSpPr>
          <p:cNvPr id="3" name="Subtitle 2"/>
          <p:cNvSpPr>
            <a:spLocks noGrp="1"/>
          </p:cNvSpPr>
          <p:nvPr>
            <p:ph type="subTitle" idx="1"/>
          </p:nvPr>
        </p:nvSpPr>
        <p:spPr/>
        <p:txBody>
          <a:bodyPr/>
          <a:lstStyle/>
          <a:p>
            <a:r>
              <a:rPr lang="en-US" dirty="0" smtClean="0"/>
              <a:t>Helen Reay &amp; Kate </a:t>
            </a:r>
            <a:r>
              <a:rPr lang="en-US" dirty="0" err="1" smtClean="0"/>
              <a:t>Shipton</a:t>
            </a:r>
            <a:r>
              <a:rPr lang="en-US" dirty="0" smtClean="0"/>
              <a:t>  </a:t>
            </a:r>
            <a:endParaRPr lang="en-US" dirty="0"/>
          </a:p>
        </p:txBody>
      </p:sp>
    </p:spTree>
    <p:extLst>
      <p:ext uri="{BB962C8B-B14F-4D97-AF65-F5344CB8AC3E}">
        <p14:creationId xmlns:p14="http://schemas.microsoft.com/office/powerpoint/2010/main" val="72692330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549324" y="1028541"/>
            <a:ext cx="7979104" cy="4351338"/>
          </a:xfrm>
        </p:spPr>
      </p:pic>
    </p:spTree>
    <p:extLst>
      <p:ext uri="{BB962C8B-B14F-4D97-AF65-F5344CB8AC3E}">
        <p14:creationId xmlns:p14="http://schemas.microsoft.com/office/powerpoint/2010/main" val="76523487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6" name="Content Placeholder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261872" y="1028541"/>
            <a:ext cx="8594725" cy="4173967"/>
          </a:xfrm>
        </p:spPr>
      </p:pic>
    </p:spTree>
    <p:extLst>
      <p:ext uri="{BB962C8B-B14F-4D97-AF65-F5344CB8AC3E}">
        <p14:creationId xmlns:p14="http://schemas.microsoft.com/office/powerpoint/2010/main" val="79709057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 analysis </a:t>
            </a:r>
            <a:endParaRPr lang="en-US" dirty="0"/>
          </a:p>
        </p:txBody>
      </p:sp>
      <p:sp>
        <p:nvSpPr>
          <p:cNvPr id="3" name="Content Placeholder 2"/>
          <p:cNvSpPr>
            <a:spLocks noGrp="1"/>
          </p:cNvSpPr>
          <p:nvPr>
            <p:ph idx="1"/>
          </p:nvPr>
        </p:nvSpPr>
        <p:spPr>
          <a:xfrm>
            <a:off x="1261872" y="2410692"/>
            <a:ext cx="8595360" cy="2956956"/>
          </a:xfrm>
        </p:spPr>
        <p:txBody>
          <a:bodyPr/>
          <a:lstStyle/>
          <a:p>
            <a:r>
              <a:rPr lang="en-US" dirty="0" smtClean="0"/>
              <a:t>No statistically significant difference between oral and intravaginal treatment </a:t>
            </a:r>
          </a:p>
          <a:p>
            <a:r>
              <a:rPr lang="en-US" dirty="0"/>
              <a:t>&gt;</a:t>
            </a:r>
            <a:r>
              <a:rPr lang="en-US" dirty="0" smtClean="0"/>
              <a:t>70% of subjects achieved clinical cure </a:t>
            </a:r>
          </a:p>
          <a:p>
            <a:r>
              <a:rPr lang="en-US" dirty="0" smtClean="0"/>
              <a:t>6 of the studies reported compliance checks </a:t>
            </a:r>
          </a:p>
          <a:p>
            <a:r>
              <a:rPr lang="en-US" dirty="0" smtClean="0"/>
              <a:t>Therefore cure rate may be higher </a:t>
            </a:r>
          </a:p>
          <a:p>
            <a:r>
              <a:rPr lang="en-US" dirty="0" smtClean="0"/>
              <a:t>1 study suggested that time to first relief of symptoms was shorter with topical therapy (Seidman 2005) </a:t>
            </a:r>
          </a:p>
          <a:p>
            <a:pPr marL="0" indent="0">
              <a:buNone/>
            </a:pPr>
            <a:endParaRPr lang="en-US" dirty="0" smtClean="0"/>
          </a:p>
        </p:txBody>
      </p:sp>
      <p:sp>
        <p:nvSpPr>
          <p:cNvPr id="4" name="Rectangle 3"/>
          <p:cNvSpPr/>
          <p:nvPr/>
        </p:nvSpPr>
        <p:spPr>
          <a:xfrm>
            <a:off x="10566900" y="5817413"/>
            <a:ext cx="582211" cy="923330"/>
          </a:xfrm>
          <a:prstGeom prst="rect">
            <a:avLst/>
          </a:prstGeom>
          <a:noFill/>
        </p:spPr>
        <p:txBody>
          <a:bodyPr wrap="non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sz="5400" b="1" cap="all" spc="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1</a:t>
            </a:r>
            <a:endParaRPr lang="en-US" sz="5400" b="1"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Tree>
    <p:extLst>
      <p:ext uri="{BB962C8B-B14F-4D97-AF65-F5344CB8AC3E}">
        <p14:creationId xmlns:p14="http://schemas.microsoft.com/office/powerpoint/2010/main" val="122809511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 analysis </a:t>
            </a:r>
            <a:endParaRPr lang="en-US" dirty="0"/>
          </a:p>
        </p:txBody>
      </p:sp>
      <p:sp>
        <p:nvSpPr>
          <p:cNvPr id="3" name="Content Placeholder 2"/>
          <p:cNvSpPr>
            <a:spLocks noGrp="1"/>
          </p:cNvSpPr>
          <p:nvPr>
            <p:ph idx="1"/>
          </p:nvPr>
        </p:nvSpPr>
        <p:spPr/>
        <p:txBody>
          <a:bodyPr/>
          <a:lstStyle/>
          <a:p>
            <a:r>
              <a:rPr lang="en-US" dirty="0"/>
              <a:t>Some suggestions for ‘unresponsive women’ </a:t>
            </a:r>
            <a:r>
              <a:rPr lang="en-US" dirty="0" smtClean="0"/>
              <a:t>(</a:t>
            </a:r>
            <a:r>
              <a:rPr lang="en-US" dirty="0" err="1" smtClean="0"/>
              <a:t>ie</a:t>
            </a:r>
            <a:r>
              <a:rPr lang="en-US" dirty="0" smtClean="0"/>
              <a:t> treatment didn’t seem work)</a:t>
            </a:r>
          </a:p>
          <a:p>
            <a:r>
              <a:rPr lang="en-US" dirty="0" smtClean="0"/>
              <a:t> </a:t>
            </a:r>
            <a:r>
              <a:rPr lang="en-US" dirty="0" err="1" smtClean="0"/>
              <a:t>eg</a:t>
            </a:r>
            <a:r>
              <a:rPr lang="en-US" dirty="0" smtClean="0"/>
              <a:t> Most </a:t>
            </a:r>
            <a:r>
              <a:rPr lang="en-US" dirty="0"/>
              <a:t>studies excluded women with vaginitis due to other causes or concomitant infection BUT it is possible where subjects had an undiagnosed genital infection this may have contributed to their clinical symptoms </a:t>
            </a:r>
            <a:endParaRPr lang="en-US" dirty="0" smtClean="0"/>
          </a:p>
          <a:p>
            <a:r>
              <a:rPr lang="en-US" dirty="0" smtClean="0"/>
              <a:t>Mycological cure was 83% for oral and 80% for intravaginal </a:t>
            </a:r>
          </a:p>
          <a:p>
            <a:r>
              <a:rPr lang="en-US" dirty="0" smtClean="0"/>
              <a:t>Inclusion criteria </a:t>
            </a:r>
            <a:r>
              <a:rPr lang="mr-IN" dirty="0" smtClean="0"/>
              <a:t>–</a:t>
            </a:r>
            <a:r>
              <a:rPr lang="en-US" dirty="0" smtClean="0"/>
              <a:t> clinical symptoms vs </a:t>
            </a:r>
            <a:r>
              <a:rPr lang="en-US" dirty="0" err="1" smtClean="0"/>
              <a:t>micological</a:t>
            </a:r>
            <a:r>
              <a:rPr lang="en-US" dirty="0"/>
              <a:t> </a:t>
            </a:r>
            <a:r>
              <a:rPr lang="en-US" dirty="0" smtClean="0"/>
              <a:t>diagnosis</a:t>
            </a:r>
          </a:p>
          <a:p>
            <a:r>
              <a:rPr lang="en-US" dirty="0" smtClean="0"/>
              <a:t>Cost and patient preference  </a:t>
            </a:r>
            <a:endParaRPr lang="en-US" dirty="0"/>
          </a:p>
        </p:txBody>
      </p:sp>
      <p:sp>
        <p:nvSpPr>
          <p:cNvPr id="4" name="Rectangle 3"/>
          <p:cNvSpPr/>
          <p:nvPr/>
        </p:nvSpPr>
        <p:spPr>
          <a:xfrm>
            <a:off x="10543149" y="5718472"/>
            <a:ext cx="582211" cy="923330"/>
          </a:xfrm>
          <a:prstGeom prst="rect">
            <a:avLst/>
          </a:prstGeom>
          <a:noFill/>
        </p:spPr>
        <p:txBody>
          <a:bodyPr wrap="non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sz="5400" b="1" cap="all" spc="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1</a:t>
            </a:r>
            <a:endParaRPr lang="en-US" sz="5400" b="1"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Tree>
    <p:extLst>
      <p:ext uri="{BB962C8B-B14F-4D97-AF65-F5344CB8AC3E}">
        <p14:creationId xmlns:p14="http://schemas.microsoft.com/office/powerpoint/2010/main" val="168969390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61872" y="787000"/>
            <a:ext cx="9692640" cy="1463040"/>
          </a:xfrm>
        </p:spPr>
        <p:txBody>
          <a:bodyPr>
            <a:normAutofit fontScale="90000"/>
          </a:bodyPr>
          <a:lstStyle/>
          <a:p>
            <a:r>
              <a:rPr lang="en-GB" sz="2700" dirty="0" smtClean="0"/>
              <a:t/>
            </a:r>
            <a:br>
              <a:rPr lang="en-GB" sz="2700" dirty="0" smtClean="0"/>
            </a:br>
            <a:r>
              <a:rPr lang="en-GB" sz="2700" b="1" i="1" dirty="0" smtClean="0"/>
              <a:t>Oral </a:t>
            </a:r>
            <a:r>
              <a:rPr lang="en-GB" sz="2700" b="1" i="1" dirty="0"/>
              <a:t>fluconazole 150 mg single dose versus intra-vaginal </a:t>
            </a:r>
            <a:r>
              <a:rPr lang="en-GB" sz="2700" b="1" i="1" dirty="0" err="1"/>
              <a:t>clotrimazole</a:t>
            </a:r>
            <a:r>
              <a:rPr lang="en-GB" sz="2700" b="1" i="1" dirty="0"/>
              <a:t> treatment of acute vulvovaginal candidiasis</a:t>
            </a:r>
            <a:r>
              <a:rPr lang="en-GB" dirty="0"/>
              <a:t/>
            </a:r>
            <a:br>
              <a:rPr lang="en-GB" dirty="0"/>
            </a:br>
            <a:endParaRPr lang="en-US" dirty="0"/>
          </a:p>
        </p:txBody>
      </p:sp>
      <p:sp>
        <p:nvSpPr>
          <p:cNvPr id="3" name="Content Placeholder 2"/>
          <p:cNvSpPr>
            <a:spLocks noGrp="1"/>
          </p:cNvSpPr>
          <p:nvPr>
            <p:ph idx="1"/>
          </p:nvPr>
        </p:nvSpPr>
        <p:spPr>
          <a:xfrm>
            <a:off x="1261872" y="2558265"/>
            <a:ext cx="8595360" cy="2702103"/>
          </a:xfrm>
        </p:spPr>
        <p:txBody>
          <a:bodyPr/>
          <a:lstStyle/>
          <a:p>
            <a:r>
              <a:rPr lang="en-GB" dirty="0"/>
              <a:t>Leila </a:t>
            </a:r>
            <a:r>
              <a:rPr lang="en-GB" dirty="0" err="1" smtClean="0"/>
              <a:t>Sekhavat</a:t>
            </a:r>
            <a:r>
              <a:rPr lang="en-GB" dirty="0" smtClean="0"/>
              <a:t>, </a:t>
            </a:r>
            <a:r>
              <a:rPr lang="en-GB" dirty="0" err="1"/>
              <a:t>Afsarosadat</a:t>
            </a:r>
            <a:r>
              <a:rPr lang="en-GB" dirty="0"/>
              <a:t> </a:t>
            </a:r>
            <a:r>
              <a:rPr lang="en-GB" dirty="0" err="1" smtClean="0"/>
              <a:t>Tabatabaii</a:t>
            </a:r>
            <a:r>
              <a:rPr lang="en-GB" dirty="0" smtClean="0"/>
              <a:t>, </a:t>
            </a:r>
            <a:r>
              <a:rPr lang="en-GB" dirty="0" err="1"/>
              <a:t>Fatemah</a:t>
            </a:r>
            <a:r>
              <a:rPr lang="en-GB" dirty="0"/>
              <a:t> </a:t>
            </a:r>
            <a:r>
              <a:rPr lang="en-GB" dirty="0" err="1"/>
              <a:t>Zare</a:t>
            </a:r>
            <a:r>
              <a:rPr lang="en-GB" dirty="0"/>
              <a:t> </a:t>
            </a:r>
            <a:r>
              <a:rPr lang="en-GB" dirty="0" err="1"/>
              <a:t>Tezerjani</a:t>
            </a:r>
            <a:r>
              <a:rPr lang="en-GB" dirty="0"/>
              <a:t> </a:t>
            </a:r>
            <a:endParaRPr lang="en-GB" dirty="0" smtClean="0"/>
          </a:p>
          <a:p>
            <a:r>
              <a:rPr lang="en-GB" dirty="0"/>
              <a:t>Department of Obstetrics &amp; </a:t>
            </a:r>
            <a:r>
              <a:rPr lang="en-GB" dirty="0" err="1"/>
              <a:t>Gynecology</a:t>
            </a:r>
            <a:r>
              <a:rPr lang="en-GB" dirty="0"/>
              <a:t>, </a:t>
            </a:r>
            <a:r>
              <a:rPr lang="en-GB" dirty="0" err="1"/>
              <a:t>Shahid</a:t>
            </a:r>
            <a:r>
              <a:rPr lang="en-GB" dirty="0"/>
              <a:t> </a:t>
            </a:r>
            <a:r>
              <a:rPr lang="en-GB" dirty="0" err="1"/>
              <a:t>Sedughi</a:t>
            </a:r>
            <a:r>
              <a:rPr lang="en-GB" dirty="0"/>
              <a:t> Hospital, </a:t>
            </a:r>
            <a:r>
              <a:rPr lang="en-GB" dirty="0" err="1"/>
              <a:t>Shahid</a:t>
            </a:r>
            <a:r>
              <a:rPr lang="en-GB" dirty="0"/>
              <a:t> </a:t>
            </a:r>
            <a:r>
              <a:rPr lang="en-GB" dirty="0" err="1"/>
              <a:t>Sedughi</a:t>
            </a:r>
            <a:r>
              <a:rPr lang="en-GB" dirty="0"/>
              <a:t> University of Medical Sciences and Health Services, Yazd, </a:t>
            </a:r>
            <a:r>
              <a:rPr lang="en-GB" dirty="0" smtClean="0"/>
              <a:t>Iran</a:t>
            </a:r>
          </a:p>
          <a:p>
            <a:r>
              <a:rPr lang="en-GB" dirty="0" smtClean="0"/>
              <a:t>Only had access to abstract </a:t>
            </a:r>
            <a:endParaRPr lang="en-US" dirty="0" smtClean="0"/>
          </a:p>
          <a:p>
            <a:r>
              <a:rPr lang="en-US" dirty="0" smtClean="0"/>
              <a:t>Method: 142 patients, </a:t>
            </a:r>
            <a:r>
              <a:rPr lang="en-US" dirty="0" err="1" smtClean="0"/>
              <a:t>randomised</a:t>
            </a:r>
            <a:r>
              <a:rPr lang="en-US" dirty="0" smtClean="0"/>
              <a:t> to 2 groups </a:t>
            </a:r>
            <a:r>
              <a:rPr lang="mr-IN" dirty="0" smtClean="0"/>
              <a:t>–</a:t>
            </a:r>
            <a:r>
              <a:rPr lang="en-US" dirty="0" smtClean="0"/>
              <a:t> 70 for intravaginal treatment (200mg) and 72 for oral treatment (150mg) </a:t>
            </a:r>
            <a:endParaRPr lang="en-GB" dirty="0"/>
          </a:p>
        </p:txBody>
      </p:sp>
      <p:sp>
        <p:nvSpPr>
          <p:cNvPr id="4" name="Rectangle 3"/>
          <p:cNvSpPr/>
          <p:nvPr/>
        </p:nvSpPr>
        <p:spPr>
          <a:xfrm>
            <a:off x="10519399" y="5793663"/>
            <a:ext cx="582211" cy="923330"/>
          </a:xfrm>
          <a:prstGeom prst="rect">
            <a:avLst/>
          </a:prstGeom>
          <a:noFill/>
        </p:spPr>
        <p:txBody>
          <a:bodyPr wrap="non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sz="5400" b="1" cap="all" spc="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2</a:t>
            </a:r>
            <a:endParaRPr lang="en-US" sz="5400" b="1"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Tree>
    <p:extLst>
      <p:ext uri="{BB962C8B-B14F-4D97-AF65-F5344CB8AC3E}">
        <p14:creationId xmlns:p14="http://schemas.microsoft.com/office/powerpoint/2010/main" val="43127840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61872" y="817823"/>
            <a:ext cx="9692640" cy="1325562"/>
          </a:xfrm>
        </p:spPr>
        <p:txBody>
          <a:bodyPr/>
          <a:lstStyle/>
          <a:p>
            <a:r>
              <a:rPr lang="en-US" dirty="0" smtClean="0"/>
              <a:t>Results at 1 month </a:t>
            </a:r>
            <a:endParaRPr lang="en-US" dirty="0"/>
          </a:p>
        </p:txBody>
      </p:sp>
      <p:sp>
        <p:nvSpPr>
          <p:cNvPr id="3" name="Content Placeholder 2"/>
          <p:cNvSpPr>
            <a:spLocks noGrp="1"/>
          </p:cNvSpPr>
          <p:nvPr>
            <p:ph idx="1"/>
          </p:nvPr>
        </p:nvSpPr>
        <p:spPr>
          <a:xfrm>
            <a:off x="1261872" y="2547992"/>
            <a:ext cx="8595360" cy="2876764"/>
          </a:xfrm>
        </p:spPr>
        <p:txBody>
          <a:bodyPr/>
          <a:lstStyle/>
          <a:p>
            <a:endParaRPr lang="en-GB" dirty="0" smtClean="0"/>
          </a:p>
          <a:p>
            <a:r>
              <a:rPr lang="en-GB" dirty="0" smtClean="0"/>
              <a:t>Fluconazole Group: 61 </a:t>
            </a:r>
            <a:r>
              <a:rPr lang="en-GB" dirty="0"/>
              <a:t>patients (84.7%) were cured clinically (inflammation and discharge) </a:t>
            </a:r>
            <a:r>
              <a:rPr lang="en-GB" dirty="0" smtClean="0"/>
              <a:t>and </a:t>
            </a:r>
            <a:r>
              <a:rPr lang="en-GB" dirty="0"/>
              <a:t>58 patients (80.5%) </a:t>
            </a:r>
            <a:r>
              <a:rPr lang="en-GB" dirty="0" err="1"/>
              <a:t>mycologically</a:t>
            </a:r>
            <a:r>
              <a:rPr lang="en-GB" dirty="0"/>
              <a:t> </a:t>
            </a:r>
          </a:p>
          <a:p>
            <a:r>
              <a:rPr lang="en-GB" dirty="0" err="1" smtClean="0"/>
              <a:t>Clotrimazole</a:t>
            </a:r>
            <a:r>
              <a:rPr lang="en-GB" dirty="0" smtClean="0"/>
              <a:t> group: 60 </a:t>
            </a:r>
            <a:r>
              <a:rPr lang="en-GB" dirty="0"/>
              <a:t>patients (83.3%) were cured clinically and 49 patients (70%) </a:t>
            </a:r>
            <a:r>
              <a:rPr lang="en-GB" dirty="0" err="1"/>
              <a:t>mycologically</a:t>
            </a:r>
            <a:r>
              <a:rPr lang="en-GB" dirty="0"/>
              <a:t> </a:t>
            </a:r>
            <a:endParaRPr lang="en-GB" dirty="0" smtClean="0"/>
          </a:p>
          <a:p>
            <a:r>
              <a:rPr lang="en-GB" dirty="0" smtClean="0"/>
              <a:t>(</a:t>
            </a:r>
            <a:r>
              <a:rPr lang="en-GB" i="1" dirty="0"/>
              <a:t>P</a:t>
            </a:r>
            <a:r>
              <a:rPr lang="en-GB" dirty="0"/>
              <a:t> = 0.01</a:t>
            </a:r>
            <a:r>
              <a:rPr lang="en-GB" dirty="0" smtClean="0"/>
              <a:t>) </a:t>
            </a:r>
            <a:r>
              <a:rPr lang="mr-IN" dirty="0" smtClean="0"/>
              <a:t>–</a:t>
            </a:r>
            <a:r>
              <a:rPr lang="en-GB" dirty="0" smtClean="0"/>
              <a:t> where NH is fluconazole is NOT effective compared to </a:t>
            </a:r>
            <a:r>
              <a:rPr lang="en-GB" dirty="0" err="1" smtClean="0"/>
              <a:t>clotrimazole</a:t>
            </a:r>
            <a:r>
              <a:rPr lang="en-GB" dirty="0" smtClean="0"/>
              <a:t> </a:t>
            </a:r>
            <a:endParaRPr lang="en-US" dirty="0" smtClean="0"/>
          </a:p>
        </p:txBody>
      </p:sp>
      <p:sp>
        <p:nvSpPr>
          <p:cNvPr id="4" name="Rectangle 3"/>
          <p:cNvSpPr/>
          <p:nvPr/>
        </p:nvSpPr>
        <p:spPr>
          <a:xfrm>
            <a:off x="10543149" y="5734286"/>
            <a:ext cx="582212" cy="923330"/>
          </a:xfrm>
          <a:prstGeom prst="rect">
            <a:avLst/>
          </a:prstGeom>
          <a:noFill/>
        </p:spPr>
        <p:txBody>
          <a:bodyPr wrap="non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sz="54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2</a:t>
            </a:r>
            <a:endParaRPr lang="en-US" sz="5400" b="1"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Tree>
    <p:extLst>
      <p:ext uri="{BB962C8B-B14F-4D97-AF65-F5344CB8AC3E}">
        <p14:creationId xmlns:p14="http://schemas.microsoft.com/office/powerpoint/2010/main" val="156390288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89953" y="1105499"/>
            <a:ext cx="9692640" cy="1325562"/>
          </a:xfrm>
        </p:spPr>
        <p:txBody>
          <a:bodyPr>
            <a:normAutofit fontScale="90000"/>
          </a:bodyPr>
          <a:lstStyle/>
          <a:p>
            <a:r>
              <a:rPr lang="en-US" b="1" i="1" dirty="0"/>
              <a:t>Treatment of vulvovaginal candidiasis: a review of the literature </a:t>
            </a:r>
          </a:p>
        </p:txBody>
      </p:sp>
      <p:sp>
        <p:nvSpPr>
          <p:cNvPr id="3" name="Content Placeholder 2"/>
          <p:cNvSpPr>
            <a:spLocks noGrp="1"/>
          </p:cNvSpPr>
          <p:nvPr>
            <p:ph idx="1"/>
          </p:nvPr>
        </p:nvSpPr>
        <p:spPr>
          <a:xfrm>
            <a:off x="1261872" y="3143892"/>
            <a:ext cx="8595360" cy="2157573"/>
          </a:xfrm>
        </p:spPr>
        <p:txBody>
          <a:bodyPr/>
          <a:lstStyle/>
          <a:p>
            <a:r>
              <a:rPr lang="en-US" dirty="0" err="1" smtClean="0"/>
              <a:t>Andraz</a:t>
            </a:r>
            <a:r>
              <a:rPr lang="en-US" dirty="0" smtClean="0"/>
              <a:t> </a:t>
            </a:r>
            <a:r>
              <a:rPr lang="en-US" dirty="0" err="1" smtClean="0"/>
              <a:t>Dovnik</a:t>
            </a:r>
            <a:r>
              <a:rPr lang="en-US" dirty="0"/>
              <a:t> </a:t>
            </a:r>
            <a:r>
              <a:rPr lang="en-US" dirty="0" smtClean="0"/>
              <a:t>et al, 2015 </a:t>
            </a:r>
          </a:p>
          <a:p>
            <a:r>
              <a:rPr lang="en-US" dirty="0" err="1" smtClean="0"/>
              <a:t>Acta</a:t>
            </a:r>
            <a:r>
              <a:rPr lang="en-US" dirty="0" smtClean="0"/>
              <a:t> </a:t>
            </a:r>
            <a:r>
              <a:rPr lang="en-US" dirty="0" err="1" smtClean="0"/>
              <a:t>dermatovenerologica</a:t>
            </a:r>
            <a:r>
              <a:rPr lang="en-US" dirty="0" smtClean="0"/>
              <a:t> journal </a:t>
            </a:r>
          </a:p>
          <a:p>
            <a:r>
              <a:rPr lang="en-US" dirty="0" smtClean="0"/>
              <a:t>Short term local therapy or single dose oral treatment is effective for treating 90% of uncomplicated cases</a:t>
            </a:r>
            <a:r>
              <a:rPr lang="mr-IN" dirty="0" smtClean="0"/>
              <a:t>…</a:t>
            </a:r>
            <a:r>
              <a:rPr lang="en-GB" dirty="0" smtClean="0"/>
              <a:t>no single agent seems to be clearly superior to others </a:t>
            </a:r>
          </a:p>
        </p:txBody>
      </p:sp>
      <p:sp>
        <p:nvSpPr>
          <p:cNvPr id="5" name="Rectangle 4"/>
          <p:cNvSpPr/>
          <p:nvPr/>
        </p:nvSpPr>
        <p:spPr>
          <a:xfrm>
            <a:off x="10591487" y="5805538"/>
            <a:ext cx="582212" cy="923330"/>
          </a:xfrm>
          <a:prstGeom prst="rect">
            <a:avLst/>
          </a:prstGeom>
          <a:noFill/>
        </p:spPr>
        <p:txBody>
          <a:bodyPr wrap="non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sz="54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3</a:t>
            </a:r>
            <a:endParaRPr lang="en-US" sz="5400" b="1"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Tree>
    <p:extLst>
      <p:ext uri="{BB962C8B-B14F-4D97-AF65-F5344CB8AC3E}">
        <p14:creationId xmlns:p14="http://schemas.microsoft.com/office/powerpoint/2010/main" val="201645642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a:t>Candidiasis (vulvovaginal)</a:t>
            </a:r>
            <a:endParaRPr lang="en-US" i="1" dirty="0"/>
          </a:p>
        </p:txBody>
      </p:sp>
      <p:sp>
        <p:nvSpPr>
          <p:cNvPr id="3" name="Content Placeholder 2"/>
          <p:cNvSpPr>
            <a:spLocks noGrp="1"/>
          </p:cNvSpPr>
          <p:nvPr>
            <p:ph idx="1"/>
          </p:nvPr>
        </p:nvSpPr>
        <p:spPr>
          <a:xfrm>
            <a:off x="1261872" y="2661008"/>
            <a:ext cx="8595360" cy="2065106"/>
          </a:xfrm>
        </p:spPr>
        <p:txBody>
          <a:bodyPr/>
          <a:lstStyle/>
          <a:p>
            <a:r>
              <a:rPr lang="fi-FI" u="sng" dirty="0"/>
              <a:t>BMJ </a:t>
            </a:r>
            <a:r>
              <a:rPr lang="fi-FI" u="sng" dirty="0" err="1"/>
              <a:t>Clin</a:t>
            </a:r>
            <a:r>
              <a:rPr lang="fi-FI" u="sng" dirty="0"/>
              <a:t> </a:t>
            </a:r>
            <a:r>
              <a:rPr lang="fi-FI" u="sng" dirty="0" err="1"/>
              <a:t>Evid</a:t>
            </a:r>
            <a:r>
              <a:rPr lang="fi-FI" u="sng" dirty="0"/>
              <a:t>. 2010 Jan 5;2010. pii: 0815.</a:t>
            </a:r>
            <a:endParaRPr lang="en-US" dirty="0" smtClean="0"/>
          </a:p>
          <a:p>
            <a:r>
              <a:rPr lang="en-US" dirty="0" smtClean="0"/>
              <a:t>General </a:t>
            </a:r>
            <a:r>
              <a:rPr lang="en-US" dirty="0"/>
              <a:t>Practice, Glasgow </a:t>
            </a:r>
            <a:r>
              <a:rPr lang="en-US" dirty="0" smtClean="0"/>
              <a:t>University</a:t>
            </a:r>
            <a:r>
              <a:rPr lang="en-US" dirty="0"/>
              <a:t>, Glasgow, </a:t>
            </a:r>
            <a:r>
              <a:rPr lang="en-US" dirty="0" smtClean="0"/>
              <a:t>Scotland</a:t>
            </a:r>
          </a:p>
          <a:p>
            <a:r>
              <a:rPr lang="en-US" dirty="0" smtClean="0"/>
              <a:t>Systematic review used the </a:t>
            </a:r>
            <a:r>
              <a:rPr lang="en-US" dirty="0" err="1" smtClean="0"/>
              <a:t>cochrane</a:t>
            </a:r>
            <a:r>
              <a:rPr lang="en-US" dirty="0" smtClean="0"/>
              <a:t> review </a:t>
            </a:r>
            <a:endParaRPr lang="en-US" dirty="0"/>
          </a:p>
        </p:txBody>
      </p:sp>
    </p:spTree>
    <p:extLst>
      <p:ext uri="{BB962C8B-B14F-4D97-AF65-F5344CB8AC3E}">
        <p14:creationId xmlns:p14="http://schemas.microsoft.com/office/powerpoint/2010/main" val="98277624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Changes to clinical practice </a:t>
            </a:r>
            <a:endParaRPr lang="en-US" dirty="0"/>
          </a:p>
        </p:txBody>
      </p:sp>
      <p:sp>
        <p:nvSpPr>
          <p:cNvPr id="3" name="Content Placeholder 2"/>
          <p:cNvSpPr>
            <a:spLocks noGrp="1"/>
          </p:cNvSpPr>
          <p:nvPr>
            <p:ph idx="1"/>
          </p:nvPr>
        </p:nvSpPr>
        <p:spPr>
          <a:xfrm>
            <a:off x="1261872" y="2599363"/>
            <a:ext cx="8595360" cy="1160980"/>
          </a:xfrm>
        </p:spPr>
        <p:txBody>
          <a:bodyPr/>
          <a:lstStyle/>
          <a:p>
            <a:r>
              <a:rPr lang="en-US" dirty="0" smtClean="0"/>
              <a:t>Clinical outcomes not significantly different </a:t>
            </a:r>
          </a:p>
          <a:p>
            <a:r>
              <a:rPr lang="en-US" dirty="0" smtClean="0"/>
              <a:t>Therefore cost and patient choice will influence prescribing practice </a:t>
            </a:r>
            <a:endParaRPr lang="en-US" dirty="0"/>
          </a:p>
        </p:txBody>
      </p:sp>
    </p:spTree>
    <p:extLst>
      <p:ext uri="{BB962C8B-B14F-4D97-AF65-F5344CB8AC3E}">
        <p14:creationId xmlns:p14="http://schemas.microsoft.com/office/powerpoint/2010/main" val="151411318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PICO </a:t>
            </a:r>
            <a:endParaRPr lang="en-US" dirty="0"/>
          </a:p>
        </p:txBody>
      </p:sp>
      <p:sp>
        <p:nvSpPr>
          <p:cNvPr id="3" name="Content Placeholder 2"/>
          <p:cNvSpPr>
            <a:spLocks noGrp="1"/>
          </p:cNvSpPr>
          <p:nvPr>
            <p:ph idx="1"/>
          </p:nvPr>
        </p:nvSpPr>
        <p:spPr>
          <a:xfrm>
            <a:off x="1261872" y="2465799"/>
            <a:ext cx="8595360" cy="2732926"/>
          </a:xfrm>
        </p:spPr>
        <p:txBody>
          <a:bodyPr>
            <a:normAutofit/>
          </a:bodyPr>
          <a:lstStyle/>
          <a:p>
            <a:r>
              <a:rPr lang="en-US" sz="3200" dirty="0" smtClean="0"/>
              <a:t>P: Women with vulvovaginal candidiasis </a:t>
            </a:r>
          </a:p>
          <a:p>
            <a:r>
              <a:rPr lang="en-US" sz="3200" dirty="0" smtClean="0"/>
              <a:t>I: Oral Fluconazole </a:t>
            </a:r>
          </a:p>
          <a:p>
            <a:r>
              <a:rPr lang="en-US" sz="3200" dirty="0" smtClean="0"/>
              <a:t>C: Topical </a:t>
            </a:r>
            <a:r>
              <a:rPr lang="en-US" sz="3200" dirty="0" err="1" smtClean="0"/>
              <a:t>Clotrimazole</a:t>
            </a:r>
            <a:r>
              <a:rPr lang="en-US" sz="3200" dirty="0" smtClean="0"/>
              <a:t> (Pessary ± Cream) </a:t>
            </a:r>
          </a:p>
          <a:p>
            <a:r>
              <a:rPr lang="en-US" sz="3200" dirty="0" smtClean="0"/>
              <a:t>O: Resolution of symptoms </a:t>
            </a:r>
          </a:p>
        </p:txBody>
      </p:sp>
    </p:spTree>
    <p:extLst>
      <p:ext uri="{BB962C8B-B14F-4D97-AF65-F5344CB8AC3E}">
        <p14:creationId xmlns:p14="http://schemas.microsoft.com/office/powerpoint/2010/main" val="79384885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Search strategy </a:t>
            </a:r>
            <a:endParaRPr lang="en-US" dirty="0"/>
          </a:p>
        </p:txBody>
      </p:sp>
      <p:sp>
        <p:nvSpPr>
          <p:cNvPr id="3" name="Content Placeholder 2"/>
          <p:cNvSpPr>
            <a:spLocks noGrp="1"/>
          </p:cNvSpPr>
          <p:nvPr>
            <p:ph idx="1"/>
          </p:nvPr>
        </p:nvSpPr>
        <p:spPr>
          <a:xfrm>
            <a:off x="1261872" y="2342509"/>
            <a:ext cx="8595360" cy="3626778"/>
          </a:xfrm>
        </p:spPr>
        <p:txBody>
          <a:bodyPr>
            <a:normAutofit lnSpcReduction="10000"/>
          </a:bodyPr>
          <a:lstStyle/>
          <a:p>
            <a:r>
              <a:rPr lang="en-US" dirty="0" smtClean="0"/>
              <a:t>PubMed search using terms </a:t>
            </a:r>
          </a:p>
          <a:p>
            <a:r>
              <a:rPr lang="en-US" dirty="0" smtClean="0"/>
              <a:t>“Vaginal Thrush, Vaginal Candida, Vulvovaginal Candida, Vulvovaginal thrush” </a:t>
            </a:r>
          </a:p>
          <a:p>
            <a:r>
              <a:rPr lang="en-US" dirty="0" smtClean="0"/>
              <a:t>AND “Management, Treatment, Oral vs Topical Treatment OR Management”</a:t>
            </a:r>
          </a:p>
          <a:p>
            <a:r>
              <a:rPr lang="en-US" dirty="0" smtClean="0"/>
              <a:t>48 articles initially, 27 articles rejected as clearly not relevant </a:t>
            </a:r>
          </a:p>
          <a:p>
            <a:r>
              <a:rPr lang="en-US" dirty="0" smtClean="0"/>
              <a:t>Most recent </a:t>
            </a:r>
            <a:r>
              <a:rPr lang="en-US" dirty="0" err="1" smtClean="0"/>
              <a:t>cochrane</a:t>
            </a:r>
            <a:r>
              <a:rPr lang="en-US" dirty="0" smtClean="0"/>
              <a:t> review identified in 2007 </a:t>
            </a:r>
          </a:p>
          <a:p>
            <a:r>
              <a:rPr lang="en-US" dirty="0" smtClean="0"/>
              <a:t>All articles prior to this not reviewed</a:t>
            </a:r>
            <a:endParaRPr lang="en-US" dirty="0"/>
          </a:p>
          <a:p>
            <a:r>
              <a:rPr lang="en-US" dirty="0" smtClean="0"/>
              <a:t>Cross referencing from relevant article citations  </a:t>
            </a:r>
            <a:endParaRPr lang="en-US" dirty="0"/>
          </a:p>
        </p:txBody>
      </p:sp>
    </p:spTree>
    <p:extLst>
      <p:ext uri="{BB962C8B-B14F-4D97-AF65-F5344CB8AC3E}">
        <p14:creationId xmlns:p14="http://schemas.microsoft.com/office/powerpoint/2010/main" val="135077587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Exclusion criteria </a:t>
            </a:r>
            <a:endParaRPr lang="en-US" dirty="0"/>
          </a:p>
        </p:txBody>
      </p:sp>
      <p:sp>
        <p:nvSpPr>
          <p:cNvPr id="3" name="Content Placeholder 2"/>
          <p:cNvSpPr>
            <a:spLocks noGrp="1"/>
          </p:cNvSpPr>
          <p:nvPr>
            <p:ph idx="1"/>
          </p:nvPr>
        </p:nvSpPr>
        <p:spPr>
          <a:xfrm>
            <a:off x="1261872" y="2229493"/>
            <a:ext cx="8595360" cy="3647326"/>
          </a:xfrm>
        </p:spPr>
        <p:txBody>
          <a:bodyPr>
            <a:normAutofit lnSpcReduction="10000"/>
          </a:bodyPr>
          <a:lstStyle/>
          <a:p>
            <a:r>
              <a:rPr lang="en-US" sz="2800" dirty="0" smtClean="0"/>
              <a:t>Recurrent candida </a:t>
            </a:r>
          </a:p>
          <a:p>
            <a:r>
              <a:rPr lang="en-US" sz="2800" dirty="0" smtClean="0"/>
              <a:t>Alternative sites of candida </a:t>
            </a:r>
          </a:p>
          <a:p>
            <a:r>
              <a:rPr lang="en-US" sz="2800" dirty="0" smtClean="0"/>
              <a:t>Specific populations </a:t>
            </a:r>
            <a:r>
              <a:rPr lang="en-US" sz="2800" dirty="0" err="1" smtClean="0"/>
              <a:t>eg</a:t>
            </a:r>
            <a:r>
              <a:rPr lang="en-US" sz="2800" dirty="0" smtClean="0"/>
              <a:t> diabetics </a:t>
            </a:r>
          </a:p>
          <a:p>
            <a:r>
              <a:rPr lang="en-US" sz="2800" dirty="0" smtClean="0"/>
              <a:t>Treatments other than </a:t>
            </a:r>
            <a:r>
              <a:rPr lang="en-US" sz="2800" dirty="0" err="1" smtClean="0"/>
              <a:t>clotrimazole</a:t>
            </a:r>
            <a:r>
              <a:rPr lang="en-US" sz="2800" dirty="0" smtClean="0"/>
              <a:t> or fluconazole </a:t>
            </a:r>
          </a:p>
          <a:p>
            <a:r>
              <a:rPr lang="en-US" sz="2800" dirty="0" smtClean="0"/>
              <a:t>Comparisons of candida and STIs </a:t>
            </a:r>
          </a:p>
          <a:p>
            <a:r>
              <a:rPr lang="en-US" sz="2800" dirty="0" smtClean="0"/>
              <a:t>Short term cure</a:t>
            </a:r>
            <a:endParaRPr lang="en-US" sz="2800" dirty="0"/>
          </a:p>
        </p:txBody>
      </p:sp>
    </p:spTree>
    <p:extLst>
      <p:ext uri="{BB962C8B-B14F-4D97-AF65-F5344CB8AC3E}">
        <p14:creationId xmlns:p14="http://schemas.microsoft.com/office/powerpoint/2010/main" val="27274835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Search Outcome </a:t>
            </a:r>
            <a:endParaRPr lang="en-US" dirty="0"/>
          </a:p>
        </p:txBody>
      </p:sp>
      <p:sp>
        <p:nvSpPr>
          <p:cNvPr id="3" name="Content Placeholder 2"/>
          <p:cNvSpPr>
            <a:spLocks noGrp="1"/>
          </p:cNvSpPr>
          <p:nvPr>
            <p:ph idx="1"/>
          </p:nvPr>
        </p:nvSpPr>
        <p:spPr>
          <a:xfrm>
            <a:off x="1261872" y="2599361"/>
            <a:ext cx="8595360" cy="2260314"/>
          </a:xfrm>
        </p:spPr>
        <p:txBody>
          <a:bodyPr>
            <a:normAutofit/>
          </a:bodyPr>
          <a:lstStyle/>
          <a:p>
            <a:r>
              <a:rPr lang="en-US" sz="3200" dirty="0" smtClean="0"/>
              <a:t>1 x Cochrane review </a:t>
            </a:r>
          </a:p>
          <a:p>
            <a:r>
              <a:rPr lang="en-US" sz="3200" dirty="0" smtClean="0"/>
              <a:t>1 x Clinical Trial </a:t>
            </a:r>
          </a:p>
          <a:p>
            <a:r>
              <a:rPr lang="en-US" sz="3200" dirty="0" smtClean="0"/>
              <a:t>2 x literature reviews </a:t>
            </a:r>
            <a:endParaRPr lang="en-US" sz="3200" dirty="0"/>
          </a:p>
        </p:txBody>
      </p:sp>
    </p:spTree>
    <p:extLst>
      <p:ext uri="{BB962C8B-B14F-4D97-AF65-F5344CB8AC3E}">
        <p14:creationId xmlns:p14="http://schemas.microsoft.com/office/powerpoint/2010/main" val="146953900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61872" y="365760"/>
            <a:ext cx="9692640" cy="1884280"/>
          </a:xfrm>
        </p:spPr>
        <p:txBody>
          <a:bodyPr>
            <a:normAutofit fontScale="90000"/>
          </a:bodyPr>
          <a:lstStyle/>
          <a:p>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i="1" dirty="0" smtClean="0"/>
              <a:t>Oral </a:t>
            </a:r>
            <a:r>
              <a:rPr lang="en-US" sz="2700" b="1" i="1" dirty="0"/>
              <a:t>versus intra-vaginal imidazole and </a:t>
            </a:r>
            <a:r>
              <a:rPr lang="en-US" sz="2700" b="1" i="1" dirty="0" err="1"/>
              <a:t>triazole</a:t>
            </a:r>
            <a:r>
              <a:rPr lang="en-US" sz="2700" b="1" i="1" dirty="0"/>
              <a:t> anti-fungal treatment of uncomplicated vulvovaginal candidiasis (thrush) (Review) </a:t>
            </a:r>
            <a:r>
              <a:rPr lang="en-US" sz="2700" dirty="0"/>
              <a:t/>
            </a:r>
            <a:br>
              <a:rPr lang="en-US" sz="2700" dirty="0"/>
            </a:br>
            <a:endParaRPr lang="en-US" sz="2700" dirty="0"/>
          </a:p>
        </p:txBody>
      </p:sp>
      <p:sp>
        <p:nvSpPr>
          <p:cNvPr id="3" name="Content Placeholder 2"/>
          <p:cNvSpPr>
            <a:spLocks noGrp="1"/>
          </p:cNvSpPr>
          <p:nvPr>
            <p:ph idx="1"/>
          </p:nvPr>
        </p:nvSpPr>
        <p:spPr>
          <a:xfrm>
            <a:off x="1261872" y="2815121"/>
            <a:ext cx="8595360" cy="2188396"/>
          </a:xfrm>
        </p:spPr>
        <p:txBody>
          <a:bodyPr>
            <a:normAutofit lnSpcReduction="10000"/>
          </a:bodyPr>
          <a:lstStyle/>
          <a:p>
            <a:r>
              <a:rPr lang="en-US" sz="2400" dirty="0" err="1"/>
              <a:t>Nurbhai</a:t>
            </a:r>
            <a:r>
              <a:rPr lang="en-US" sz="2400" dirty="0"/>
              <a:t> M, </a:t>
            </a:r>
            <a:r>
              <a:rPr lang="en-US" sz="2400" dirty="0" err="1"/>
              <a:t>Grimshaw</a:t>
            </a:r>
            <a:r>
              <a:rPr lang="en-US" sz="2400" dirty="0"/>
              <a:t> J, Watson M, Bond CM, Mollison JA, </a:t>
            </a:r>
            <a:r>
              <a:rPr lang="en-US" sz="2400" dirty="0" err="1"/>
              <a:t>Ludbrook</a:t>
            </a:r>
            <a:r>
              <a:rPr lang="en-US" sz="2400" dirty="0"/>
              <a:t> </a:t>
            </a:r>
            <a:r>
              <a:rPr lang="en-US" sz="2400" dirty="0" smtClean="0"/>
              <a:t>A</a:t>
            </a:r>
          </a:p>
          <a:p>
            <a:r>
              <a:rPr lang="en-US" sz="2400" i="1" dirty="0"/>
              <a:t>Cochrane Database of Systematic Reviews </a:t>
            </a:r>
            <a:r>
              <a:rPr lang="en-US" sz="2400" dirty="0" smtClean="0"/>
              <a:t>2007</a:t>
            </a:r>
          </a:p>
          <a:p>
            <a:r>
              <a:rPr lang="en-US" sz="2400" dirty="0" smtClean="0"/>
              <a:t>No </a:t>
            </a:r>
            <a:r>
              <a:rPr lang="en-US" sz="2400" dirty="0" err="1" smtClean="0"/>
              <a:t>declerations</a:t>
            </a:r>
            <a:r>
              <a:rPr lang="en-US" sz="2400" dirty="0" smtClean="0"/>
              <a:t> of interest </a:t>
            </a:r>
            <a:r>
              <a:rPr lang="en-US" sz="2400" dirty="0"/>
              <a:t/>
            </a:r>
            <a:br>
              <a:rPr lang="en-US" sz="2400" dirty="0"/>
            </a:br>
            <a:endParaRPr lang="en-US" sz="2400" dirty="0"/>
          </a:p>
        </p:txBody>
      </p:sp>
      <p:sp>
        <p:nvSpPr>
          <p:cNvPr id="4" name="Rectangle 3"/>
          <p:cNvSpPr/>
          <p:nvPr/>
        </p:nvSpPr>
        <p:spPr>
          <a:xfrm>
            <a:off x="10507523" y="5793663"/>
            <a:ext cx="582211" cy="923330"/>
          </a:xfrm>
          <a:prstGeom prst="rect">
            <a:avLst/>
          </a:prstGeom>
          <a:noFill/>
        </p:spPr>
        <p:txBody>
          <a:bodyPr wrap="non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sz="5400" b="1" cap="all" spc="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1</a:t>
            </a:r>
            <a:endParaRPr lang="en-US" sz="5400" b="1"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Tree>
    <p:extLst>
      <p:ext uri="{BB962C8B-B14F-4D97-AF65-F5344CB8AC3E}">
        <p14:creationId xmlns:p14="http://schemas.microsoft.com/office/powerpoint/2010/main" val="35061764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Clinical Cure - Short term </a:t>
            </a:r>
            <a:br>
              <a:rPr lang="en-US" dirty="0" smtClean="0"/>
            </a:br>
            <a:r>
              <a:rPr lang="en-US" dirty="0" smtClean="0"/>
              <a:t>Fluconazole VS </a:t>
            </a:r>
            <a:r>
              <a:rPr lang="en-US" dirty="0" err="1" smtClean="0"/>
              <a:t>Clotrimazole</a:t>
            </a:r>
            <a:r>
              <a:rPr lang="en-US" dirty="0" smtClean="0"/>
              <a:t> </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416455741"/>
              </p:ext>
            </p:extLst>
          </p:nvPr>
        </p:nvGraphicFramePr>
        <p:xfrm>
          <a:off x="1109610" y="1797977"/>
          <a:ext cx="8876872" cy="4297680"/>
        </p:xfrm>
        <a:graphic>
          <a:graphicData uri="http://schemas.openxmlformats.org/drawingml/2006/table">
            <a:tbl>
              <a:tblPr firstRow="1" bandRow="1">
                <a:tableStyleId>{5C22544A-7EE6-4342-B048-85BDC9FD1C3A}</a:tableStyleId>
              </a:tblPr>
              <a:tblGrid>
                <a:gridCol w="1997357"/>
                <a:gridCol w="1074341"/>
                <a:gridCol w="1880446"/>
                <a:gridCol w="2065106"/>
                <a:gridCol w="1859622"/>
              </a:tblGrid>
              <a:tr h="370840">
                <a:tc>
                  <a:txBody>
                    <a:bodyPr/>
                    <a:lstStyle/>
                    <a:p>
                      <a:endParaRPr lang="en-US" dirty="0"/>
                    </a:p>
                  </a:txBody>
                  <a:tcPr/>
                </a:tc>
                <a:tc>
                  <a:txBody>
                    <a:bodyPr/>
                    <a:lstStyle/>
                    <a:p>
                      <a:r>
                        <a:rPr lang="en-US" dirty="0" smtClean="0"/>
                        <a:t>Studies</a:t>
                      </a:r>
                      <a:r>
                        <a:rPr lang="en-US" baseline="0" dirty="0" smtClean="0"/>
                        <a:t> </a:t>
                      </a:r>
                      <a:endParaRPr lang="en-US" dirty="0"/>
                    </a:p>
                  </a:txBody>
                  <a:tcPr/>
                </a:tc>
                <a:tc>
                  <a:txBody>
                    <a:bodyPr/>
                    <a:lstStyle/>
                    <a:p>
                      <a:r>
                        <a:rPr lang="en-US" dirty="0" smtClean="0"/>
                        <a:t>Participants</a:t>
                      </a:r>
                      <a:endParaRPr lang="en-US" dirty="0"/>
                    </a:p>
                  </a:txBody>
                  <a:tcPr/>
                </a:tc>
                <a:tc>
                  <a:txBody>
                    <a:bodyPr/>
                    <a:lstStyle/>
                    <a:p>
                      <a:r>
                        <a:rPr lang="en-US" dirty="0" smtClean="0"/>
                        <a:t>Statistical</a:t>
                      </a:r>
                      <a:r>
                        <a:rPr lang="en-US" baseline="0" dirty="0" smtClean="0"/>
                        <a:t> Method</a:t>
                      </a:r>
                      <a:endParaRPr lang="en-US" dirty="0"/>
                    </a:p>
                  </a:txBody>
                  <a:tcPr/>
                </a:tc>
                <a:tc>
                  <a:txBody>
                    <a:bodyPr/>
                    <a:lstStyle/>
                    <a:p>
                      <a:r>
                        <a:rPr lang="en-US" dirty="0" smtClean="0"/>
                        <a:t>Effect</a:t>
                      </a:r>
                      <a:r>
                        <a:rPr lang="en-US" baseline="0" dirty="0" smtClean="0"/>
                        <a:t> Size </a:t>
                      </a:r>
                      <a:endParaRPr lang="en-US" dirty="0"/>
                    </a:p>
                  </a:txBody>
                  <a:tcPr/>
                </a:tc>
              </a:tr>
              <a:tr h="370840">
                <a:tc>
                  <a:txBody>
                    <a:bodyPr/>
                    <a:lstStyle/>
                    <a:p>
                      <a:r>
                        <a:rPr lang="en-US" dirty="0" smtClean="0"/>
                        <a:t>Total</a:t>
                      </a:r>
                      <a:r>
                        <a:rPr lang="en-US" baseline="0" dirty="0" smtClean="0"/>
                        <a:t> </a:t>
                      </a:r>
                      <a:endParaRPr lang="en-US" dirty="0"/>
                    </a:p>
                  </a:txBody>
                  <a:tcPr/>
                </a:tc>
                <a:tc>
                  <a:txBody>
                    <a:bodyPr/>
                    <a:lstStyle/>
                    <a:p>
                      <a:r>
                        <a:rPr lang="en-US" dirty="0" smtClean="0"/>
                        <a:t>6</a:t>
                      </a:r>
                      <a:endParaRPr lang="en-US" dirty="0"/>
                    </a:p>
                  </a:txBody>
                  <a:tcPr/>
                </a:tc>
                <a:tc>
                  <a:txBody>
                    <a:bodyPr/>
                    <a:lstStyle/>
                    <a:p>
                      <a:r>
                        <a:rPr lang="en-US" dirty="0" smtClean="0"/>
                        <a:t>1055</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Odds Ratio (M-H, Fixed, 95% CI) </a:t>
                      </a:r>
                      <a:endParaRPr lang="en-US" dirty="0" smtClean="0"/>
                    </a:p>
                    <a:p>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0.88 [0.66, 1.16] </a:t>
                      </a:r>
                      <a:endParaRPr lang="en-US" dirty="0" smtClean="0"/>
                    </a:p>
                    <a:p>
                      <a:endParaRPr lang="en-US" dirty="0"/>
                    </a:p>
                  </a:txBody>
                  <a:tcPr/>
                </a:tc>
              </a:tr>
              <a:tr h="370840">
                <a:tc>
                  <a:txBody>
                    <a:bodyPr/>
                    <a:lstStyle/>
                    <a:p>
                      <a:r>
                        <a:rPr lang="en-US" dirty="0" smtClean="0"/>
                        <a:t>RCTs</a:t>
                      </a:r>
                      <a:endParaRPr lang="en-US" dirty="0"/>
                    </a:p>
                  </a:txBody>
                  <a:tcPr/>
                </a:tc>
                <a:tc>
                  <a:txBody>
                    <a:bodyPr/>
                    <a:lstStyle/>
                    <a:p>
                      <a:r>
                        <a:rPr lang="en-US" dirty="0" smtClean="0"/>
                        <a:t>5</a:t>
                      </a:r>
                      <a:endParaRPr lang="en-US" dirty="0"/>
                    </a:p>
                  </a:txBody>
                  <a:tcPr/>
                </a:tc>
                <a:tc>
                  <a:txBody>
                    <a:bodyPr/>
                    <a:lstStyle/>
                    <a:p>
                      <a:r>
                        <a:rPr lang="en-US" dirty="0" smtClean="0"/>
                        <a:t>1047</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Odds Ratio (M-H, Fixed, 95% CI) </a:t>
                      </a:r>
                      <a:endParaRPr lang="en-US" dirty="0" smtClean="0"/>
                    </a:p>
                    <a:p>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t-BR" sz="1800" kern="1200" dirty="0" smtClean="0">
                          <a:solidFill>
                            <a:schemeClr val="dk1"/>
                          </a:solidFill>
                          <a:effectLst/>
                          <a:latin typeface="+mn-lt"/>
                          <a:ea typeface="+mn-ea"/>
                          <a:cs typeface="+mn-cs"/>
                        </a:rPr>
                        <a:t>0.76 [0.59, 0.99] </a:t>
                      </a:r>
                      <a:endParaRPr lang="pt-BR" dirty="0" smtClean="0"/>
                    </a:p>
                    <a:p>
                      <a:endParaRPr lang="en-US" dirty="0"/>
                    </a:p>
                  </a:txBody>
                  <a:tcPr/>
                </a:tc>
              </a:tr>
              <a:tr h="370840">
                <a:tc>
                  <a:txBody>
                    <a:bodyPr/>
                    <a:lstStyle/>
                    <a:p>
                      <a:r>
                        <a:rPr lang="en-US" dirty="0" smtClean="0"/>
                        <a:t>Single doses (SD)</a:t>
                      </a:r>
                      <a:endParaRPr lang="en-US" dirty="0"/>
                    </a:p>
                  </a:txBody>
                  <a:tcPr/>
                </a:tc>
                <a:tc>
                  <a:txBody>
                    <a:bodyPr/>
                    <a:lstStyle/>
                    <a:p>
                      <a:r>
                        <a:rPr lang="en-US" dirty="0" smtClean="0"/>
                        <a:t>3</a:t>
                      </a:r>
                      <a:endParaRPr lang="en-US" dirty="0"/>
                    </a:p>
                  </a:txBody>
                  <a:tcPr/>
                </a:tc>
                <a:tc>
                  <a:txBody>
                    <a:bodyPr/>
                    <a:lstStyle/>
                    <a:p>
                      <a:r>
                        <a:rPr lang="en-US" dirty="0" smtClean="0"/>
                        <a:t>585</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Odds Ratio (M-H, Fixed, 95% CI) </a:t>
                      </a:r>
                      <a:endParaRPr lang="en-US" dirty="0" smtClean="0"/>
                    </a:p>
                    <a:p>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t-BR" sz="1800" kern="1200" dirty="0" smtClean="0">
                          <a:solidFill>
                            <a:schemeClr val="dk1"/>
                          </a:solidFill>
                          <a:effectLst/>
                          <a:latin typeface="+mn-lt"/>
                          <a:ea typeface="+mn-ea"/>
                          <a:cs typeface="+mn-cs"/>
                        </a:rPr>
                        <a:t>0.74 [0.52, 1.06] </a:t>
                      </a:r>
                      <a:endParaRPr lang="pt-BR" dirty="0" smtClean="0"/>
                    </a:p>
                    <a:p>
                      <a:endParaRPr lang="en-US" dirty="0"/>
                    </a:p>
                  </a:txBody>
                  <a:tcPr/>
                </a:tc>
              </a:tr>
              <a:tr h="370840">
                <a:tc>
                  <a:txBody>
                    <a:bodyPr/>
                    <a:lstStyle/>
                    <a:p>
                      <a:r>
                        <a:rPr lang="en-US" dirty="0" smtClean="0"/>
                        <a:t>SD</a:t>
                      </a:r>
                      <a:r>
                        <a:rPr lang="en-US" baseline="0" dirty="0" smtClean="0"/>
                        <a:t> vs 6-7 day topical treatment </a:t>
                      </a:r>
                      <a:endParaRPr lang="en-US" dirty="0"/>
                    </a:p>
                  </a:txBody>
                  <a:tcPr/>
                </a:tc>
                <a:tc>
                  <a:txBody>
                    <a:bodyPr/>
                    <a:lstStyle/>
                    <a:p>
                      <a:r>
                        <a:rPr lang="en-US" dirty="0" smtClean="0"/>
                        <a:t>2</a:t>
                      </a:r>
                      <a:endParaRPr lang="en-US" dirty="0"/>
                    </a:p>
                  </a:txBody>
                  <a:tcPr/>
                </a:tc>
                <a:tc>
                  <a:txBody>
                    <a:bodyPr/>
                    <a:lstStyle/>
                    <a:p>
                      <a:r>
                        <a:rPr lang="en-US" dirty="0" smtClean="0"/>
                        <a:t>285</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Odds Ratio (M-H, Fixed, 95% CI) </a:t>
                      </a:r>
                      <a:endParaRPr lang="en-US" dirty="0" smtClean="0"/>
                    </a:p>
                    <a:p>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t-BR" sz="1800" kern="1200" dirty="0" smtClean="0">
                          <a:solidFill>
                            <a:schemeClr val="dk1"/>
                          </a:solidFill>
                          <a:effectLst/>
                          <a:latin typeface="+mn-lt"/>
                          <a:ea typeface="+mn-ea"/>
                          <a:cs typeface="+mn-cs"/>
                        </a:rPr>
                        <a:t>1.38 [0.80, 2.37] </a:t>
                      </a:r>
                      <a:endParaRPr lang="pt-BR" dirty="0" smtClean="0"/>
                    </a:p>
                    <a:p>
                      <a:endParaRPr lang="en-US" dirty="0"/>
                    </a:p>
                  </a:txBody>
                  <a:tcPr/>
                </a:tc>
              </a:tr>
            </a:tbl>
          </a:graphicData>
        </a:graphic>
      </p:graphicFrame>
    </p:spTree>
    <p:extLst>
      <p:ext uri="{BB962C8B-B14F-4D97-AF65-F5344CB8AC3E}">
        <p14:creationId xmlns:p14="http://schemas.microsoft.com/office/powerpoint/2010/main" val="24912051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6" name="Content Placeholder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388683" y="1028541"/>
            <a:ext cx="8526419" cy="4351338"/>
          </a:xfrm>
        </p:spPr>
      </p:pic>
    </p:spTree>
    <p:extLst>
      <p:ext uri="{BB962C8B-B14F-4D97-AF65-F5344CB8AC3E}">
        <p14:creationId xmlns:p14="http://schemas.microsoft.com/office/powerpoint/2010/main" val="189839333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261872" y="770561"/>
            <a:ext cx="8085539" cy="4351338"/>
          </a:xfrm>
        </p:spPr>
      </p:pic>
      <p:sp>
        <p:nvSpPr>
          <p:cNvPr id="5" name="Rectangle 4"/>
          <p:cNvSpPr/>
          <p:nvPr/>
        </p:nvSpPr>
        <p:spPr>
          <a:xfrm>
            <a:off x="1938391" y="5343373"/>
            <a:ext cx="6096000" cy="492443"/>
          </a:xfrm>
          <a:prstGeom prst="rect">
            <a:avLst/>
          </a:prstGeom>
        </p:spPr>
        <p:txBody>
          <a:bodyPr>
            <a:spAutoFit/>
          </a:bodyPr>
          <a:lstStyle/>
          <a:p>
            <a:r>
              <a:rPr lang="nb-NO" sz="800" dirty="0" err="1">
                <a:latin typeface="GillSans" charset="0"/>
              </a:rPr>
              <a:t>Heterogeneity</a:t>
            </a:r>
            <a:r>
              <a:rPr lang="nb-NO" sz="800" dirty="0">
                <a:latin typeface="GillSans" charset="0"/>
              </a:rPr>
              <a:t>: Chi</a:t>
            </a:r>
            <a:r>
              <a:rPr lang="nb-NO" sz="800" dirty="0">
                <a:latin typeface="AGaramond" charset="0"/>
              </a:rPr>
              <a:t>2 </a:t>
            </a:r>
            <a:r>
              <a:rPr lang="nb-NO" sz="800" dirty="0">
                <a:latin typeface="GillSans" charset="0"/>
              </a:rPr>
              <a:t>= 3.31, </a:t>
            </a:r>
            <a:r>
              <a:rPr lang="nb-NO" sz="800" dirty="0" err="1">
                <a:latin typeface="GillSans" charset="0"/>
              </a:rPr>
              <a:t>df</a:t>
            </a:r>
            <a:r>
              <a:rPr lang="nb-NO" sz="800" dirty="0">
                <a:latin typeface="GillSans" charset="0"/>
              </a:rPr>
              <a:t> = 4 (P = 0.51); I</a:t>
            </a:r>
            <a:r>
              <a:rPr lang="nb-NO" sz="800" dirty="0">
                <a:latin typeface="AGaramond" charset="0"/>
              </a:rPr>
              <a:t>2 </a:t>
            </a:r>
            <a:r>
              <a:rPr lang="nb-NO" sz="800" dirty="0">
                <a:latin typeface="GillSans" charset="0"/>
              </a:rPr>
              <a:t>=0.0% Test for overall </a:t>
            </a:r>
            <a:r>
              <a:rPr lang="nb-NO" sz="800" dirty="0" err="1">
                <a:latin typeface="GillSans" charset="0"/>
              </a:rPr>
              <a:t>effect</a:t>
            </a:r>
            <a:r>
              <a:rPr lang="nb-NO" sz="800" dirty="0">
                <a:latin typeface="GillSans" charset="0"/>
              </a:rPr>
              <a:t>: Z = 2.01 (P = 0.044)</a:t>
            </a:r>
            <a:br>
              <a:rPr lang="nb-NO" sz="800" dirty="0">
                <a:latin typeface="GillSans" charset="0"/>
              </a:rPr>
            </a:br>
            <a:endParaRPr lang="nb-NO" dirty="0"/>
          </a:p>
        </p:txBody>
      </p:sp>
    </p:spTree>
    <p:extLst>
      <p:ext uri="{BB962C8B-B14F-4D97-AF65-F5344CB8AC3E}">
        <p14:creationId xmlns:p14="http://schemas.microsoft.com/office/powerpoint/2010/main" val="1020387990"/>
      </p:ext>
    </p:extLst>
  </p:cSld>
  <p:clrMapOvr>
    <a:masterClrMapping/>
  </p:clrMapOvr>
  <p:timing>
    <p:tnLst>
      <p:par>
        <p:cTn id="1" dur="indefinite" restart="never" nodeType="tmRoot"/>
      </p:par>
    </p:tnLst>
  </p:timing>
</p:sld>
</file>

<file path=ppt/theme/theme1.xml><?xml version="1.0" encoding="utf-8"?>
<a:theme xmlns:a="http://schemas.openxmlformats.org/drawingml/2006/main" name="View">
  <a:themeElements>
    <a:clrScheme name="Blue">
      <a:dk1>
        <a:sysClr val="windowText" lastClr="000000"/>
      </a:dk1>
      <a:lt1>
        <a:sysClr val="window" lastClr="FFFFFF"/>
      </a:lt1>
      <a:dk2>
        <a:srgbClr val="17406D"/>
      </a:dk2>
      <a:lt2>
        <a:srgbClr val="DBEF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View">
      <a:maj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View">
      <a:fillStyleLst>
        <a:solidFill>
          <a:schemeClr val="phClr"/>
        </a:solidFill>
        <a:solidFill>
          <a:schemeClr val="phClr">
            <a:tint val="60000"/>
            <a:satMod val="120000"/>
          </a:schemeClr>
        </a:solidFill>
        <a:solidFill>
          <a:schemeClr val="phClr">
            <a:shade val="75000"/>
            <a:satMod val="160000"/>
          </a:schemeClr>
        </a:solidFill>
      </a:fillStyleLst>
      <a:lnStyleLst>
        <a:ln w="9525" cap="flat" cmpd="sng" algn="ctr">
          <a:solidFill>
            <a:schemeClr val="phClr"/>
          </a:solidFill>
          <a:prstDash val="solid"/>
        </a:ln>
        <a:ln w="13970" cap="flat" cmpd="sng" algn="ctr">
          <a:solidFill>
            <a:schemeClr val="phClr"/>
          </a:solidFill>
          <a:prstDash val="solid"/>
        </a:ln>
        <a:ln w="17145" cap="flat" cmpd="sng" algn="ctr">
          <a:solidFill>
            <a:schemeClr val="phClr">
              <a:shade val="95000"/>
              <a:alpha val="95000"/>
              <a:satMod val="150000"/>
            </a:schemeClr>
          </a:solidFill>
          <a:prstDash val="solid"/>
        </a:ln>
      </a:lnStyleLst>
      <a:effectStyleLst>
        <a:effectStyle>
          <a:effectLst/>
        </a:effectStyle>
        <a:effectStyle>
          <a:effectLst>
            <a:outerShdw blurRad="50800" dist="15240" dir="5400000" algn="tl" rotWithShape="0">
              <a:srgbClr val="000000">
                <a:alpha val="75000"/>
              </a:srgbClr>
            </a:outerShdw>
          </a:effectLst>
          <a:scene3d>
            <a:camera prst="orthographicFront">
              <a:rot lat="0" lon="0" rev="0"/>
            </a:camera>
            <a:lightRig rig="brightRoom" dir="tl"/>
          </a:scene3d>
          <a:sp3d contourW="9525" prstMaterial="flat">
            <a:bevelT w="0" h="0" prst="coolSlant"/>
            <a:contourClr>
              <a:schemeClr val="phClr">
                <a:shade val="35000"/>
                <a:satMod val="130000"/>
              </a:schemeClr>
            </a:contourClr>
          </a:sp3d>
        </a:effectStyle>
        <a:effectStyle>
          <a:effectLst>
            <a:outerShdw blurRad="76200" dist="25400" dir="5400000" algn="tl" rotWithShape="0">
              <a:srgbClr val="000000">
                <a:alpha val="55000"/>
              </a:srgbClr>
            </a:outerShdw>
          </a:effectLst>
          <a:scene3d>
            <a:camera prst="orthographicFront">
              <a:rot lat="0" lon="0" rev="0"/>
            </a:camera>
            <a:lightRig rig="brightRoom" dir="tl"/>
          </a:scene3d>
          <a:sp3d contourW="19050" prstMaterial="flat">
            <a:bevelT w="0" h="0" prst="coolSlant"/>
            <a:contourClr>
              <a:schemeClr val="phClr">
                <a:shade val="25000"/>
                <a:satMod val="140000"/>
              </a:schemeClr>
            </a:contourClr>
          </a:sp3d>
        </a:effectStyle>
      </a:effectStyleLst>
      <a:bgFillStyleLst>
        <a:solidFill>
          <a:schemeClr val="phClr"/>
        </a:solidFill>
        <a:solidFill>
          <a:schemeClr val="phClr">
            <a:tint val="95000"/>
            <a:satMod val="170000"/>
          </a:schemeClr>
        </a:solidFill>
        <a:gradFill rotWithShape="1">
          <a:gsLst>
            <a:gs pos="0">
              <a:schemeClr val="phClr">
                <a:tint val="94000"/>
                <a:shade val="98000"/>
                <a:satMod val="130000"/>
                <a:lumMod val="102000"/>
              </a:schemeClr>
            </a:gs>
            <a:gs pos="100000">
              <a:schemeClr val="phClr">
                <a:tint val="98000"/>
                <a:shade val="78000"/>
                <a:satMod val="140000"/>
              </a:schemeClr>
            </a:gs>
          </a:gsLst>
          <a:path path="circle">
            <a:fillToRect l="100000" t="100000" r="100000" b="100000"/>
          </a:path>
        </a:gradFill>
      </a:bgFillStyleLst>
    </a:fmtScheme>
  </a:themeElements>
  <a:objectDefaults/>
  <a:extraClrSchemeLst/>
  <a:extLst>
    <a:ext uri="{05A4C25C-085E-4340-85A3-A5531E510DB2}">
      <thm15:themeFamily xmlns:thm15="http://schemas.microsoft.com/office/thememl/2012/main" name="View" id="{BA0EB5A6-F2D4-4F82-977B-64ADEE4A2A69}" vid="{3969A8A2-35DB-4E3B-8885-16FD2056867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View</Template>
  <TotalTime>4634</TotalTime>
  <Words>631</Words>
  <Application>Microsoft Office PowerPoint</Application>
  <PresentationFormat>Widescreen</PresentationFormat>
  <Paragraphs>96</Paragraphs>
  <Slides>18</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18</vt:i4>
      </vt:variant>
    </vt:vector>
  </HeadingPairs>
  <TitlesOfParts>
    <vt:vector size="26" baseType="lpstr">
      <vt:lpstr>AGaramond</vt:lpstr>
      <vt:lpstr>Arial</vt:lpstr>
      <vt:lpstr>Calibri</vt:lpstr>
      <vt:lpstr>Century Schoolbook</vt:lpstr>
      <vt:lpstr>GillSans</vt:lpstr>
      <vt:lpstr>Mangal</vt:lpstr>
      <vt:lpstr>Wingdings 2</vt:lpstr>
      <vt:lpstr>View</vt:lpstr>
      <vt:lpstr>Best Bets </vt:lpstr>
      <vt:lpstr>PICO </vt:lpstr>
      <vt:lpstr>Search strategy </vt:lpstr>
      <vt:lpstr>Exclusion criteria </vt:lpstr>
      <vt:lpstr>Search Outcome </vt:lpstr>
      <vt:lpstr>   Oral versus intra-vaginal imidazole and triazole anti-fungal treatment of uncomplicated vulvovaginal candidiasis (thrush) (Review)  </vt:lpstr>
      <vt:lpstr>Clinical Cure - Short term  Fluconazole VS Clotrimazole </vt:lpstr>
      <vt:lpstr>PowerPoint Presentation</vt:lpstr>
      <vt:lpstr>PowerPoint Presentation</vt:lpstr>
      <vt:lpstr>PowerPoint Presentation</vt:lpstr>
      <vt:lpstr>PowerPoint Presentation</vt:lpstr>
      <vt:lpstr>Results analysis </vt:lpstr>
      <vt:lpstr>Results analysis </vt:lpstr>
      <vt:lpstr> Oral fluconazole 150 mg single dose versus intra-vaginal clotrimazole treatment of acute vulvovaginal candidiasis </vt:lpstr>
      <vt:lpstr>Results at 1 month </vt:lpstr>
      <vt:lpstr>Treatment of vulvovaginal candidiasis: a review of the literature </vt:lpstr>
      <vt:lpstr>Candidiasis (vulvovaginal)</vt:lpstr>
      <vt:lpstr>Changes to clinical practice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Gail Hayward</cp:lastModifiedBy>
  <cp:revision>20</cp:revision>
  <dcterms:created xsi:type="dcterms:W3CDTF">2016-11-08T14:40:13Z</dcterms:created>
  <dcterms:modified xsi:type="dcterms:W3CDTF">2017-04-20T20:37:17Z</dcterms:modified>
</cp:coreProperties>
</file>