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74" r:id="rId3"/>
    <p:sldId id="267" r:id="rId4"/>
    <p:sldId id="272" r:id="rId5"/>
    <p:sldId id="259" r:id="rId6"/>
    <p:sldId id="260" r:id="rId7"/>
    <p:sldId id="263" r:id="rId8"/>
    <p:sldId id="261" r:id="rId9"/>
    <p:sldId id="262" r:id="rId10"/>
    <p:sldId id="265" r:id="rId11"/>
    <p:sldId id="264" r:id="rId12"/>
    <p:sldId id="266" r:id="rId13"/>
    <p:sldId id="268" r:id="rId14"/>
    <p:sldId id="269" r:id="rId15"/>
    <p:sldId id="271" r:id="rId16"/>
    <p:sldId id="273" r:id="rId17"/>
    <p:sldId id="25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D9F0E-1626-42CA-8CBA-863600503979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A8547-AABC-4A7F-8D57-23A8CB303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02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Safeguarding risk assessment tool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8547-AABC-4A7F-8D57-23A8CB3030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506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Are</a:t>
            </a:r>
            <a:r>
              <a:rPr lang="en-GB" baseline="0" dirty="0" smtClean="0"/>
              <a:t> the child's worries the same as yours? What is it the child wishes for? </a:t>
            </a:r>
            <a:r>
              <a:rPr lang="en-GB" baseline="0" dirty="0" err="1" smtClean="0"/>
              <a:t>Eg</a:t>
            </a:r>
            <a:r>
              <a:rPr lang="en-GB" baseline="0" dirty="0" smtClean="0"/>
              <a:t> parents to be together but NMO.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8547-AABC-4A7F-8D57-23A8CB3030C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06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May be asked 1. What are you worried about?</a:t>
            </a:r>
            <a:r>
              <a:rPr lang="en-GB" baseline="0" dirty="0" smtClean="0"/>
              <a:t> 2. What has lead to that worry?</a:t>
            </a:r>
          </a:p>
          <a:p>
            <a:r>
              <a:rPr lang="en-GB" baseline="0" dirty="0" smtClean="0"/>
              <a:t>Level of need.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8547-AABC-4A7F-8D57-23A8CB3030C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581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8547-AABC-4A7F-8D57-23A8CB3030C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888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Social workers in West </a:t>
            </a:r>
            <a:r>
              <a:rPr lang="en-GB" dirty="0" err="1" smtClean="0"/>
              <a:t>Austrailia</a:t>
            </a:r>
            <a:r>
              <a:rPr lang="en-GB" dirty="0" smtClean="0"/>
              <a:t>, family therapy observing techniques with families behind mirror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8547-AABC-4A7F-8D57-23A8CB3030C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843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Mapping tool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Strength based, families have strengths, resources and ability to</a:t>
            </a:r>
            <a:r>
              <a:rPr lang="en-GB" baseline="0" dirty="0" smtClean="0"/>
              <a:t> recover from adversity. Worker supports family to help themselves.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Common language, children viewing records, conversations with parents clear what they must do, intuition v issue when discussing cases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Encourage families to help themselves.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8547-AABC-4A7F-8D57-23A8CB3030C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872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</a:t>
            </a:r>
            <a:r>
              <a:rPr lang="en-GB" baseline="0" dirty="0" smtClean="0"/>
              <a:t>OC – children growing up in similar circumstances but different impact on child, different impact one sibling to </a:t>
            </a:r>
            <a:r>
              <a:rPr lang="en-GB" baseline="0" dirty="0" err="1" smtClean="0"/>
              <a:t>next,find</a:t>
            </a:r>
            <a:r>
              <a:rPr lang="en-GB" baseline="0" dirty="0" smtClean="0"/>
              <a:t> out what is worrying the child is this the same as what is worrying you? Three Houses. What do they wish for?</a:t>
            </a:r>
          </a:p>
          <a:p>
            <a:r>
              <a:rPr lang="en-GB" baseline="0" dirty="0" smtClean="0"/>
              <a:t>Referrals what is it you are worried about? What has lead to that worry? (today, past child, experience with this family?)</a:t>
            </a:r>
          </a:p>
          <a:p>
            <a:r>
              <a:rPr lang="en-GB" baseline="0" dirty="0" smtClean="0"/>
              <a:t>Think re child viewing their record as an adult,</a:t>
            </a:r>
          </a:p>
          <a:p>
            <a:r>
              <a:rPr lang="en-GB" baseline="0" dirty="0" smtClean="0"/>
              <a:t>Supervision thinking through problems.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8547-AABC-4A7F-8D57-23A8CB3030C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62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Parents understand what professionals are worried about and what they need to do to get them out of their lives.</a:t>
            </a:r>
          </a:p>
          <a:p>
            <a:r>
              <a:rPr lang="en-GB" dirty="0" smtClean="0"/>
              <a:t>What needs to happen not a service, provision of safety to children in circumstances, how a service will lead to a change to protect child.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8547-AABC-4A7F-8D57-23A8CB3030C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111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Past harm as an indicator of future harm, incidence how often</a:t>
            </a:r>
            <a:r>
              <a:rPr lang="en-GB" baseline="0" dirty="0" smtClean="0"/>
              <a:t> many incidents map first/worst /most recent.</a:t>
            </a:r>
          </a:p>
          <a:p>
            <a:r>
              <a:rPr lang="en-GB" baseline="0" dirty="0" smtClean="0"/>
              <a:t>Danger statements- what are you concerned will happen to the family if nothing changes? Drug using mother as example</a:t>
            </a:r>
          </a:p>
          <a:p>
            <a:r>
              <a:rPr lang="en-GB" baseline="0" dirty="0" smtClean="0"/>
              <a:t>Factors making situation more complex for family and professionals, how do these impact the child. Is the professional making the situation better or more complicated? &gt;4-5 professionals negative impact, what is this professional going to add?</a:t>
            </a:r>
          </a:p>
          <a:p>
            <a:r>
              <a:rPr lang="en-GB" baseline="0" dirty="0" smtClean="0"/>
              <a:t>Times when child in danger protected. Use positives to engage family . Think of times they have managed OK. Ask re network, who helps, who do children see as important in there lives, genogram.</a:t>
            </a:r>
          </a:p>
          <a:p>
            <a:r>
              <a:rPr lang="en-GB" baseline="0" dirty="0" smtClean="0"/>
              <a:t>Scaling</a:t>
            </a:r>
          </a:p>
          <a:p>
            <a:r>
              <a:rPr lang="en-GB" baseline="0" dirty="0" smtClean="0"/>
              <a:t>Safety goals what do you need to see to be satisfied the situation is safe enough to close the case? If attends a group what change do you want to see to show no longer using and for how long?</a:t>
            </a:r>
          </a:p>
          <a:p>
            <a:r>
              <a:rPr lang="en-GB" baseline="0" dirty="0" smtClean="0"/>
              <a:t>Steps to move towards goal closing case moving from3 to 4.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8547-AABC-4A7F-8D57-23A8CB3030C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131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Safer Surrey Additional question- What do we still need</a:t>
            </a:r>
            <a:r>
              <a:rPr lang="en-GB" baseline="0" dirty="0" smtClean="0"/>
              <a:t> to know?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8547-AABC-4A7F-8D57-23A8CB3030C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435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Read slide looking</a:t>
            </a:r>
            <a:r>
              <a:rPr lang="en-GB" baseline="0" dirty="0" smtClean="0"/>
              <a:t> at mapping tools on handout. Shout out what going well? What are we worried about? What needs to change?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8547-AABC-4A7F-8D57-23A8CB3030C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113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AAAAF8-D28F-4C1F-B048-FB83A0C6E802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EB6EAE-8791-406B-A316-493A11A60B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AAAF8-D28F-4C1F-B048-FB83A0C6E802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B6EAE-8791-406B-A316-493A11A60B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AAAF8-D28F-4C1F-B048-FB83A0C6E802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B6EAE-8791-406B-A316-493A11A60B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AAAF8-D28F-4C1F-B048-FB83A0C6E802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B6EAE-8791-406B-A316-493A11A60BC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AAAF8-D28F-4C1F-B048-FB83A0C6E802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B6EAE-8791-406B-A316-493A11A60BC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AAAF8-D28F-4C1F-B048-FB83A0C6E802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B6EAE-8791-406B-A316-493A11A60BC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AAAF8-D28F-4C1F-B048-FB83A0C6E802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B6EAE-8791-406B-A316-493A11A60BC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AAAF8-D28F-4C1F-B048-FB83A0C6E802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B6EAE-8791-406B-A316-493A11A60BC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AAAF8-D28F-4C1F-B048-FB83A0C6E802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B6EAE-8791-406B-A316-493A11A60B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AAAAF8-D28F-4C1F-B048-FB83A0C6E802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B6EAE-8791-406B-A316-493A11A60BC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AAAAF8-D28F-4C1F-B048-FB83A0C6E802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EB6EAE-8791-406B-A316-493A11A60BC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AAAAF8-D28F-4C1F-B048-FB83A0C6E802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EB6EAE-8791-406B-A316-493A11A60BC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rreyscb.org.uk/about-us/strategic-document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urreycc.gov.uk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378" y="2420888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b="1" dirty="0" smtClean="0"/>
              <a:t>Signs of Safety</a:t>
            </a:r>
            <a:endParaRPr lang="en-GB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7772400" cy="123829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Dr Sharon </a:t>
            </a:r>
            <a:r>
              <a:rPr lang="en-GB" dirty="0" err="1" smtClean="0"/>
              <a:t>Kefford</a:t>
            </a:r>
            <a:endParaRPr lang="en-GB" dirty="0" smtClean="0"/>
          </a:p>
          <a:p>
            <a:r>
              <a:rPr lang="en-GB" dirty="0" smtClean="0"/>
              <a:t>Named GP Childrens Safeguarding Surrey Countywide, North East Hants and Farnham,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3024336" cy="2106954"/>
          </a:xfrm>
          <a:prstGeom prst="rect">
            <a:avLst/>
          </a:prstGeom>
        </p:spPr>
      </p:pic>
      <p:pic>
        <p:nvPicPr>
          <p:cNvPr id="5" name="Picture 2" descr="NHS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60157"/>
            <a:ext cx="1490464" cy="53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23528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NHS Guildford &amp; Waverley CCG </a:t>
            </a:r>
          </a:p>
          <a:p>
            <a:r>
              <a:rPr lang="en-GB" dirty="0">
                <a:solidFill>
                  <a:schemeClr val="bg1"/>
                </a:solidFill>
              </a:rPr>
              <a:t>Countywide Safeguarding  Team</a:t>
            </a:r>
          </a:p>
        </p:txBody>
      </p:sp>
    </p:spTree>
    <p:extLst>
      <p:ext uri="{BB962C8B-B14F-4D97-AF65-F5344CB8AC3E}">
        <p14:creationId xmlns:p14="http://schemas.microsoft.com/office/powerpoint/2010/main" val="276100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Surrey Signs of Safety</a:t>
            </a:r>
            <a:br>
              <a:rPr lang="en-GB" dirty="0" smtClean="0"/>
            </a:br>
            <a:r>
              <a:rPr lang="en-GB" dirty="0" smtClean="0"/>
              <a:t>Mapping Tool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899592" y="2060848"/>
            <a:ext cx="345638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  <a:p>
            <a:r>
              <a:rPr lang="en-GB" b="1" dirty="0"/>
              <a:t>What are you worried about? </a:t>
            </a:r>
            <a:endParaRPr lang="en-GB" b="1" dirty="0" smtClean="0"/>
          </a:p>
          <a:p>
            <a:endParaRPr lang="en-GB" dirty="0" smtClean="0"/>
          </a:p>
          <a:p>
            <a:r>
              <a:rPr lang="en-GB" dirty="0" smtClean="0"/>
              <a:t>(</a:t>
            </a:r>
            <a:r>
              <a:rPr lang="en-GB" dirty="0"/>
              <a:t>past harm, future danger, complicating factors)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60032" y="2071223"/>
            <a:ext cx="345638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  <a:p>
            <a:r>
              <a:rPr lang="en-GB" b="1" dirty="0"/>
              <a:t>What’s working well?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(existing </a:t>
            </a:r>
            <a:r>
              <a:rPr lang="en-GB" dirty="0"/>
              <a:t>strengths and safety)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99592" y="4221088"/>
            <a:ext cx="345638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  <a:p>
            <a:r>
              <a:rPr lang="en-GB" b="1" dirty="0"/>
              <a:t>What do we still need to know? </a:t>
            </a:r>
            <a:endParaRPr lang="en-GB" b="1" dirty="0" smtClean="0"/>
          </a:p>
          <a:p>
            <a:endParaRPr lang="en-GB" b="1" dirty="0"/>
          </a:p>
          <a:p>
            <a:r>
              <a:rPr lang="en-GB" dirty="0" smtClean="0"/>
              <a:t>(</a:t>
            </a:r>
            <a:r>
              <a:rPr lang="en-GB" dirty="0"/>
              <a:t>grey areas, unknown information, where do we </a:t>
            </a:r>
            <a:r>
              <a:rPr lang="en-GB" dirty="0" smtClean="0"/>
              <a:t>need further information)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4883340" y="4221088"/>
            <a:ext cx="345638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What needs to happen?</a:t>
            </a:r>
          </a:p>
          <a:p>
            <a:endParaRPr lang="en-GB" b="1" dirty="0" smtClean="0"/>
          </a:p>
          <a:p>
            <a:endParaRPr lang="en-GB" dirty="0" smtClean="0"/>
          </a:p>
          <a:p>
            <a:r>
              <a:rPr lang="en-GB" dirty="0" smtClean="0"/>
              <a:t>(for future safety)</a:t>
            </a:r>
            <a:endParaRPr lang="en-GB" dirty="0"/>
          </a:p>
        </p:txBody>
      </p:sp>
      <p:pic>
        <p:nvPicPr>
          <p:cNvPr id="15" name="Picture 2" descr="NH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238" y="49321"/>
            <a:ext cx="1022920" cy="36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63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Wednesday morning. Zoe a 14 year old girl comes into the surgery alone. Asks if consultation is confidential as she does not want her mum and Dad to know.</a:t>
            </a:r>
          </a:p>
          <a:p>
            <a:r>
              <a:rPr lang="en-GB" dirty="0" smtClean="0"/>
              <a:t>Discloses that she is feeling very low, cutting herself. 1 year. Tried to talk to her mum who told her nothing was wrong. Describes relationship with parents as reasonable, usual teenage disagreements minor. </a:t>
            </a:r>
            <a:endParaRPr lang="en-GB" dirty="0"/>
          </a:p>
          <a:p>
            <a:r>
              <a:rPr lang="en-GB" dirty="0" smtClean="0"/>
              <a:t>Deals with emotions herself talking to friends, using APPs.</a:t>
            </a:r>
          </a:p>
          <a:p>
            <a:r>
              <a:rPr lang="en-GB" dirty="0" smtClean="0"/>
              <a:t>Doing well at school dislikes classmates but has other friends. Previously bullied. Does not want to talk to teachers, worried they will inform her parents.</a:t>
            </a:r>
          </a:p>
          <a:p>
            <a:r>
              <a:rPr lang="en-GB" dirty="0" smtClean="0"/>
              <a:t>Friends have told her she has mood swings and can start arguments.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sz="4600" b="1" dirty="0" smtClean="0"/>
              <a:t>Assess the risk for this child using signs of safety framework.</a:t>
            </a:r>
            <a:endParaRPr lang="en-GB" sz="4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</a:t>
            </a:r>
            <a:endParaRPr lang="en-GB" dirty="0"/>
          </a:p>
        </p:txBody>
      </p:sp>
      <p:pic>
        <p:nvPicPr>
          <p:cNvPr id="4" name="Picture 2" descr="NH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238" y="49321"/>
            <a:ext cx="1022920" cy="36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83968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NHS Guildford &amp; Waverley CCG 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Countywide Safeguarding  Team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03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349" y="1481138"/>
            <a:ext cx="6497302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Talking to children.</a:t>
            </a:r>
            <a:br>
              <a:rPr lang="en-GB" dirty="0" smtClean="0"/>
            </a:br>
            <a:r>
              <a:rPr lang="en-GB" dirty="0" smtClean="0"/>
              <a:t>The Three Houses</a:t>
            </a:r>
            <a:endParaRPr lang="en-GB" dirty="0"/>
          </a:p>
        </p:txBody>
      </p:sp>
      <p:pic>
        <p:nvPicPr>
          <p:cNvPr id="5" name="Picture 2" descr="NHS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238" y="49321"/>
            <a:ext cx="1022920" cy="36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48158" y="60932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NHS Guildford &amp; Waverley CCG 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Countywide Safeguarding  Team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86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643396"/>
              </p:ext>
            </p:extLst>
          </p:nvPr>
        </p:nvGraphicFramePr>
        <p:xfrm>
          <a:off x="395536" y="1196751"/>
          <a:ext cx="8229600" cy="4842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285698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4. Reason for Referral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731" marR="59731" marT="0" marB="0"/>
                </a:tc>
              </a:tr>
              <a:tr h="1350914">
                <a:tc>
                  <a:txBody>
                    <a:bodyPr/>
                    <a:lstStyle/>
                    <a:p>
                      <a:pPr marL="11430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dirty="0">
                          <a:effectLst/>
                        </a:rPr>
                        <a:t>What was the date and time of presentation</a:t>
                      </a:r>
                      <a:r>
                        <a:rPr lang="en-GB" sz="1800" dirty="0" smtClean="0">
                          <a:effectLst/>
                        </a:rPr>
                        <a:t>?</a:t>
                      </a:r>
                    </a:p>
                    <a:p>
                      <a:pPr marL="11430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 </a:t>
                      </a:r>
                    </a:p>
                    <a:p>
                      <a:pPr marL="11430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Was </a:t>
                      </a:r>
                      <a:r>
                        <a:rPr lang="en-GB" sz="1800" dirty="0">
                          <a:effectLst/>
                        </a:rPr>
                        <a:t>the child/young person present?   YES     NO</a:t>
                      </a:r>
                    </a:p>
                    <a:p>
                      <a:pPr marL="11430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dirty="0">
                          <a:effectLst/>
                        </a:rPr>
                        <a:t>If NO, please give details of where the child was at the time of referral and who they were with:      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731" marR="59731" marT="0" marB="0"/>
                </a:tc>
              </a:tr>
              <a:tr h="571395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What are you worried about?</a:t>
                      </a:r>
                    </a:p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    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731" marR="59731" marT="0" marB="0"/>
                </a:tc>
              </a:tr>
              <a:tr h="571395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What does the history tell us?</a:t>
                      </a:r>
                    </a:p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    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731" marR="59731" marT="0" marB="0"/>
                </a:tc>
              </a:tr>
              <a:tr h="5713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</a:t>
                      </a:r>
                      <a:r>
                        <a:rPr lang="en-GB" sz="1800" dirty="0" smtClean="0">
                          <a:effectLst/>
                        </a:rPr>
                        <a:t>What </a:t>
                      </a:r>
                      <a:r>
                        <a:rPr lang="en-GB" sz="1800" dirty="0">
                          <a:effectLst/>
                        </a:rPr>
                        <a:t>is working well?</a:t>
                      </a:r>
                    </a:p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    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731" marR="59731" marT="0" marB="0"/>
                </a:tc>
              </a:tr>
              <a:tr h="5713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</a:t>
                      </a:r>
                      <a:r>
                        <a:rPr lang="en-GB" sz="1800" dirty="0" smtClean="0">
                          <a:effectLst/>
                        </a:rPr>
                        <a:t>What </a:t>
                      </a:r>
                      <a:r>
                        <a:rPr lang="en-GB" sz="1800" dirty="0">
                          <a:effectLst/>
                        </a:rPr>
                        <a:t>is not working well?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     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731" marR="59731" marT="0" marB="0"/>
                </a:tc>
              </a:tr>
              <a:tr h="756512">
                <a:tc>
                  <a:txBody>
                    <a:bodyPr/>
                    <a:lstStyle/>
                    <a:p>
                      <a:pPr marL="11176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What do you consider to be the appropriate level of need for this case? Please refer to </a:t>
                      </a:r>
                      <a:r>
                        <a:rPr lang="en-GB" sz="1800" u="sng" dirty="0">
                          <a:effectLst/>
                          <a:hlinkClick r:id="rId3"/>
                        </a:rPr>
                        <a:t>Surrey Levels of Need</a:t>
                      </a:r>
                      <a:r>
                        <a:rPr lang="en-GB" sz="1800" dirty="0">
                          <a:effectLst/>
                        </a:rPr>
                        <a:t> document for guidance.</a:t>
                      </a:r>
                    </a:p>
                    <a:p>
                      <a:pPr marL="11176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    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731" marR="59731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Referring.</a:t>
            </a:r>
            <a:endParaRPr lang="en-GB" dirty="0"/>
          </a:p>
        </p:txBody>
      </p:sp>
      <p:pic>
        <p:nvPicPr>
          <p:cNvPr id="5" name="Picture 2" descr="NHS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238" y="49321"/>
            <a:ext cx="1022920" cy="36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48158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NHS Guildford &amp; Waverley CCG 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Countywide Safeguarding  Team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10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600" dirty="0" smtClean="0"/>
              <a:t>A social worker asks you to complete a report for a child protection conference sharing information regarding the following family.(see Hand out).</a:t>
            </a:r>
          </a:p>
          <a:p>
            <a:endParaRPr lang="en-GB" sz="2600" dirty="0" smtClean="0"/>
          </a:p>
          <a:p>
            <a:r>
              <a:rPr lang="en-GB" sz="2600" dirty="0"/>
              <a:t>You have just finished surgery and cleared your path links, it’s 7.30pm. You start to write the report for Ruby’s case </a:t>
            </a:r>
            <a:r>
              <a:rPr lang="en-GB" sz="2600" dirty="0" smtClean="0"/>
              <a:t>conference</a:t>
            </a:r>
            <a:r>
              <a:rPr lang="en-GB" sz="2600" dirty="0"/>
              <a:t>.</a:t>
            </a:r>
          </a:p>
          <a:p>
            <a:endParaRPr lang="en-GB" sz="2600" dirty="0" smtClean="0"/>
          </a:p>
          <a:p>
            <a:pPr marL="109728" indent="0">
              <a:buNone/>
            </a:pPr>
            <a:r>
              <a:rPr lang="en-GB" sz="2800" b="1" dirty="0" smtClean="0"/>
              <a:t>Complete this Child Protection information sharing request using the Signs of Safety framework. Comment (in your opinion) on the current level of risk to the child.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Sharing</a:t>
            </a:r>
            <a:endParaRPr lang="en-GB" dirty="0"/>
          </a:p>
        </p:txBody>
      </p:sp>
      <p:pic>
        <p:nvPicPr>
          <p:cNvPr id="4" name="Picture 2" descr="NH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238" y="49321"/>
            <a:ext cx="1022920" cy="36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355976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NHS Guildford &amp; Waverley CCG </a:t>
            </a:r>
          </a:p>
          <a:p>
            <a:r>
              <a:rPr lang="en-GB" dirty="0">
                <a:solidFill>
                  <a:srgbClr val="00B0F0"/>
                </a:solidFill>
              </a:rPr>
              <a:t>Countywide Safeguarding  Team</a:t>
            </a:r>
          </a:p>
        </p:txBody>
      </p:sp>
    </p:spTree>
    <p:extLst>
      <p:ext uri="{BB962C8B-B14F-4D97-AF65-F5344CB8AC3E}">
        <p14:creationId xmlns:p14="http://schemas.microsoft.com/office/powerpoint/2010/main" val="128683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r>
              <a:rPr lang="en-GB" sz="2800" b="1" dirty="0" smtClean="0"/>
              <a:t>What are we worried about?</a:t>
            </a:r>
            <a:endParaRPr lang="en-GB" sz="2800" b="1" dirty="0"/>
          </a:p>
          <a:p>
            <a:r>
              <a:rPr lang="en-GB" sz="2400" dirty="0">
                <a:latin typeface="+mj-lt"/>
              </a:rPr>
              <a:t>Domestic violence</a:t>
            </a:r>
          </a:p>
          <a:p>
            <a:r>
              <a:rPr lang="en-GB" sz="2400" dirty="0">
                <a:latin typeface="+mj-lt"/>
              </a:rPr>
              <a:t>History of maternal mental health problems</a:t>
            </a:r>
          </a:p>
          <a:p>
            <a:r>
              <a:rPr lang="en-GB" sz="2400" dirty="0">
                <a:latin typeface="+mj-lt"/>
              </a:rPr>
              <a:t>Alcohol  abuse</a:t>
            </a:r>
          </a:p>
          <a:p>
            <a:r>
              <a:rPr lang="en-GB" sz="2400" dirty="0">
                <a:latin typeface="+mj-lt"/>
              </a:rPr>
              <a:t>Pregnancy</a:t>
            </a:r>
          </a:p>
          <a:p>
            <a:r>
              <a:rPr lang="en-GB" sz="2400" dirty="0">
                <a:latin typeface="+mj-lt"/>
              </a:rPr>
              <a:t>Maternal lack of empathy for the child</a:t>
            </a:r>
          </a:p>
          <a:p>
            <a:r>
              <a:rPr lang="en-GB" sz="2400" dirty="0">
                <a:latin typeface="+mj-lt"/>
              </a:rPr>
              <a:t>Attachment issues</a:t>
            </a:r>
          </a:p>
          <a:p>
            <a:r>
              <a:rPr lang="en-GB" sz="2400" b="1" dirty="0" smtClean="0"/>
              <a:t>What is going well?</a:t>
            </a:r>
            <a:endParaRPr lang="en-GB" sz="2400" b="1" dirty="0"/>
          </a:p>
          <a:p>
            <a:r>
              <a:rPr lang="en-GB" sz="2400" dirty="0" smtClean="0">
                <a:latin typeface="+mj-lt"/>
              </a:rPr>
              <a:t>School have </a:t>
            </a:r>
            <a:r>
              <a:rPr lang="en-GB" sz="2400" dirty="0">
                <a:latin typeface="+mj-lt"/>
              </a:rPr>
              <a:t>positive relationship with </a:t>
            </a:r>
            <a:r>
              <a:rPr lang="en-GB" sz="2400" dirty="0" smtClean="0">
                <a:latin typeface="+mj-lt"/>
              </a:rPr>
              <a:t>Ruby</a:t>
            </a:r>
          </a:p>
          <a:p>
            <a:r>
              <a:rPr lang="en-GB" sz="2400" dirty="0" smtClean="0">
                <a:latin typeface="+mj-lt"/>
              </a:rPr>
              <a:t>Grandparents relationship and support.</a:t>
            </a:r>
            <a:endParaRPr lang="en-GB" sz="2400" dirty="0">
              <a:latin typeface="+mj-lt"/>
            </a:endParaRPr>
          </a:p>
          <a:p>
            <a:r>
              <a:rPr lang="en-GB" sz="2400" dirty="0">
                <a:latin typeface="+mj-lt"/>
              </a:rPr>
              <a:t>Attended all developmental checks and vaccines up to date</a:t>
            </a:r>
          </a:p>
          <a:p>
            <a:r>
              <a:rPr lang="en-GB" sz="2800" b="1" dirty="0"/>
              <a:t>Analysis</a:t>
            </a:r>
          </a:p>
          <a:p>
            <a:r>
              <a:rPr lang="en-GB" sz="2400" dirty="0"/>
              <a:t>Child at significant risk of harm </a:t>
            </a:r>
            <a:r>
              <a:rPr lang="en-GB" sz="2400" dirty="0" smtClean="0"/>
              <a:t>from neglect, lack of supervision, risk of witnessing or bring caught up in violence within the home and negative relationship with her mother.</a:t>
            </a:r>
            <a:endParaRPr lang="en-GB" sz="2400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Analysis of Risk</a:t>
            </a:r>
          </a:p>
        </p:txBody>
      </p:sp>
      <p:sp>
        <p:nvSpPr>
          <p:cNvPr id="4" name="Rectangle 3"/>
          <p:cNvSpPr/>
          <p:nvPr/>
        </p:nvSpPr>
        <p:spPr>
          <a:xfrm>
            <a:off x="4454769" y="606005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NHS Guildford &amp; Waverley CCG </a:t>
            </a:r>
          </a:p>
          <a:p>
            <a:r>
              <a:rPr lang="en-GB" dirty="0">
                <a:solidFill>
                  <a:srgbClr val="00B0F0"/>
                </a:solidFill>
              </a:rPr>
              <a:t>Countywide Safeguarding  Team</a:t>
            </a:r>
          </a:p>
        </p:txBody>
      </p:sp>
      <p:pic>
        <p:nvPicPr>
          <p:cNvPr id="5" name="Picture 2" descr="NH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238" y="49321"/>
            <a:ext cx="1022920" cy="36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55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hlinkClick r:id="rId2"/>
            </a:endParaRPr>
          </a:p>
          <a:p>
            <a:pPr marL="109728" indent="0">
              <a:buNone/>
            </a:pPr>
            <a:r>
              <a:rPr lang="en-GB" dirty="0" smtClean="0">
                <a:solidFill>
                  <a:srgbClr val="0070C0"/>
                </a:solidFill>
                <a:hlinkClick r:id="rId2"/>
              </a:rPr>
              <a:t>www.surreyscb.org.uk/professionals/guidance-protocols</a:t>
            </a:r>
          </a:p>
          <a:p>
            <a:pPr marL="109728" indent="0">
              <a:buNone/>
            </a:pPr>
            <a:endParaRPr lang="en-GB" dirty="0" smtClean="0">
              <a:solidFill>
                <a:srgbClr val="0070C0"/>
              </a:solidFill>
              <a:hlinkClick r:id="rId2"/>
            </a:endParaRPr>
          </a:p>
          <a:p>
            <a:pPr marL="109728" indent="0">
              <a:buNone/>
            </a:pPr>
            <a:endParaRPr lang="en-GB" dirty="0" smtClean="0">
              <a:solidFill>
                <a:srgbClr val="0070C0"/>
              </a:solidFill>
              <a:hlinkClick r:id="rId2"/>
            </a:endParaRPr>
          </a:p>
          <a:p>
            <a:pPr marL="109728" indent="0">
              <a:buNone/>
            </a:pPr>
            <a:r>
              <a:rPr lang="en-GB" dirty="0" smtClean="0">
                <a:solidFill>
                  <a:srgbClr val="0070C0"/>
                </a:solidFill>
                <a:hlinkClick r:id="rId2"/>
              </a:rPr>
              <a:t>www.surreycc.gov.uk</a:t>
            </a:r>
            <a:endParaRPr lang="en-GB" dirty="0" smtClean="0">
              <a:solidFill>
                <a:srgbClr val="0070C0"/>
              </a:solidFill>
            </a:endParaRPr>
          </a:p>
          <a:p>
            <a:pPr lvl="1"/>
            <a:r>
              <a:rPr lang="en-GB" dirty="0" smtClean="0"/>
              <a:t>Safer Surrey approach -&gt; Safer Surrey Toolkit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pic>
        <p:nvPicPr>
          <p:cNvPr id="4" name="Picture 2" descr="NH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238" y="49321"/>
            <a:ext cx="1022920" cy="36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27984" y="60932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NHS Guildford &amp; Waverley CCG </a:t>
            </a:r>
          </a:p>
          <a:p>
            <a:r>
              <a:rPr lang="en-GB" dirty="0">
                <a:solidFill>
                  <a:srgbClr val="00B0F0"/>
                </a:solidFill>
              </a:rPr>
              <a:t>Countywide Safeguarding  Team</a:t>
            </a:r>
          </a:p>
        </p:txBody>
      </p:sp>
    </p:spTree>
    <p:extLst>
      <p:ext uri="{BB962C8B-B14F-4D97-AF65-F5344CB8AC3E}">
        <p14:creationId xmlns:p14="http://schemas.microsoft.com/office/powerpoint/2010/main" val="190541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4746" y="980728"/>
            <a:ext cx="6756400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NH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60157"/>
            <a:ext cx="1490464" cy="53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3528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NHS Guildford &amp; Waverley CCG </a:t>
            </a:r>
          </a:p>
          <a:p>
            <a:r>
              <a:rPr lang="en-GB" dirty="0"/>
              <a:t>Countywide Safeguarding  Team</a:t>
            </a:r>
          </a:p>
        </p:txBody>
      </p:sp>
    </p:spTree>
    <p:extLst>
      <p:ext uri="{BB962C8B-B14F-4D97-AF65-F5344CB8AC3E}">
        <p14:creationId xmlns:p14="http://schemas.microsoft.com/office/powerpoint/2010/main" val="14963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Awareness Signs of Safety Culture in Surrey</a:t>
            </a:r>
          </a:p>
          <a:p>
            <a:r>
              <a:rPr lang="en-GB" dirty="0" smtClean="0"/>
              <a:t>Signs of safety risk assessment tool</a:t>
            </a:r>
          </a:p>
          <a:p>
            <a:r>
              <a:rPr lang="en-GB" dirty="0" smtClean="0"/>
              <a:t>Use of signs of safer tool in general practice</a:t>
            </a:r>
          </a:p>
          <a:p>
            <a:r>
              <a:rPr lang="en-GB" dirty="0" smtClean="0"/>
              <a:t>Practice using tool in assessing / supervising a case</a:t>
            </a:r>
          </a:p>
          <a:p>
            <a:r>
              <a:rPr lang="en-GB" dirty="0" smtClean="0"/>
              <a:t>Use of signs of safety in MASH referral</a:t>
            </a:r>
          </a:p>
          <a:p>
            <a:r>
              <a:rPr lang="en-GB" dirty="0" smtClean="0"/>
              <a:t>Use of signs of safety in information sharing with Childrens services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pic>
        <p:nvPicPr>
          <p:cNvPr id="4" name="Picture 2" descr="NH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60157"/>
            <a:ext cx="1490464" cy="53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02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2014 Ofsted Surrey Children, School and Family services – Inadequate.</a:t>
            </a:r>
          </a:p>
          <a:p>
            <a:r>
              <a:rPr lang="en-GB" dirty="0" smtClean="0"/>
              <a:t>Childrens Services systemic change </a:t>
            </a:r>
          </a:p>
          <a:p>
            <a:r>
              <a:rPr lang="en-GB" dirty="0" smtClean="0"/>
              <a:t>Whole systems failure loosing site child in the centre.</a:t>
            </a:r>
          </a:p>
          <a:p>
            <a:r>
              <a:rPr lang="en-GB" dirty="0" smtClean="0"/>
              <a:t>Whole systems approach impacting all agencies working with child.</a:t>
            </a:r>
          </a:p>
          <a:p>
            <a:r>
              <a:rPr lang="en-GB" dirty="0" smtClean="0"/>
              <a:t>What has worked well in other places?</a:t>
            </a:r>
          </a:p>
          <a:p>
            <a:r>
              <a:rPr lang="en-GB" dirty="0" smtClean="0"/>
              <a:t>Best practice, what does good look like?</a:t>
            </a:r>
          </a:p>
          <a:p>
            <a:r>
              <a:rPr lang="en-GB" dirty="0" smtClean="0"/>
              <a:t>Organisations that learn</a:t>
            </a:r>
          </a:p>
          <a:p>
            <a:r>
              <a:rPr lang="en-GB" dirty="0" smtClean="0"/>
              <a:t>Learning from good practice</a:t>
            </a:r>
          </a:p>
          <a:p>
            <a:r>
              <a:rPr lang="en-GB" dirty="0" smtClean="0"/>
              <a:t>Strength based practice – What do we do well?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Signs of Safety in Surrey.</a:t>
            </a:r>
            <a:endParaRPr lang="en-GB" dirty="0"/>
          </a:p>
        </p:txBody>
      </p:sp>
      <p:pic>
        <p:nvPicPr>
          <p:cNvPr id="4" name="Picture 2" descr="NH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60157"/>
            <a:ext cx="1490464" cy="53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27984" y="60932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NHS Guildford &amp; Waverley CCG 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Countywide Safeguarding  Team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3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566738"/>
            <a:ext cx="7639050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95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Developed 1990s</a:t>
            </a:r>
          </a:p>
          <a:p>
            <a:endParaRPr lang="en-GB" dirty="0" smtClean="0"/>
          </a:p>
          <a:p>
            <a:r>
              <a:rPr lang="en-GB" dirty="0" smtClean="0"/>
              <a:t>Andrew </a:t>
            </a:r>
            <a:r>
              <a:rPr lang="en-GB" dirty="0" err="1" smtClean="0"/>
              <a:t>Turnell</a:t>
            </a:r>
            <a:r>
              <a:rPr lang="en-GB" dirty="0" smtClean="0"/>
              <a:t> and Steve Edwards.</a:t>
            </a:r>
          </a:p>
          <a:p>
            <a:endParaRPr lang="en-GB" dirty="0" smtClean="0"/>
          </a:p>
          <a:p>
            <a:r>
              <a:rPr lang="en-GB" dirty="0" smtClean="0"/>
              <a:t>Western Australia in collaboration with over 150 child protection workers.</a:t>
            </a:r>
          </a:p>
          <a:p>
            <a:endParaRPr lang="en-GB" dirty="0" smtClean="0"/>
          </a:p>
          <a:p>
            <a:r>
              <a:rPr lang="en-GB" dirty="0" smtClean="0"/>
              <a:t>Model now used </a:t>
            </a:r>
            <a:r>
              <a:rPr lang="en-GB" dirty="0"/>
              <a:t>UK, </a:t>
            </a:r>
            <a:r>
              <a:rPr lang="en-GB" dirty="0" smtClean="0"/>
              <a:t>USA, Canada, Netherlands, Sweden, New Zealand and Japan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0088" y="548680"/>
            <a:ext cx="8229600" cy="1143000"/>
          </a:xfrm>
        </p:spPr>
        <p:txBody>
          <a:bodyPr/>
          <a:lstStyle/>
          <a:p>
            <a:r>
              <a:rPr lang="en-GB" dirty="0" smtClean="0"/>
              <a:t>The Signs of Safety Approach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427984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NHS Guildford &amp; Waverley CCG 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Countywide Safeguarding  Team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5" name="Picture 2" descr="NH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60157"/>
            <a:ext cx="1490464" cy="53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13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Risk assessment and case planning that is meaningful for professionals, children and families</a:t>
            </a:r>
          </a:p>
          <a:p>
            <a:r>
              <a:rPr lang="en-GB" dirty="0" smtClean="0"/>
              <a:t>Work with children and families, do this with them not to them. Participation.</a:t>
            </a:r>
          </a:p>
          <a:p>
            <a:r>
              <a:rPr lang="en-GB" dirty="0" smtClean="0"/>
              <a:t>Strength based, balances danger / harm alongside strengths and safety</a:t>
            </a:r>
          </a:p>
          <a:p>
            <a:r>
              <a:rPr lang="en-GB" dirty="0" smtClean="0"/>
              <a:t>Mapping tool</a:t>
            </a:r>
          </a:p>
          <a:p>
            <a:r>
              <a:rPr lang="en-GB" dirty="0" smtClean="0"/>
              <a:t>One page assessment </a:t>
            </a:r>
          </a:p>
          <a:p>
            <a:r>
              <a:rPr lang="en-GB" dirty="0" smtClean="0"/>
              <a:t>Simple / common  language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5152" y="426426"/>
            <a:ext cx="8229600" cy="1143000"/>
          </a:xfrm>
        </p:spPr>
        <p:txBody>
          <a:bodyPr/>
          <a:lstStyle/>
          <a:p>
            <a:r>
              <a:rPr lang="en-GB" dirty="0" smtClean="0"/>
              <a:t>The Signs of Safety Approach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355976" y="60932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NHS Guildford &amp; Waverley CCG 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Countywide Safeguarding  Team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5" name="Picture 2" descr="NH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60157"/>
            <a:ext cx="1490464" cy="53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30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Tool for Safer Surrey ethos</a:t>
            </a:r>
          </a:p>
          <a:p>
            <a:r>
              <a:rPr lang="en-GB" dirty="0" smtClean="0"/>
              <a:t>Helpful in guiding questioning for risk assessment</a:t>
            </a:r>
          </a:p>
          <a:p>
            <a:r>
              <a:rPr lang="en-GB" dirty="0" smtClean="0"/>
              <a:t>Voice of the child</a:t>
            </a:r>
          </a:p>
          <a:p>
            <a:r>
              <a:rPr lang="en-GB" dirty="0" smtClean="0"/>
              <a:t>Communication between professionals and families using this framework and language</a:t>
            </a:r>
          </a:p>
          <a:p>
            <a:r>
              <a:rPr lang="en-GB" dirty="0" smtClean="0"/>
              <a:t>Communication to social services to help explain concerns in common language. Referral forms and information sharing.</a:t>
            </a:r>
          </a:p>
          <a:p>
            <a:r>
              <a:rPr lang="en-GB" dirty="0" smtClean="0"/>
              <a:t>Safeguarding reports and significant event analysis</a:t>
            </a:r>
          </a:p>
          <a:p>
            <a:r>
              <a:rPr lang="en-GB" dirty="0" smtClean="0"/>
              <a:t>Supervision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9276" y="36978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are signs of safety relevant to GP’S?</a:t>
            </a:r>
            <a:endParaRPr lang="en-GB" dirty="0"/>
          </a:p>
        </p:txBody>
      </p:sp>
      <p:pic>
        <p:nvPicPr>
          <p:cNvPr id="4" name="Picture 2" descr="NH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238" y="49321"/>
            <a:ext cx="1022920" cy="36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27984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NHS Guildford &amp; Waverley CCG 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Countywide Safeguarding  Team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19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What are we worried about?</a:t>
            </a:r>
          </a:p>
          <a:p>
            <a:pPr marL="624078" indent="-514350">
              <a:buFont typeface="+mj-lt"/>
              <a:buAutoNum type="arabicPeriod"/>
            </a:pPr>
            <a:endParaRPr lang="en-GB" dirty="0" smtClean="0"/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What's working well?</a:t>
            </a:r>
          </a:p>
          <a:p>
            <a:pPr marL="624078" indent="-514350">
              <a:buFont typeface="+mj-lt"/>
              <a:buAutoNum type="arabicPeriod"/>
            </a:pPr>
            <a:endParaRPr lang="en-GB" dirty="0" smtClean="0"/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What needs to happen?</a:t>
            </a:r>
          </a:p>
          <a:p>
            <a:pPr marL="624078" indent="-514350">
              <a:buFont typeface="+mj-lt"/>
              <a:buAutoNum type="arabicPeriod"/>
            </a:pPr>
            <a:endParaRPr lang="en-GB" dirty="0" smtClean="0"/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Where are we on a scale of 0-10 where 10 means there is enough evidence for the child protection authorities to close the case and 0 means we are certain the child will be (re ) abused?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152" y="6173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Signs of Safety Assessment and Planning Framework.</a:t>
            </a:r>
            <a:endParaRPr lang="en-GB" dirty="0"/>
          </a:p>
        </p:txBody>
      </p:sp>
      <p:pic>
        <p:nvPicPr>
          <p:cNvPr id="4" name="Picture 2" descr="NH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60157"/>
            <a:ext cx="1490464" cy="53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355976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NHS Guildford &amp; Waverley CCG 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Countywide Safeguarding  Team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63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213"/>
            <a:ext cx="8402638" cy="6380162"/>
          </a:xfrm>
        </p:spPr>
      </p:pic>
      <p:sp>
        <p:nvSpPr>
          <p:cNvPr id="5" name="Rectangle 4"/>
          <p:cNvSpPr/>
          <p:nvPr/>
        </p:nvSpPr>
        <p:spPr>
          <a:xfrm>
            <a:off x="5144438" y="637382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dirty="0" smtClean="0">
                <a:solidFill>
                  <a:srgbClr val="00B0F0"/>
                </a:solidFill>
              </a:rPr>
              <a:t>NHS Guildford &amp; Waverley CCG </a:t>
            </a:r>
          </a:p>
          <a:p>
            <a:r>
              <a:rPr lang="en-GB" sz="1400" dirty="0" smtClean="0">
                <a:solidFill>
                  <a:srgbClr val="00B0F0"/>
                </a:solidFill>
              </a:rPr>
              <a:t>Countywide Safeguarding  Team</a:t>
            </a:r>
            <a:endParaRPr lang="en-GB" sz="1400" dirty="0">
              <a:solidFill>
                <a:srgbClr val="00B0F0"/>
              </a:solidFill>
            </a:endParaRPr>
          </a:p>
        </p:txBody>
      </p:sp>
      <p:pic>
        <p:nvPicPr>
          <p:cNvPr id="6" name="Picture 2" descr="NHS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238" y="49321"/>
            <a:ext cx="1022920" cy="36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6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5854</TotalTime>
  <Words>1440</Words>
  <Application>Microsoft Office PowerPoint</Application>
  <PresentationFormat>On-screen Show (4:3)</PresentationFormat>
  <Paragraphs>185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Signs of Safety</vt:lpstr>
      <vt:lpstr>AIMS</vt:lpstr>
      <vt:lpstr>Signs of Safety in Surrey.</vt:lpstr>
      <vt:lpstr>PowerPoint Presentation</vt:lpstr>
      <vt:lpstr>The Signs of Safety Approach</vt:lpstr>
      <vt:lpstr>The Signs of Safety Approach</vt:lpstr>
      <vt:lpstr>How are signs of safety relevant to GP’S?</vt:lpstr>
      <vt:lpstr>Signs of Safety Assessment and Planning Framework.</vt:lpstr>
      <vt:lpstr>PowerPoint Presentation</vt:lpstr>
      <vt:lpstr>Surrey Signs of Safety Mapping Tool</vt:lpstr>
      <vt:lpstr>Case Study</vt:lpstr>
      <vt:lpstr>Talking to children. The Three Houses</vt:lpstr>
      <vt:lpstr>Referring.</vt:lpstr>
      <vt:lpstr>Information Sharing</vt:lpstr>
      <vt:lpstr>Analysis of Risk</vt:lpstr>
      <vt:lpstr>References</vt:lpstr>
      <vt:lpstr>PowerPoint Presentation</vt:lpstr>
    </vt:vector>
  </TitlesOfParts>
  <Company>NHS South West Commissioning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Signs of Safety</dc:title>
  <dc:creator>Dr Sharon Kefford</dc:creator>
  <cp:lastModifiedBy>dstevens01</cp:lastModifiedBy>
  <cp:revision>63</cp:revision>
  <dcterms:created xsi:type="dcterms:W3CDTF">2018-02-01T14:36:36Z</dcterms:created>
  <dcterms:modified xsi:type="dcterms:W3CDTF">2018-06-06T07:06:05Z</dcterms:modified>
</cp:coreProperties>
</file>