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8" r:id="rId3"/>
    <p:sldId id="259" r:id="rId4"/>
    <p:sldId id="260" r:id="rId5"/>
    <p:sldId id="261" r:id="rId6"/>
    <p:sldId id="262" r:id="rId7"/>
    <p:sldId id="263" r:id="rId8"/>
    <p:sldId id="269" r:id="rId9"/>
    <p:sldId id="264" r:id="rId10"/>
    <p:sldId id="265" r:id="rId11"/>
    <p:sldId id="270" r:id="rId12"/>
    <p:sldId id="266" r:id="rId13"/>
    <p:sldId id="272" r:id="rId14"/>
    <p:sldId id="273" r:id="rId15"/>
    <p:sldId id="274" r:id="rId16"/>
    <p:sldId id="275" r:id="rId17"/>
    <p:sldId id="276" r:id="rId18"/>
    <p:sldId id="277" r:id="rId19"/>
    <p:sldId id="278" r:id="rId20"/>
    <p:sldId id="279" r:id="rId21"/>
    <p:sldId id="280" r:id="rId22"/>
    <p:sldId id="267" r:id="rId23"/>
    <p:sldId id="271" r:id="rId24"/>
    <p:sldId id="281" r:id="rId25"/>
    <p:sldId id="282" r:id="rId26"/>
    <p:sldId id="26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8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294E06-1794-44CC-9E28-9FE5E281EDAF}" type="datetimeFigureOut">
              <a:rPr lang="en-GB" smtClean="0"/>
              <a:t>02/06/2020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9FAB2E-53EC-44FF-B394-7C0E583BE7EA}" type="slidenum">
              <a:rPr lang="en-GB" smtClean="0"/>
              <a:t>‹#›</a:t>
            </a:fld>
            <a:endParaRPr lang="en-GB"/>
          </a:p>
        </p:txBody>
      </p:sp>
    </p:spTree>
    <p:extLst>
      <p:ext uri="{BB962C8B-B14F-4D97-AF65-F5344CB8AC3E}">
        <p14:creationId xmlns:p14="http://schemas.microsoft.com/office/powerpoint/2010/main" val="2667507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 to me and to Spectrum</a:t>
            </a:r>
          </a:p>
        </p:txBody>
      </p:sp>
      <p:sp>
        <p:nvSpPr>
          <p:cNvPr id="4" name="Slide Number Placeholder 3"/>
          <p:cNvSpPr>
            <a:spLocks noGrp="1"/>
          </p:cNvSpPr>
          <p:nvPr>
            <p:ph type="sldNum" sz="quarter" idx="5"/>
          </p:nvPr>
        </p:nvSpPr>
        <p:spPr/>
        <p:txBody>
          <a:bodyPr/>
          <a:lstStyle/>
          <a:p>
            <a:fld id="{B99FAB2E-53EC-44FF-B394-7C0E583BE7EA}" type="slidenum">
              <a:rPr lang="en-GB" smtClean="0"/>
              <a:t>1</a:t>
            </a:fld>
            <a:endParaRPr lang="en-GB"/>
          </a:p>
        </p:txBody>
      </p:sp>
    </p:spTree>
    <p:extLst>
      <p:ext uri="{BB962C8B-B14F-4D97-AF65-F5344CB8AC3E}">
        <p14:creationId xmlns:p14="http://schemas.microsoft.com/office/powerpoint/2010/main" val="305318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HMP Full Sutton</a:t>
            </a:r>
          </a:p>
        </p:txBody>
      </p:sp>
      <p:sp>
        <p:nvSpPr>
          <p:cNvPr id="4" name="Slide Number Placeholder 3"/>
          <p:cNvSpPr>
            <a:spLocks noGrp="1"/>
          </p:cNvSpPr>
          <p:nvPr>
            <p:ph type="sldNum" sz="quarter" idx="5"/>
          </p:nvPr>
        </p:nvSpPr>
        <p:spPr/>
        <p:txBody>
          <a:bodyPr/>
          <a:lstStyle/>
          <a:p>
            <a:fld id="{B99FAB2E-53EC-44FF-B394-7C0E583BE7EA}" type="slidenum">
              <a:rPr lang="en-GB" smtClean="0"/>
              <a:t>19</a:t>
            </a:fld>
            <a:endParaRPr lang="en-GB"/>
          </a:p>
        </p:txBody>
      </p:sp>
    </p:spTree>
    <p:extLst>
      <p:ext uri="{BB962C8B-B14F-4D97-AF65-F5344CB8AC3E}">
        <p14:creationId xmlns:p14="http://schemas.microsoft.com/office/powerpoint/2010/main" val="3093398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examples IB and Full Sutton one</a:t>
            </a:r>
          </a:p>
        </p:txBody>
      </p:sp>
      <p:sp>
        <p:nvSpPr>
          <p:cNvPr id="4" name="Slide Number Placeholder 3"/>
          <p:cNvSpPr>
            <a:spLocks noGrp="1"/>
          </p:cNvSpPr>
          <p:nvPr>
            <p:ph type="sldNum" sz="quarter" idx="5"/>
          </p:nvPr>
        </p:nvSpPr>
        <p:spPr/>
        <p:txBody>
          <a:bodyPr/>
          <a:lstStyle/>
          <a:p>
            <a:fld id="{B99FAB2E-53EC-44FF-B394-7C0E583BE7EA}" type="slidenum">
              <a:rPr lang="en-GB" smtClean="0"/>
              <a:t>23</a:t>
            </a:fld>
            <a:endParaRPr lang="en-GB"/>
          </a:p>
        </p:txBody>
      </p:sp>
    </p:spTree>
    <p:extLst>
      <p:ext uri="{BB962C8B-B14F-4D97-AF65-F5344CB8AC3E}">
        <p14:creationId xmlns:p14="http://schemas.microsoft.com/office/powerpoint/2010/main" val="1976107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Access and referral to treatment or investigation consistent with range and quality of care in the wider community i.e. not the same!</a:t>
            </a:r>
          </a:p>
        </p:txBody>
      </p:sp>
      <p:sp>
        <p:nvSpPr>
          <p:cNvPr id="4" name="Slide Number Placeholder 3"/>
          <p:cNvSpPr>
            <a:spLocks noGrp="1"/>
          </p:cNvSpPr>
          <p:nvPr>
            <p:ph type="sldNum" sz="quarter" idx="5"/>
          </p:nvPr>
        </p:nvSpPr>
        <p:spPr/>
        <p:txBody>
          <a:bodyPr/>
          <a:lstStyle/>
          <a:p>
            <a:fld id="{B99FAB2E-53EC-44FF-B394-7C0E583BE7EA}" type="slidenum">
              <a:rPr lang="en-GB" smtClean="0"/>
              <a:t>3</a:t>
            </a:fld>
            <a:endParaRPr lang="en-GB"/>
          </a:p>
        </p:txBody>
      </p:sp>
    </p:spTree>
    <p:extLst>
      <p:ext uri="{BB962C8B-B14F-4D97-AF65-F5344CB8AC3E}">
        <p14:creationId xmlns:p14="http://schemas.microsoft.com/office/powerpoint/2010/main" val="724148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Spectrum – now have NE estate </a:t>
            </a:r>
          </a:p>
        </p:txBody>
      </p:sp>
      <p:sp>
        <p:nvSpPr>
          <p:cNvPr id="4" name="Slide Number Placeholder 3"/>
          <p:cNvSpPr>
            <a:spLocks noGrp="1"/>
          </p:cNvSpPr>
          <p:nvPr>
            <p:ph type="sldNum" sz="quarter" idx="5"/>
          </p:nvPr>
        </p:nvSpPr>
        <p:spPr/>
        <p:txBody>
          <a:bodyPr/>
          <a:lstStyle/>
          <a:p>
            <a:fld id="{B99FAB2E-53EC-44FF-B394-7C0E583BE7EA}" type="slidenum">
              <a:rPr lang="en-GB" smtClean="0"/>
              <a:t>4</a:t>
            </a:fld>
            <a:endParaRPr lang="en-GB"/>
          </a:p>
        </p:txBody>
      </p:sp>
    </p:spTree>
    <p:extLst>
      <p:ext uri="{BB962C8B-B14F-4D97-AF65-F5344CB8AC3E}">
        <p14:creationId xmlns:p14="http://schemas.microsoft.com/office/powerpoint/2010/main" val="3556329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 Wakefield, Cat B Leeds, </a:t>
            </a:r>
            <a:r>
              <a:rPr lang="en-GB" dirty="0" err="1"/>
              <a:t>Wealston</a:t>
            </a:r>
            <a:r>
              <a:rPr lang="en-GB" dirty="0"/>
              <a:t> C, New Hall, </a:t>
            </a:r>
            <a:r>
              <a:rPr lang="en-GB" dirty="0" err="1"/>
              <a:t>Lindholme</a:t>
            </a:r>
            <a:r>
              <a:rPr lang="en-GB" dirty="0"/>
              <a:t> C and D</a:t>
            </a:r>
          </a:p>
        </p:txBody>
      </p:sp>
      <p:sp>
        <p:nvSpPr>
          <p:cNvPr id="4" name="Slide Number Placeholder 3"/>
          <p:cNvSpPr>
            <a:spLocks noGrp="1"/>
          </p:cNvSpPr>
          <p:nvPr>
            <p:ph type="sldNum" sz="quarter" idx="5"/>
          </p:nvPr>
        </p:nvSpPr>
        <p:spPr/>
        <p:txBody>
          <a:bodyPr/>
          <a:lstStyle/>
          <a:p>
            <a:fld id="{B99FAB2E-53EC-44FF-B394-7C0E583BE7EA}" type="slidenum">
              <a:rPr lang="en-GB" smtClean="0"/>
              <a:t>5</a:t>
            </a:fld>
            <a:endParaRPr lang="en-GB"/>
          </a:p>
        </p:txBody>
      </p:sp>
    </p:spTree>
    <p:extLst>
      <p:ext uri="{BB962C8B-B14F-4D97-AF65-F5344CB8AC3E}">
        <p14:creationId xmlns:p14="http://schemas.microsoft.com/office/powerpoint/2010/main" val="1064402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CVD</a:t>
            </a:r>
          </a:p>
        </p:txBody>
      </p:sp>
      <p:sp>
        <p:nvSpPr>
          <p:cNvPr id="4" name="Slide Number Placeholder 3"/>
          <p:cNvSpPr>
            <a:spLocks noGrp="1"/>
          </p:cNvSpPr>
          <p:nvPr>
            <p:ph type="sldNum" sz="quarter" idx="5"/>
          </p:nvPr>
        </p:nvSpPr>
        <p:spPr/>
        <p:txBody>
          <a:bodyPr/>
          <a:lstStyle/>
          <a:p>
            <a:fld id="{B99FAB2E-53EC-44FF-B394-7C0E583BE7EA}" type="slidenum">
              <a:rPr lang="en-GB" smtClean="0"/>
              <a:t>10</a:t>
            </a:fld>
            <a:endParaRPr lang="en-GB"/>
          </a:p>
        </p:txBody>
      </p:sp>
    </p:spTree>
    <p:extLst>
      <p:ext uri="{BB962C8B-B14F-4D97-AF65-F5344CB8AC3E}">
        <p14:creationId xmlns:p14="http://schemas.microsoft.com/office/powerpoint/2010/main" val="993596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case examples – broken wrist but recent escape attempt</a:t>
            </a:r>
          </a:p>
          <a:p>
            <a:endParaRPr lang="en-GB" dirty="0"/>
          </a:p>
          <a:p>
            <a:endParaRPr lang="en-GB" dirty="0"/>
          </a:p>
        </p:txBody>
      </p:sp>
      <p:sp>
        <p:nvSpPr>
          <p:cNvPr id="4" name="Slide Number Placeholder 3"/>
          <p:cNvSpPr>
            <a:spLocks noGrp="1"/>
          </p:cNvSpPr>
          <p:nvPr>
            <p:ph type="sldNum" sz="quarter" idx="5"/>
          </p:nvPr>
        </p:nvSpPr>
        <p:spPr/>
        <p:txBody>
          <a:bodyPr/>
          <a:lstStyle/>
          <a:p>
            <a:fld id="{B99FAB2E-53EC-44FF-B394-7C0E583BE7EA}" type="slidenum">
              <a:rPr lang="en-GB" smtClean="0"/>
              <a:t>11</a:t>
            </a:fld>
            <a:endParaRPr lang="en-GB"/>
          </a:p>
        </p:txBody>
      </p:sp>
    </p:spTree>
    <p:extLst>
      <p:ext uri="{BB962C8B-B14F-4D97-AF65-F5344CB8AC3E}">
        <p14:creationId xmlns:p14="http://schemas.microsoft.com/office/powerpoint/2010/main" val="1684570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VP wings</a:t>
            </a:r>
          </a:p>
        </p:txBody>
      </p:sp>
      <p:sp>
        <p:nvSpPr>
          <p:cNvPr id="4" name="Slide Number Placeholder 3"/>
          <p:cNvSpPr>
            <a:spLocks noGrp="1"/>
          </p:cNvSpPr>
          <p:nvPr>
            <p:ph type="sldNum" sz="quarter" idx="5"/>
          </p:nvPr>
        </p:nvSpPr>
        <p:spPr/>
        <p:txBody>
          <a:bodyPr/>
          <a:lstStyle/>
          <a:p>
            <a:fld id="{B99FAB2E-53EC-44FF-B394-7C0E583BE7EA}" type="slidenum">
              <a:rPr lang="en-GB" smtClean="0"/>
              <a:t>13</a:t>
            </a:fld>
            <a:endParaRPr lang="en-GB"/>
          </a:p>
        </p:txBody>
      </p:sp>
    </p:spTree>
    <p:extLst>
      <p:ext uri="{BB962C8B-B14F-4D97-AF65-F5344CB8AC3E}">
        <p14:creationId xmlns:p14="http://schemas.microsoft.com/office/powerpoint/2010/main" val="3202057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Should women be in prison at all</a:t>
            </a:r>
          </a:p>
        </p:txBody>
      </p:sp>
      <p:sp>
        <p:nvSpPr>
          <p:cNvPr id="4" name="Slide Number Placeholder 3"/>
          <p:cNvSpPr>
            <a:spLocks noGrp="1"/>
          </p:cNvSpPr>
          <p:nvPr>
            <p:ph type="sldNum" sz="quarter" idx="5"/>
          </p:nvPr>
        </p:nvSpPr>
        <p:spPr/>
        <p:txBody>
          <a:bodyPr/>
          <a:lstStyle/>
          <a:p>
            <a:fld id="{B99FAB2E-53EC-44FF-B394-7C0E583BE7EA}" type="slidenum">
              <a:rPr lang="en-GB" smtClean="0"/>
              <a:t>17</a:t>
            </a:fld>
            <a:endParaRPr lang="en-GB"/>
          </a:p>
        </p:txBody>
      </p:sp>
    </p:spTree>
    <p:extLst>
      <p:ext uri="{BB962C8B-B14F-4D97-AF65-F5344CB8AC3E}">
        <p14:creationId xmlns:p14="http://schemas.microsoft.com/office/powerpoint/2010/main" val="4234637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9% serious</a:t>
            </a:r>
          </a:p>
        </p:txBody>
      </p:sp>
      <p:sp>
        <p:nvSpPr>
          <p:cNvPr id="4" name="Slide Number Placeholder 3"/>
          <p:cNvSpPr>
            <a:spLocks noGrp="1"/>
          </p:cNvSpPr>
          <p:nvPr>
            <p:ph type="sldNum" sz="quarter" idx="5"/>
          </p:nvPr>
        </p:nvSpPr>
        <p:spPr/>
        <p:txBody>
          <a:bodyPr/>
          <a:lstStyle/>
          <a:p>
            <a:fld id="{B99FAB2E-53EC-44FF-B394-7C0E583BE7EA}" type="slidenum">
              <a:rPr lang="en-GB" smtClean="0"/>
              <a:t>18</a:t>
            </a:fld>
            <a:endParaRPr lang="en-GB"/>
          </a:p>
        </p:txBody>
      </p:sp>
    </p:spTree>
    <p:extLst>
      <p:ext uri="{BB962C8B-B14F-4D97-AF65-F5344CB8AC3E}">
        <p14:creationId xmlns:p14="http://schemas.microsoft.com/office/powerpoint/2010/main" val="2096735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6/2/2020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D6E04-4674-41F7-A6B9-04D2E93C0D92}"/>
              </a:ext>
            </a:extLst>
          </p:cNvPr>
          <p:cNvSpPr>
            <a:spLocks noGrp="1"/>
          </p:cNvSpPr>
          <p:nvPr>
            <p:ph type="ctrTitle"/>
          </p:nvPr>
        </p:nvSpPr>
        <p:spPr/>
        <p:txBody>
          <a:bodyPr/>
          <a:lstStyle/>
          <a:p>
            <a:r>
              <a:rPr lang="en-GB" dirty="0"/>
              <a:t>The Secure Environments</a:t>
            </a:r>
          </a:p>
        </p:txBody>
      </p:sp>
      <p:sp>
        <p:nvSpPr>
          <p:cNvPr id="3" name="Subtitle 2">
            <a:extLst>
              <a:ext uri="{FF2B5EF4-FFF2-40B4-BE49-F238E27FC236}">
                <a16:creationId xmlns:a16="http://schemas.microsoft.com/office/drawing/2014/main" id="{A69ABB87-14E5-4F76-90C8-5553271B6952}"/>
              </a:ext>
            </a:extLst>
          </p:cNvPr>
          <p:cNvSpPr>
            <a:spLocks noGrp="1"/>
          </p:cNvSpPr>
          <p:nvPr>
            <p:ph type="subTitle" idx="1"/>
          </p:nvPr>
        </p:nvSpPr>
        <p:spPr/>
        <p:txBody>
          <a:bodyPr/>
          <a:lstStyle/>
          <a:p>
            <a:r>
              <a:rPr lang="en-GB" dirty="0"/>
              <a:t>Dr Helen Chidlow</a:t>
            </a:r>
          </a:p>
        </p:txBody>
      </p:sp>
    </p:spTree>
    <p:extLst>
      <p:ext uri="{BB962C8B-B14F-4D97-AF65-F5344CB8AC3E}">
        <p14:creationId xmlns:p14="http://schemas.microsoft.com/office/powerpoint/2010/main" val="860636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6CCED-8499-41C9-AD3F-190BF5A0CBC3}"/>
              </a:ext>
            </a:extLst>
          </p:cNvPr>
          <p:cNvSpPr>
            <a:spLocks noGrp="1"/>
          </p:cNvSpPr>
          <p:nvPr>
            <p:ph type="title"/>
          </p:nvPr>
        </p:nvSpPr>
        <p:spPr/>
        <p:txBody>
          <a:bodyPr/>
          <a:lstStyle/>
          <a:p>
            <a:r>
              <a:rPr lang="en-GB" dirty="0"/>
              <a:t>Medical Presentations in Prisons</a:t>
            </a:r>
          </a:p>
        </p:txBody>
      </p:sp>
      <p:sp>
        <p:nvSpPr>
          <p:cNvPr id="3" name="Content Placeholder 2">
            <a:extLst>
              <a:ext uri="{FF2B5EF4-FFF2-40B4-BE49-F238E27FC236}">
                <a16:creationId xmlns:a16="http://schemas.microsoft.com/office/drawing/2014/main" id="{6D445D1C-0A61-4250-9276-17B98591E6BC}"/>
              </a:ext>
            </a:extLst>
          </p:cNvPr>
          <p:cNvSpPr>
            <a:spLocks noGrp="1"/>
          </p:cNvSpPr>
          <p:nvPr>
            <p:ph idx="1"/>
          </p:nvPr>
        </p:nvSpPr>
        <p:spPr/>
        <p:txBody>
          <a:bodyPr>
            <a:normAutofit fontScale="92500"/>
          </a:bodyPr>
          <a:lstStyle/>
          <a:p>
            <a:r>
              <a:rPr lang="en-GB" dirty="0"/>
              <a:t>Late presentations of disease</a:t>
            </a:r>
          </a:p>
          <a:p>
            <a:r>
              <a:rPr lang="en-GB" dirty="0"/>
              <a:t>Increased cancer diagnosis due to lifestyle factors</a:t>
            </a:r>
          </a:p>
          <a:p>
            <a:r>
              <a:rPr lang="en-GB" dirty="0"/>
              <a:t>Mental health – 25 per 100,000 suicides in prison compared to 11 per 100000 in community</a:t>
            </a:r>
          </a:p>
          <a:p>
            <a:r>
              <a:rPr lang="en-GB" dirty="0"/>
              <a:t>Self harm</a:t>
            </a:r>
          </a:p>
          <a:p>
            <a:r>
              <a:rPr lang="en-GB" dirty="0"/>
              <a:t>Infectious diseases including TB</a:t>
            </a:r>
          </a:p>
          <a:p>
            <a:r>
              <a:rPr lang="en-GB" dirty="0"/>
              <a:t>Palliative Care</a:t>
            </a:r>
          </a:p>
          <a:p>
            <a:r>
              <a:rPr lang="en-GB" dirty="0"/>
              <a:t>Long Term conditions</a:t>
            </a:r>
          </a:p>
          <a:p>
            <a:endParaRPr lang="en-GB" dirty="0"/>
          </a:p>
        </p:txBody>
      </p:sp>
    </p:spTree>
    <p:extLst>
      <p:ext uri="{BB962C8B-B14F-4D97-AF65-F5344CB8AC3E}">
        <p14:creationId xmlns:p14="http://schemas.microsoft.com/office/powerpoint/2010/main" val="1266735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244A6-D877-44C7-A8C2-A65D8E7BEA4F}"/>
              </a:ext>
            </a:extLst>
          </p:cNvPr>
          <p:cNvSpPr>
            <a:spLocks noGrp="1"/>
          </p:cNvSpPr>
          <p:nvPr>
            <p:ph type="title"/>
          </p:nvPr>
        </p:nvSpPr>
        <p:spPr/>
        <p:txBody>
          <a:bodyPr/>
          <a:lstStyle/>
          <a:p>
            <a:r>
              <a:rPr lang="en-GB" dirty="0"/>
              <a:t>Working in Prisons</a:t>
            </a:r>
          </a:p>
        </p:txBody>
      </p:sp>
      <p:sp>
        <p:nvSpPr>
          <p:cNvPr id="3" name="Content Placeholder 2">
            <a:extLst>
              <a:ext uri="{FF2B5EF4-FFF2-40B4-BE49-F238E27FC236}">
                <a16:creationId xmlns:a16="http://schemas.microsoft.com/office/drawing/2014/main" id="{DCCA9497-0412-4EA6-8EBA-8A0C2764B5E3}"/>
              </a:ext>
            </a:extLst>
          </p:cNvPr>
          <p:cNvSpPr>
            <a:spLocks noGrp="1"/>
          </p:cNvSpPr>
          <p:nvPr>
            <p:ph idx="1"/>
          </p:nvPr>
        </p:nvSpPr>
        <p:spPr/>
        <p:txBody>
          <a:bodyPr/>
          <a:lstStyle/>
          <a:p>
            <a:r>
              <a:rPr lang="en-GB" i="1" dirty="0"/>
              <a:t>Clinical decisions and any other assessments regarding the health of detained persons should be governed only by medical criteria. Health care personnel should operate with complete independence within the bounds of their qualifications and competence…” </a:t>
            </a:r>
            <a:endParaRPr lang="en-GB" dirty="0"/>
          </a:p>
          <a:p>
            <a:pPr marL="0" indent="0">
              <a:buNone/>
            </a:pPr>
            <a:r>
              <a:rPr lang="en-GB" dirty="0"/>
              <a:t>European Council</a:t>
            </a:r>
          </a:p>
          <a:p>
            <a:r>
              <a:rPr lang="en-GB" dirty="0"/>
              <a:t>The relationship between health personnel and patients in prisons is not based on free will. The patient cannot choose the doctor, nor can the doctor choose the patient. </a:t>
            </a:r>
          </a:p>
          <a:p>
            <a:r>
              <a:rPr lang="en-GB" dirty="0"/>
              <a:t>This places the highest demands on the professional ethics of prison health professionals</a:t>
            </a:r>
          </a:p>
        </p:txBody>
      </p:sp>
    </p:spTree>
    <p:extLst>
      <p:ext uri="{BB962C8B-B14F-4D97-AF65-F5344CB8AC3E}">
        <p14:creationId xmlns:p14="http://schemas.microsoft.com/office/powerpoint/2010/main" val="1056210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AEABE-AEEF-4273-A31A-E0E0C3F905E5}"/>
              </a:ext>
            </a:extLst>
          </p:cNvPr>
          <p:cNvSpPr>
            <a:spLocks noGrp="1"/>
          </p:cNvSpPr>
          <p:nvPr>
            <p:ph type="title"/>
          </p:nvPr>
        </p:nvSpPr>
        <p:spPr/>
        <p:txBody>
          <a:bodyPr/>
          <a:lstStyle/>
          <a:p>
            <a:r>
              <a:rPr lang="en-GB" dirty="0"/>
              <a:t>Safeguarding in Prisons</a:t>
            </a:r>
          </a:p>
        </p:txBody>
      </p:sp>
      <p:sp>
        <p:nvSpPr>
          <p:cNvPr id="3" name="Content Placeholder 2">
            <a:extLst>
              <a:ext uri="{FF2B5EF4-FFF2-40B4-BE49-F238E27FC236}">
                <a16:creationId xmlns:a16="http://schemas.microsoft.com/office/drawing/2014/main" id="{7ED41CA4-463B-4F5B-A637-DDA3261768E8}"/>
              </a:ext>
            </a:extLst>
          </p:cNvPr>
          <p:cNvSpPr>
            <a:spLocks noGrp="1"/>
          </p:cNvSpPr>
          <p:nvPr>
            <p:ph idx="1"/>
          </p:nvPr>
        </p:nvSpPr>
        <p:spPr/>
        <p:txBody>
          <a:bodyPr>
            <a:normAutofit lnSpcReduction="10000"/>
          </a:bodyPr>
          <a:lstStyle/>
          <a:p>
            <a:pPr marL="0" indent="0">
              <a:buNone/>
            </a:pPr>
            <a:r>
              <a:rPr lang="en-GB" dirty="0"/>
              <a:t>An Adult at risk</a:t>
            </a:r>
          </a:p>
          <a:p>
            <a:r>
              <a:rPr lang="en-GB" dirty="0"/>
              <a:t>has needs for care and support (whether or not the authority is meeting any of those needs),</a:t>
            </a:r>
          </a:p>
          <a:p>
            <a:pPr marL="0" indent="0">
              <a:buSzTx/>
              <a:buFont typeface="Wingdings 2"/>
              <a:buNone/>
            </a:pPr>
            <a:r>
              <a:rPr lang="en-GB" dirty="0"/>
              <a:t>    and</a:t>
            </a:r>
          </a:p>
          <a:p>
            <a:r>
              <a:rPr lang="en-GB" dirty="0"/>
              <a:t>is experiencing, or is at risk of, abuse or neglect, </a:t>
            </a:r>
          </a:p>
          <a:p>
            <a:pPr marL="0" indent="0">
              <a:buSzTx/>
              <a:buFont typeface="Wingdings 2"/>
              <a:buNone/>
            </a:pPr>
            <a:r>
              <a:rPr lang="en-GB" dirty="0"/>
              <a:t>    and</a:t>
            </a:r>
          </a:p>
          <a:p>
            <a:r>
              <a:rPr lang="en-GB" dirty="0"/>
              <a:t>as a result of those needs is unable to protect himself or herself against the abuse or neglect or the risk of it</a:t>
            </a:r>
          </a:p>
          <a:p>
            <a:endParaRPr lang="en-GB" dirty="0"/>
          </a:p>
        </p:txBody>
      </p:sp>
    </p:spTree>
    <p:extLst>
      <p:ext uri="{BB962C8B-B14F-4D97-AF65-F5344CB8AC3E}">
        <p14:creationId xmlns:p14="http://schemas.microsoft.com/office/powerpoint/2010/main" val="41659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4CEA-E9AB-4338-BFA8-196C7987D93A}"/>
              </a:ext>
            </a:extLst>
          </p:cNvPr>
          <p:cNvSpPr>
            <a:spLocks noGrp="1"/>
          </p:cNvSpPr>
          <p:nvPr>
            <p:ph type="title"/>
          </p:nvPr>
        </p:nvSpPr>
        <p:spPr/>
        <p:txBody>
          <a:bodyPr/>
          <a:lstStyle/>
          <a:p>
            <a:r>
              <a:rPr lang="en-GB" dirty="0"/>
              <a:t>Vulnerable Prisoners</a:t>
            </a:r>
          </a:p>
        </p:txBody>
      </p:sp>
      <p:sp>
        <p:nvSpPr>
          <p:cNvPr id="3" name="Content Placeholder 2">
            <a:extLst>
              <a:ext uri="{FF2B5EF4-FFF2-40B4-BE49-F238E27FC236}">
                <a16:creationId xmlns:a16="http://schemas.microsoft.com/office/drawing/2014/main" id="{D0C88F1B-38F6-49C2-8049-051915A86FBD}"/>
              </a:ext>
            </a:extLst>
          </p:cNvPr>
          <p:cNvSpPr>
            <a:spLocks noGrp="1"/>
          </p:cNvSpPr>
          <p:nvPr>
            <p:ph idx="1"/>
          </p:nvPr>
        </p:nvSpPr>
        <p:spPr/>
        <p:txBody>
          <a:bodyPr/>
          <a:lstStyle/>
          <a:p>
            <a:r>
              <a:rPr lang="en-GB" dirty="0"/>
              <a:t>A Vulnerable Prisoner is an inmate who is at risk of bullying, suicide or self-harm. There are a number of reasons why a prisoner may be classified as vulnerable during assessment on entering the prison. Only when the prisoner meets the criteria outlined above, is he identified as an adult at risk</a:t>
            </a:r>
          </a:p>
        </p:txBody>
      </p:sp>
    </p:spTree>
    <p:extLst>
      <p:ext uri="{BB962C8B-B14F-4D97-AF65-F5344CB8AC3E}">
        <p14:creationId xmlns:p14="http://schemas.microsoft.com/office/powerpoint/2010/main" val="254419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16F66-2C29-475F-95F0-F9FE98C814F6}"/>
              </a:ext>
            </a:extLst>
          </p:cNvPr>
          <p:cNvSpPr>
            <a:spLocks noGrp="1"/>
          </p:cNvSpPr>
          <p:nvPr>
            <p:ph type="title"/>
          </p:nvPr>
        </p:nvSpPr>
        <p:spPr/>
        <p:txBody>
          <a:bodyPr/>
          <a:lstStyle/>
          <a:p>
            <a:r>
              <a:rPr lang="en-GB" dirty="0"/>
              <a:t>Older Prisoners</a:t>
            </a:r>
          </a:p>
        </p:txBody>
      </p:sp>
      <p:sp>
        <p:nvSpPr>
          <p:cNvPr id="3" name="Content Placeholder 2">
            <a:extLst>
              <a:ext uri="{FF2B5EF4-FFF2-40B4-BE49-F238E27FC236}">
                <a16:creationId xmlns:a16="http://schemas.microsoft.com/office/drawing/2014/main" id="{46786827-7669-4C9F-A3D2-016C4E6994EE}"/>
              </a:ext>
            </a:extLst>
          </p:cNvPr>
          <p:cNvSpPr>
            <a:spLocks noGrp="1"/>
          </p:cNvSpPr>
          <p:nvPr>
            <p:ph idx="1"/>
          </p:nvPr>
        </p:nvSpPr>
        <p:spPr/>
        <p:txBody>
          <a:bodyPr/>
          <a:lstStyle/>
          <a:p>
            <a:r>
              <a:rPr lang="en-GB" dirty="0"/>
              <a:t>Prison is estimated to add 10 – 15 years to  chronological age. </a:t>
            </a:r>
          </a:p>
          <a:p>
            <a:r>
              <a:rPr lang="en-GB" dirty="0"/>
              <a:t>Elderly in prison is &gt; 50 years</a:t>
            </a:r>
          </a:p>
          <a:p>
            <a:r>
              <a:rPr lang="en-GB" dirty="0"/>
              <a:t>16% of prisoners are &gt; 50</a:t>
            </a:r>
          </a:p>
          <a:p>
            <a:r>
              <a:rPr lang="en-GB" dirty="0"/>
              <a:t>This is the fastest rising age group due to convictions for historical sexual abuse</a:t>
            </a:r>
          </a:p>
          <a:p>
            <a:endParaRPr lang="en-GB" dirty="0"/>
          </a:p>
        </p:txBody>
      </p:sp>
    </p:spTree>
    <p:extLst>
      <p:ext uri="{BB962C8B-B14F-4D97-AF65-F5344CB8AC3E}">
        <p14:creationId xmlns:p14="http://schemas.microsoft.com/office/powerpoint/2010/main" val="2015417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0E78B-E6F2-4F72-8261-D01A0C6110CC}"/>
              </a:ext>
            </a:extLst>
          </p:cNvPr>
          <p:cNvSpPr>
            <a:spLocks noGrp="1"/>
          </p:cNvSpPr>
          <p:nvPr>
            <p:ph type="title"/>
          </p:nvPr>
        </p:nvSpPr>
        <p:spPr/>
        <p:txBody>
          <a:bodyPr/>
          <a:lstStyle/>
          <a:p>
            <a:r>
              <a:rPr lang="en-GB" dirty="0"/>
              <a:t>Learning Disabilities</a:t>
            </a:r>
          </a:p>
        </p:txBody>
      </p:sp>
      <p:sp>
        <p:nvSpPr>
          <p:cNvPr id="3" name="Content Placeholder 2">
            <a:extLst>
              <a:ext uri="{FF2B5EF4-FFF2-40B4-BE49-F238E27FC236}">
                <a16:creationId xmlns:a16="http://schemas.microsoft.com/office/drawing/2014/main" id="{C874F048-E4C7-49D9-B559-306D2F8AE1D8}"/>
              </a:ext>
            </a:extLst>
          </p:cNvPr>
          <p:cNvSpPr>
            <a:spLocks noGrp="1"/>
          </p:cNvSpPr>
          <p:nvPr>
            <p:ph idx="1"/>
          </p:nvPr>
        </p:nvSpPr>
        <p:spPr/>
        <p:txBody>
          <a:bodyPr/>
          <a:lstStyle/>
          <a:p>
            <a:r>
              <a:rPr lang="en-GB" dirty="0"/>
              <a:t>7% of prisoners are estimated to have a learning disability</a:t>
            </a:r>
          </a:p>
          <a:p>
            <a:r>
              <a:rPr lang="en-GB" dirty="0"/>
              <a:t>This compares to 2.2% of the general population</a:t>
            </a:r>
          </a:p>
          <a:p>
            <a:r>
              <a:rPr lang="en-GB" dirty="0"/>
              <a:t>There is currently no specialised provision in prisons for people with learning disabilities.</a:t>
            </a:r>
          </a:p>
          <a:p>
            <a:endParaRPr lang="en-GB" dirty="0"/>
          </a:p>
        </p:txBody>
      </p:sp>
    </p:spTree>
    <p:extLst>
      <p:ext uri="{BB962C8B-B14F-4D97-AF65-F5344CB8AC3E}">
        <p14:creationId xmlns:p14="http://schemas.microsoft.com/office/powerpoint/2010/main" val="3787272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9E38-D79D-4D6C-BFF9-8F37D14B9E0A}"/>
              </a:ext>
            </a:extLst>
          </p:cNvPr>
          <p:cNvSpPr>
            <a:spLocks noGrp="1"/>
          </p:cNvSpPr>
          <p:nvPr>
            <p:ph type="title"/>
          </p:nvPr>
        </p:nvSpPr>
        <p:spPr/>
        <p:txBody>
          <a:bodyPr/>
          <a:lstStyle/>
          <a:p>
            <a:r>
              <a:rPr lang="en-GB" dirty="0"/>
              <a:t>Communication Difficulties</a:t>
            </a:r>
          </a:p>
        </p:txBody>
      </p:sp>
      <p:sp>
        <p:nvSpPr>
          <p:cNvPr id="3" name="Content Placeholder 2">
            <a:extLst>
              <a:ext uri="{FF2B5EF4-FFF2-40B4-BE49-F238E27FC236}">
                <a16:creationId xmlns:a16="http://schemas.microsoft.com/office/drawing/2014/main" id="{6DA6B06B-A54D-4CCB-AD1F-C4242695B38B}"/>
              </a:ext>
            </a:extLst>
          </p:cNvPr>
          <p:cNvSpPr>
            <a:spLocks noGrp="1"/>
          </p:cNvSpPr>
          <p:nvPr>
            <p:ph idx="1"/>
          </p:nvPr>
        </p:nvSpPr>
        <p:spPr/>
        <p:txBody>
          <a:bodyPr>
            <a:normAutofit/>
          </a:bodyPr>
          <a:lstStyle/>
          <a:p>
            <a:r>
              <a:rPr lang="en-GB" dirty="0"/>
              <a:t>11% of prisoners are non UK nationals</a:t>
            </a:r>
          </a:p>
          <a:p>
            <a:endParaRPr lang="en-GB" dirty="0"/>
          </a:p>
          <a:p>
            <a:r>
              <a:rPr lang="en-GB" dirty="0"/>
              <a:t>Over half (54%) of people entering prison were assessed as having very limited literacy skills similar to an 11 year old. This is over three times higher than  the general adult population </a:t>
            </a:r>
          </a:p>
          <a:p>
            <a:pPr marL="0" indent="0">
              <a:spcBef>
                <a:spcPts val="500"/>
              </a:spcBef>
              <a:buSzTx/>
              <a:buFont typeface="Wingdings 2"/>
              <a:buNone/>
              <a:defRPr sz="2400"/>
            </a:pPr>
            <a:r>
              <a:rPr lang="en-GB" dirty="0"/>
              <a:t>        (Ministry of Justice and Department for Education </a:t>
            </a:r>
          </a:p>
          <a:p>
            <a:pPr marL="0" indent="0">
              <a:spcBef>
                <a:spcPts val="500"/>
              </a:spcBef>
              <a:buSzTx/>
              <a:buFont typeface="Wingdings 2"/>
              <a:buNone/>
              <a:defRPr sz="2400"/>
            </a:pPr>
            <a:r>
              <a:rPr lang="en-GB" dirty="0"/>
              <a:t>(2017) )</a:t>
            </a:r>
          </a:p>
          <a:p>
            <a:endParaRPr lang="en-GB" dirty="0"/>
          </a:p>
        </p:txBody>
      </p:sp>
    </p:spTree>
    <p:extLst>
      <p:ext uri="{BB962C8B-B14F-4D97-AF65-F5344CB8AC3E}">
        <p14:creationId xmlns:p14="http://schemas.microsoft.com/office/powerpoint/2010/main" val="2607810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BD804-DE3D-490F-A135-706DC47E0F99}"/>
              </a:ext>
            </a:extLst>
          </p:cNvPr>
          <p:cNvSpPr>
            <a:spLocks noGrp="1"/>
          </p:cNvSpPr>
          <p:nvPr>
            <p:ph type="title"/>
          </p:nvPr>
        </p:nvSpPr>
        <p:spPr/>
        <p:txBody>
          <a:bodyPr/>
          <a:lstStyle/>
          <a:p>
            <a:r>
              <a:rPr lang="en-GB" dirty="0"/>
              <a:t>Female Prisoners</a:t>
            </a:r>
          </a:p>
        </p:txBody>
      </p:sp>
      <p:sp>
        <p:nvSpPr>
          <p:cNvPr id="3" name="Content Placeholder 2">
            <a:extLst>
              <a:ext uri="{FF2B5EF4-FFF2-40B4-BE49-F238E27FC236}">
                <a16:creationId xmlns:a16="http://schemas.microsoft.com/office/drawing/2014/main" id="{5A813EE3-EC97-4258-ADB4-46B8A2A423D9}"/>
              </a:ext>
            </a:extLst>
          </p:cNvPr>
          <p:cNvSpPr>
            <a:spLocks noGrp="1"/>
          </p:cNvSpPr>
          <p:nvPr>
            <p:ph idx="1"/>
          </p:nvPr>
        </p:nvSpPr>
        <p:spPr/>
        <p:txBody>
          <a:bodyPr/>
          <a:lstStyle/>
          <a:p>
            <a:r>
              <a:rPr lang="en-GB" dirty="0"/>
              <a:t>Although not classified as adults at risk many female prisoners have increased vulnerability. This can be for a number of reasons:</a:t>
            </a:r>
          </a:p>
          <a:p>
            <a:r>
              <a:rPr lang="en-GB" dirty="0"/>
              <a:t>Pregnancy/postnatal/breastfeeding</a:t>
            </a:r>
          </a:p>
          <a:p>
            <a:r>
              <a:rPr lang="en-GB" dirty="0"/>
              <a:t>Tend to be the family carers/separation from dependents</a:t>
            </a:r>
          </a:p>
          <a:p>
            <a:r>
              <a:rPr lang="en-GB" dirty="0"/>
              <a:t>Victims of Domestic Abuse</a:t>
            </a:r>
          </a:p>
          <a:p>
            <a:r>
              <a:rPr lang="en-GB" dirty="0"/>
              <a:t>Victims of Criminal Exploitation</a:t>
            </a:r>
          </a:p>
          <a:p>
            <a:r>
              <a:rPr lang="en-GB" dirty="0"/>
              <a:t>Street Sex Workers</a:t>
            </a:r>
          </a:p>
        </p:txBody>
      </p:sp>
    </p:spTree>
    <p:extLst>
      <p:ext uri="{BB962C8B-B14F-4D97-AF65-F5344CB8AC3E}">
        <p14:creationId xmlns:p14="http://schemas.microsoft.com/office/powerpoint/2010/main" val="4204292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39552-43C3-433E-9EDC-82CC6347AD7D}"/>
              </a:ext>
            </a:extLst>
          </p:cNvPr>
          <p:cNvSpPr>
            <a:spLocks noGrp="1"/>
          </p:cNvSpPr>
          <p:nvPr>
            <p:ph type="title"/>
          </p:nvPr>
        </p:nvSpPr>
        <p:spPr/>
        <p:txBody>
          <a:bodyPr/>
          <a:lstStyle/>
          <a:p>
            <a:r>
              <a:rPr lang="en-GB" dirty="0"/>
              <a:t>Types </a:t>
            </a:r>
            <a:r>
              <a:rPr lang="en-GB" dirty="0" err="1"/>
              <a:t>oF</a:t>
            </a:r>
            <a:r>
              <a:rPr lang="en-GB" dirty="0"/>
              <a:t> Abuse</a:t>
            </a:r>
          </a:p>
        </p:txBody>
      </p:sp>
      <p:sp>
        <p:nvSpPr>
          <p:cNvPr id="3" name="Content Placeholder 2">
            <a:extLst>
              <a:ext uri="{FF2B5EF4-FFF2-40B4-BE49-F238E27FC236}">
                <a16:creationId xmlns:a16="http://schemas.microsoft.com/office/drawing/2014/main" id="{28E0F59F-433A-498B-AA1C-799BA3545013}"/>
              </a:ext>
            </a:extLst>
          </p:cNvPr>
          <p:cNvSpPr>
            <a:spLocks noGrp="1"/>
          </p:cNvSpPr>
          <p:nvPr>
            <p:ph idx="1"/>
          </p:nvPr>
        </p:nvSpPr>
        <p:spPr/>
        <p:txBody>
          <a:bodyPr/>
          <a:lstStyle/>
          <a:p>
            <a:r>
              <a:rPr lang="en-GB" dirty="0"/>
              <a:t>Physical – 16% in 2018 increasing</a:t>
            </a:r>
          </a:p>
          <a:p>
            <a:r>
              <a:rPr lang="en-GB" dirty="0"/>
              <a:t>Sexual  -1% of prisoners have disclosed this</a:t>
            </a:r>
          </a:p>
          <a:p>
            <a:r>
              <a:rPr lang="en-GB" dirty="0"/>
              <a:t>Mate crimes</a:t>
            </a:r>
          </a:p>
          <a:p>
            <a:r>
              <a:rPr lang="en-GB" dirty="0"/>
              <a:t>Bullying and harassment</a:t>
            </a:r>
          </a:p>
          <a:p>
            <a:r>
              <a:rPr lang="en-GB" dirty="0"/>
              <a:t>Institutional</a:t>
            </a:r>
          </a:p>
        </p:txBody>
      </p:sp>
    </p:spTree>
    <p:extLst>
      <p:ext uri="{BB962C8B-B14F-4D97-AF65-F5344CB8AC3E}">
        <p14:creationId xmlns:p14="http://schemas.microsoft.com/office/powerpoint/2010/main" val="3137086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1801C-2029-405C-BF03-1BACFBB3D22D}"/>
              </a:ext>
            </a:extLst>
          </p:cNvPr>
          <p:cNvSpPr>
            <a:spLocks noGrp="1"/>
          </p:cNvSpPr>
          <p:nvPr>
            <p:ph type="title"/>
          </p:nvPr>
        </p:nvSpPr>
        <p:spPr/>
        <p:txBody>
          <a:bodyPr/>
          <a:lstStyle/>
          <a:p>
            <a:r>
              <a:rPr lang="en-GB" dirty="0"/>
              <a:t>Radicalisation</a:t>
            </a:r>
          </a:p>
        </p:txBody>
      </p:sp>
      <p:sp>
        <p:nvSpPr>
          <p:cNvPr id="3" name="Content Placeholder 2">
            <a:extLst>
              <a:ext uri="{FF2B5EF4-FFF2-40B4-BE49-F238E27FC236}">
                <a16:creationId xmlns:a16="http://schemas.microsoft.com/office/drawing/2014/main" id="{2F4F3E94-36CE-4DE9-82F5-1D9972762899}"/>
              </a:ext>
            </a:extLst>
          </p:cNvPr>
          <p:cNvSpPr>
            <a:spLocks noGrp="1"/>
          </p:cNvSpPr>
          <p:nvPr>
            <p:ph idx="1"/>
          </p:nvPr>
        </p:nvSpPr>
        <p:spPr/>
        <p:txBody>
          <a:bodyPr/>
          <a:lstStyle/>
          <a:p>
            <a:pPr>
              <a:lnSpc>
                <a:spcPct val="90000"/>
              </a:lnSpc>
            </a:pPr>
            <a:r>
              <a:rPr lang="en-GB" dirty="0"/>
              <a:t>75% increase in prisoners convicted for terrorism related offences in the last 3 years</a:t>
            </a:r>
          </a:p>
          <a:p>
            <a:pPr>
              <a:lnSpc>
                <a:spcPct val="90000"/>
              </a:lnSpc>
            </a:pPr>
            <a:r>
              <a:rPr lang="en-GB" dirty="0"/>
              <a:t>700 prisoners considered to be a risk due to their extremist views</a:t>
            </a:r>
          </a:p>
          <a:p>
            <a:pPr>
              <a:lnSpc>
                <a:spcPct val="90000"/>
              </a:lnSpc>
            </a:pPr>
            <a:r>
              <a:rPr lang="en-GB" dirty="0"/>
              <a:t>Prevent - Prevent is a UK-wide strategy, as counter-terrorism is the responsibility of the UK government. In practice it is delivered differently in the different countries of the UK as many of the organisations involved, for example the police and councils, are under the control of devolved governments.</a:t>
            </a:r>
          </a:p>
          <a:p>
            <a:endParaRPr lang="en-GB" dirty="0"/>
          </a:p>
        </p:txBody>
      </p:sp>
    </p:spTree>
    <p:extLst>
      <p:ext uri="{BB962C8B-B14F-4D97-AF65-F5344CB8AC3E}">
        <p14:creationId xmlns:p14="http://schemas.microsoft.com/office/powerpoint/2010/main" val="1174227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B2E6D-4678-4A6A-918B-E29C1F344454}"/>
              </a:ext>
            </a:extLst>
          </p:cNvPr>
          <p:cNvSpPr>
            <a:spLocks noGrp="1"/>
          </p:cNvSpPr>
          <p:nvPr>
            <p:ph type="title"/>
          </p:nvPr>
        </p:nvSpPr>
        <p:spPr/>
        <p:txBody>
          <a:bodyPr/>
          <a:lstStyle/>
          <a:p>
            <a:r>
              <a:rPr lang="en-GB" dirty="0"/>
              <a:t>What are the Secure environments</a:t>
            </a:r>
          </a:p>
        </p:txBody>
      </p:sp>
      <p:sp>
        <p:nvSpPr>
          <p:cNvPr id="3" name="Content Placeholder 2">
            <a:extLst>
              <a:ext uri="{FF2B5EF4-FFF2-40B4-BE49-F238E27FC236}">
                <a16:creationId xmlns:a16="http://schemas.microsoft.com/office/drawing/2014/main" id="{158A8424-E3ED-4577-9CA0-826BD70F97FA}"/>
              </a:ext>
            </a:extLst>
          </p:cNvPr>
          <p:cNvSpPr>
            <a:spLocks noGrp="1"/>
          </p:cNvSpPr>
          <p:nvPr>
            <p:ph idx="1"/>
          </p:nvPr>
        </p:nvSpPr>
        <p:spPr/>
        <p:txBody>
          <a:bodyPr/>
          <a:lstStyle/>
          <a:p>
            <a:r>
              <a:rPr lang="en-GB" dirty="0"/>
              <a:t>Prisons</a:t>
            </a:r>
          </a:p>
          <a:p>
            <a:r>
              <a:rPr lang="en-GB" dirty="0"/>
              <a:t>Secure Mental health hospitals</a:t>
            </a:r>
          </a:p>
          <a:p>
            <a:r>
              <a:rPr lang="en-GB" dirty="0"/>
              <a:t>Young Offenders Institutes</a:t>
            </a:r>
          </a:p>
          <a:p>
            <a:r>
              <a:rPr lang="en-GB" dirty="0"/>
              <a:t>Immigration Centres</a:t>
            </a:r>
          </a:p>
          <a:p>
            <a:endParaRPr lang="en-GB" dirty="0"/>
          </a:p>
        </p:txBody>
      </p:sp>
    </p:spTree>
    <p:extLst>
      <p:ext uri="{BB962C8B-B14F-4D97-AF65-F5344CB8AC3E}">
        <p14:creationId xmlns:p14="http://schemas.microsoft.com/office/powerpoint/2010/main" val="2606499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BD66C-8290-4101-A9DC-6D0E0FFEB888}"/>
              </a:ext>
            </a:extLst>
          </p:cNvPr>
          <p:cNvSpPr>
            <a:spLocks noGrp="1"/>
          </p:cNvSpPr>
          <p:nvPr>
            <p:ph type="title"/>
          </p:nvPr>
        </p:nvSpPr>
        <p:spPr/>
        <p:txBody>
          <a:bodyPr/>
          <a:lstStyle/>
          <a:p>
            <a:r>
              <a:rPr lang="en-GB" dirty="0"/>
              <a:t>Self Harm and Suicide</a:t>
            </a:r>
          </a:p>
        </p:txBody>
      </p:sp>
      <p:sp>
        <p:nvSpPr>
          <p:cNvPr id="3" name="Content Placeholder 2">
            <a:extLst>
              <a:ext uri="{FF2B5EF4-FFF2-40B4-BE49-F238E27FC236}">
                <a16:creationId xmlns:a16="http://schemas.microsoft.com/office/drawing/2014/main" id="{6AC5406C-8AF9-4208-A782-71AE33924258}"/>
              </a:ext>
            </a:extLst>
          </p:cNvPr>
          <p:cNvSpPr>
            <a:spLocks noGrp="1"/>
          </p:cNvSpPr>
          <p:nvPr>
            <p:ph idx="1"/>
          </p:nvPr>
        </p:nvSpPr>
        <p:spPr/>
        <p:txBody>
          <a:bodyPr/>
          <a:lstStyle/>
          <a:p>
            <a:r>
              <a:rPr lang="en-GB" dirty="0"/>
              <a:t>55,958 incidents of self harm in 2018  ↑ 25%</a:t>
            </a:r>
          </a:p>
          <a:p>
            <a:r>
              <a:rPr lang="en-GB" dirty="0"/>
              <a:t>3,214 incidents required hospital attendance</a:t>
            </a:r>
          </a:p>
          <a:p>
            <a:r>
              <a:rPr lang="en-GB" dirty="0"/>
              <a:t>87 suicides in 2018  ↑ 26%</a:t>
            </a:r>
          </a:p>
          <a:p>
            <a:r>
              <a:rPr lang="en-GB" dirty="0"/>
              <a:t>Cutting/scratching accounted for 68% of incidents in males and 54% in females</a:t>
            </a:r>
          </a:p>
          <a:p>
            <a:r>
              <a:rPr lang="en-GB" dirty="0"/>
              <a:t>Self harm tends to be most common between 1 – 3 months in custody but in 2018 &gt; 1 year</a:t>
            </a:r>
          </a:p>
          <a:p>
            <a:endParaRPr lang="en-GB" dirty="0"/>
          </a:p>
        </p:txBody>
      </p:sp>
    </p:spTree>
    <p:extLst>
      <p:ext uri="{BB962C8B-B14F-4D97-AF65-F5344CB8AC3E}">
        <p14:creationId xmlns:p14="http://schemas.microsoft.com/office/powerpoint/2010/main" val="2609151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1D3AA-A7EA-41C7-9C0F-53E4EE2C841F}"/>
              </a:ext>
            </a:extLst>
          </p:cNvPr>
          <p:cNvSpPr>
            <a:spLocks noGrp="1"/>
          </p:cNvSpPr>
          <p:nvPr>
            <p:ph type="title"/>
          </p:nvPr>
        </p:nvSpPr>
        <p:spPr/>
        <p:txBody>
          <a:bodyPr/>
          <a:lstStyle/>
          <a:p>
            <a:r>
              <a:rPr lang="en-GB" dirty="0"/>
              <a:t>Self Neglect</a:t>
            </a:r>
          </a:p>
        </p:txBody>
      </p:sp>
      <p:sp>
        <p:nvSpPr>
          <p:cNvPr id="3" name="Content Placeholder 2">
            <a:extLst>
              <a:ext uri="{FF2B5EF4-FFF2-40B4-BE49-F238E27FC236}">
                <a16:creationId xmlns:a16="http://schemas.microsoft.com/office/drawing/2014/main" id="{6896F3CF-A2BA-4B18-B85D-3982AE1667DA}"/>
              </a:ext>
            </a:extLst>
          </p:cNvPr>
          <p:cNvSpPr>
            <a:spLocks noGrp="1"/>
          </p:cNvSpPr>
          <p:nvPr>
            <p:ph idx="1"/>
          </p:nvPr>
        </p:nvSpPr>
        <p:spPr/>
        <p:txBody>
          <a:bodyPr>
            <a:normAutofit lnSpcReduction="10000"/>
          </a:bodyPr>
          <a:lstStyle/>
          <a:p>
            <a:pPr marL="0" indent="0">
              <a:lnSpc>
                <a:spcPct val="80000"/>
              </a:lnSpc>
              <a:spcBef>
                <a:spcPts val="500"/>
              </a:spcBef>
              <a:buSzTx/>
              <a:buFont typeface="Wingdings 2"/>
              <a:buNone/>
              <a:defRPr sz="2200"/>
            </a:pPr>
            <a:r>
              <a:rPr lang="en-GB" dirty="0"/>
              <a:t> Self-neglect implies the inability or unwillingness to attend to one's personal needs or hygiene. It may manifest in different ways, such as not attending to one's nutrition, hygiene, clothing, or acting appropriately to care for medical conditions.</a:t>
            </a:r>
          </a:p>
          <a:p>
            <a:pPr marL="0" indent="0">
              <a:lnSpc>
                <a:spcPct val="80000"/>
              </a:lnSpc>
              <a:spcBef>
                <a:spcPts val="500"/>
              </a:spcBef>
              <a:buSzTx/>
              <a:buFont typeface="Wingdings 2"/>
              <a:buNone/>
              <a:defRPr sz="2200"/>
            </a:pPr>
            <a:endParaRPr lang="en-GB" dirty="0"/>
          </a:p>
          <a:p>
            <a:pPr marL="0" indent="0">
              <a:lnSpc>
                <a:spcPct val="80000"/>
              </a:lnSpc>
              <a:spcBef>
                <a:spcPts val="500"/>
              </a:spcBef>
              <a:buSzTx/>
              <a:buFont typeface="Wingdings 2"/>
              <a:buNone/>
              <a:defRPr sz="2200"/>
            </a:pPr>
            <a:r>
              <a:rPr lang="en-GB" dirty="0"/>
              <a:t>Examples of self neglect in Prison:</a:t>
            </a:r>
          </a:p>
          <a:p>
            <a:pPr marL="0" indent="0">
              <a:lnSpc>
                <a:spcPct val="80000"/>
              </a:lnSpc>
              <a:spcBef>
                <a:spcPts val="500"/>
              </a:spcBef>
              <a:buSzTx/>
              <a:buFont typeface="Wingdings 2"/>
              <a:buNone/>
              <a:defRPr sz="2200"/>
            </a:pPr>
            <a:endParaRPr lang="en-GB" dirty="0"/>
          </a:p>
          <a:p>
            <a:pPr>
              <a:lnSpc>
                <a:spcPct val="80000"/>
              </a:lnSpc>
              <a:spcBef>
                <a:spcPts val="500"/>
              </a:spcBef>
              <a:defRPr sz="2200"/>
            </a:pPr>
            <a:r>
              <a:rPr lang="en-GB" dirty="0"/>
              <a:t> Refusal of medical treatment</a:t>
            </a:r>
          </a:p>
          <a:p>
            <a:pPr>
              <a:lnSpc>
                <a:spcPct val="80000"/>
              </a:lnSpc>
              <a:spcBef>
                <a:spcPts val="500"/>
              </a:spcBef>
              <a:defRPr sz="2200"/>
            </a:pPr>
            <a:endParaRPr lang="en-GB" dirty="0"/>
          </a:p>
          <a:p>
            <a:pPr>
              <a:lnSpc>
                <a:spcPct val="80000"/>
              </a:lnSpc>
              <a:spcBef>
                <a:spcPts val="500"/>
              </a:spcBef>
              <a:defRPr sz="2200"/>
            </a:pPr>
            <a:r>
              <a:rPr lang="en-GB" dirty="0"/>
              <a:t>Refusal of food and water  </a:t>
            </a:r>
          </a:p>
          <a:p>
            <a:pPr marL="0" indent="0">
              <a:lnSpc>
                <a:spcPct val="80000"/>
              </a:lnSpc>
              <a:spcBef>
                <a:spcPts val="500"/>
              </a:spcBef>
              <a:buSzTx/>
              <a:buFont typeface="Wingdings 2"/>
              <a:buNone/>
              <a:defRPr sz="2200"/>
            </a:pPr>
            <a:endParaRPr lang="en-GB" dirty="0"/>
          </a:p>
          <a:p>
            <a:pPr>
              <a:lnSpc>
                <a:spcPct val="80000"/>
              </a:lnSpc>
              <a:spcBef>
                <a:spcPts val="500"/>
              </a:spcBef>
              <a:defRPr sz="2200"/>
            </a:pPr>
            <a:r>
              <a:rPr lang="en-GB" dirty="0"/>
              <a:t>Dirty protesting – urine and faeces smearing</a:t>
            </a:r>
          </a:p>
          <a:p>
            <a:endParaRPr lang="en-GB" dirty="0"/>
          </a:p>
        </p:txBody>
      </p:sp>
    </p:spTree>
    <p:extLst>
      <p:ext uri="{BB962C8B-B14F-4D97-AF65-F5344CB8AC3E}">
        <p14:creationId xmlns:p14="http://schemas.microsoft.com/office/powerpoint/2010/main" val="2301626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65F6-E11C-468F-9573-3654BB90534B}"/>
              </a:ext>
            </a:extLst>
          </p:cNvPr>
          <p:cNvSpPr>
            <a:spLocks noGrp="1"/>
          </p:cNvSpPr>
          <p:nvPr>
            <p:ph type="title"/>
          </p:nvPr>
        </p:nvSpPr>
        <p:spPr/>
        <p:txBody>
          <a:bodyPr/>
          <a:lstStyle/>
          <a:p>
            <a:r>
              <a:rPr lang="en-GB" dirty="0"/>
              <a:t>COVID 19 and Prisons</a:t>
            </a:r>
          </a:p>
        </p:txBody>
      </p:sp>
      <p:sp>
        <p:nvSpPr>
          <p:cNvPr id="3" name="Content Placeholder 2">
            <a:extLst>
              <a:ext uri="{FF2B5EF4-FFF2-40B4-BE49-F238E27FC236}">
                <a16:creationId xmlns:a16="http://schemas.microsoft.com/office/drawing/2014/main" id="{95DF716F-F6BA-419E-8832-417425FAB493}"/>
              </a:ext>
            </a:extLst>
          </p:cNvPr>
          <p:cNvSpPr>
            <a:spLocks noGrp="1"/>
          </p:cNvSpPr>
          <p:nvPr>
            <p:ph idx="1"/>
          </p:nvPr>
        </p:nvSpPr>
        <p:spPr/>
        <p:txBody>
          <a:bodyPr>
            <a:normAutofit fontScale="92500" lnSpcReduction="20000"/>
          </a:bodyPr>
          <a:lstStyle/>
          <a:p>
            <a:r>
              <a:rPr lang="en-GB" dirty="0"/>
              <a:t>A huge challenge</a:t>
            </a:r>
          </a:p>
          <a:p>
            <a:r>
              <a:rPr lang="en-GB" dirty="0"/>
              <a:t>Prisoners confined 23 hours a day</a:t>
            </a:r>
          </a:p>
          <a:p>
            <a:r>
              <a:rPr lang="en-GB" dirty="0"/>
              <a:t>Visits suspended</a:t>
            </a:r>
          </a:p>
          <a:p>
            <a:r>
              <a:rPr lang="en-GB" dirty="0"/>
              <a:t>Increase in in cell phones have helped</a:t>
            </a:r>
          </a:p>
          <a:p>
            <a:r>
              <a:rPr lang="en-GB" dirty="0"/>
              <a:t>Restrictions in PPE</a:t>
            </a:r>
          </a:p>
          <a:p>
            <a:r>
              <a:rPr lang="en-GB" dirty="0"/>
              <a:t>Anticipated releases did not happen – 57 as opposed to predicted 4000</a:t>
            </a:r>
          </a:p>
          <a:p>
            <a:r>
              <a:rPr lang="en-GB" dirty="0"/>
              <a:t>16 in cell suicides – 6 in the last week </a:t>
            </a:r>
          </a:p>
          <a:p>
            <a:r>
              <a:rPr lang="en-GB" dirty="0"/>
              <a:t>22 prisoner deaths</a:t>
            </a:r>
          </a:p>
          <a:p>
            <a:endParaRPr lang="en-GB" dirty="0"/>
          </a:p>
        </p:txBody>
      </p:sp>
    </p:spTree>
    <p:extLst>
      <p:ext uri="{BB962C8B-B14F-4D97-AF65-F5344CB8AC3E}">
        <p14:creationId xmlns:p14="http://schemas.microsoft.com/office/powerpoint/2010/main" val="2704184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82D03-7782-4880-8C67-231362D3043C}"/>
              </a:ext>
            </a:extLst>
          </p:cNvPr>
          <p:cNvSpPr>
            <a:spLocks noGrp="1"/>
          </p:cNvSpPr>
          <p:nvPr>
            <p:ph type="title"/>
          </p:nvPr>
        </p:nvSpPr>
        <p:spPr/>
        <p:txBody>
          <a:bodyPr/>
          <a:lstStyle/>
          <a:p>
            <a:r>
              <a:rPr lang="en-GB" dirty="0"/>
              <a:t>Dying Well in Custody</a:t>
            </a:r>
          </a:p>
        </p:txBody>
      </p:sp>
      <p:sp>
        <p:nvSpPr>
          <p:cNvPr id="3" name="Content Placeholder 2">
            <a:extLst>
              <a:ext uri="{FF2B5EF4-FFF2-40B4-BE49-F238E27FC236}">
                <a16:creationId xmlns:a16="http://schemas.microsoft.com/office/drawing/2014/main" id="{261157E9-1DB0-4B50-857B-5CC1E1C86108}"/>
              </a:ext>
            </a:extLst>
          </p:cNvPr>
          <p:cNvSpPr>
            <a:spLocks noGrp="1"/>
          </p:cNvSpPr>
          <p:nvPr>
            <p:ph idx="1"/>
          </p:nvPr>
        </p:nvSpPr>
        <p:spPr/>
        <p:txBody>
          <a:bodyPr/>
          <a:lstStyle/>
          <a:p>
            <a:r>
              <a:rPr lang="en-GB" dirty="0"/>
              <a:t>Recognising the right to die well extends to prison</a:t>
            </a:r>
          </a:p>
          <a:p>
            <a:r>
              <a:rPr lang="en-GB" dirty="0"/>
              <a:t>Some people are not suitable for early release or may choose to die in prison</a:t>
            </a:r>
          </a:p>
          <a:p>
            <a:r>
              <a:rPr lang="en-GB" dirty="0"/>
              <a:t>Includes an open cell door for use in the last few days – allow 24 hour access for healthcare</a:t>
            </a:r>
          </a:p>
          <a:p>
            <a:r>
              <a:rPr lang="en-GB" dirty="0"/>
              <a:t>Facilitate visits from family.</a:t>
            </a:r>
          </a:p>
          <a:p>
            <a:r>
              <a:rPr lang="en-GB" dirty="0"/>
              <a:t>Training needs for prisons</a:t>
            </a:r>
          </a:p>
          <a:p>
            <a:r>
              <a:rPr lang="en-GB" dirty="0"/>
              <a:t>Palliative care in reach essential.</a:t>
            </a:r>
          </a:p>
        </p:txBody>
      </p:sp>
    </p:spTree>
    <p:extLst>
      <p:ext uri="{BB962C8B-B14F-4D97-AF65-F5344CB8AC3E}">
        <p14:creationId xmlns:p14="http://schemas.microsoft.com/office/powerpoint/2010/main" val="1592918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B1DE-727D-4C1F-BBC0-55863798321D}"/>
              </a:ext>
            </a:extLst>
          </p:cNvPr>
          <p:cNvSpPr>
            <a:spLocks noGrp="1"/>
          </p:cNvSpPr>
          <p:nvPr>
            <p:ph type="title"/>
          </p:nvPr>
        </p:nvSpPr>
        <p:spPr/>
        <p:txBody>
          <a:bodyPr/>
          <a:lstStyle/>
          <a:p>
            <a:r>
              <a:rPr lang="en-GB" dirty="0"/>
              <a:t>Working in the secure environments</a:t>
            </a:r>
          </a:p>
        </p:txBody>
      </p:sp>
      <p:sp>
        <p:nvSpPr>
          <p:cNvPr id="3" name="Content Placeholder 2">
            <a:extLst>
              <a:ext uri="{FF2B5EF4-FFF2-40B4-BE49-F238E27FC236}">
                <a16:creationId xmlns:a16="http://schemas.microsoft.com/office/drawing/2014/main" id="{B86CFF33-C780-49B3-99F3-2459A086B507}"/>
              </a:ext>
            </a:extLst>
          </p:cNvPr>
          <p:cNvSpPr>
            <a:spLocks noGrp="1"/>
          </p:cNvSpPr>
          <p:nvPr>
            <p:ph idx="1"/>
          </p:nvPr>
        </p:nvSpPr>
        <p:spPr/>
        <p:txBody>
          <a:bodyPr>
            <a:normAutofit fontScale="85000" lnSpcReduction="10000"/>
          </a:bodyPr>
          <a:lstStyle/>
          <a:p>
            <a:r>
              <a:rPr lang="en-GB" dirty="0"/>
              <a:t>Continuity of Care</a:t>
            </a:r>
          </a:p>
          <a:p>
            <a:r>
              <a:rPr lang="en-GB" dirty="0"/>
              <a:t>Opportunities for increased medical management – suturing, greater investigations, In patient units</a:t>
            </a:r>
          </a:p>
          <a:p>
            <a:r>
              <a:rPr lang="en-GB" dirty="0"/>
              <a:t>A unique opportunity to engage patients who have often missed out on primary care interventions </a:t>
            </a:r>
          </a:p>
          <a:p>
            <a:r>
              <a:rPr lang="en-GB" dirty="0"/>
              <a:t>Health promotion</a:t>
            </a:r>
          </a:p>
          <a:p>
            <a:r>
              <a:rPr lang="en-GB" dirty="0"/>
              <a:t>Substance Misuse and Mental health</a:t>
            </a:r>
          </a:p>
          <a:p>
            <a:r>
              <a:rPr lang="en-GB" dirty="0"/>
              <a:t>Challenging consultations</a:t>
            </a:r>
          </a:p>
          <a:p>
            <a:r>
              <a:rPr lang="en-GB" dirty="0"/>
              <a:t>Security??</a:t>
            </a:r>
          </a:p>
          <a:p>
            <a:r>
              <a:rPr lang="en-GB" dirty="0"/>
              <a:t>Coroners Inquests</a:t>
            </a:r>
          </a:p>
        </p:txBody>
      </p:sp>
    </p:spTree>
    <p:extLst>
      <p:ext uri="{BB962C8B-B14F-4D97-AF65-F5344CB8AC3E}">
        <p14:creationId xmlns:p14="http://schemas.microsoft.com/office/powerpoint/2010/main" val="4236516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3ACCE-167D-4AB8-A453-03AFA3CD7449}"/>
              </a:ext>
            </a:extLst>
          </p:cNvPr>
          <p:cNvSpPr>
            <a:spLocks noGrp="1"/>
          </p:cNvSpPr>
          <p:nvPr>
            <p:ph type="title"/>
          </p:nvPr>
        </p:nvSpPr>
        <p:spPr/>
        <p:txBody>
          <a:bodyPr/>
          <a:lstStyle/>
          <a:p>
            <a:r>
              <a:rPr lang="en-GB" dirty="0"/>
              <a:t>The INDEPENDENT ADVISORY PANEL ON DEATHS IN CUSTODY</a:t>
            </a:r>
          </a:p>
        </p:txBody>
      </p:sp>
      <p:sp>
        <p:nvSpPr>
          <p:cNvPr id="3" name="Content Placeholder 2">
            <a:extLst>
              <a:ext uri="{FF2B5EF4-FFF2-40B4-BE49-F238E27FC236}">
                <a16:creationId xmlns:a16="http://schemas.microsoft.com/office/drawing/2014/main" id="{E86328C8-B964-4205-BFFB-4ED19A76DD29}"/>
              </a:ext>
            </a:extLst>
          </p:cNvPr>
          <p:cNvSpPr>
            <a:spLocks noGrp="1"/>
          </p:cNvSpPr>
          <p:nvPr>
            <p:ph idx="1"/>
          </p:nvPr>
        </p:nvSpPr>
        <p:spPr/>
        <p:txBody>
          <a:bodyPr/>
          <a:lstStyle/>
          <a:p>
            <a:r>
              <a:rPr lang="en-GB" dirty="0"/>
              <a:t>"Letting you know what's happening at 6:39 this morning. I'd like to thank the NHS for everything they've done. It was really moving last night, everyone was banging on the doors and the windows. We do realise what they've done. Coming in to give us medicine and methadone. I always say thank you to them in the morning. I do realise most staff are doing an awesome job, thank you for everyone for what they’ve done. People think we're scumbags but we're not. We are humans who have families so we do appreciate the NHS. Hope everyone is ok, my family is ok, everyone get through this."</a:t>
            </a:r>
          </a:p>
        </p:txBody>
      </p:sp>
    </p:spTree>
    <p:extLst>
      <p:ext uri="{BB962C8B-B14F-4D97-AF65-F5344CB8AC3E}">
        <p14:creationId xmlns:p14="http://schemas.microsoft.com/office/powerpoint/2010/main" val="1088229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09682-23A5-43FC-9C6B-96EA5F5F7A84}"/>
              </a:ext>
            </a:extLst>
          </p:cNvPr>
          <p:cNvSpPr>
            <a:spLocks noGrp="1"/>
          </p:cNvSpPr>
          <p:nvPr>
            <p:ph type="title"/>
          </p:nvPr>
        </p:nvSpPr>
        <p:spPr/>
        <p:txBody>
          <a:bodyPr/>
          <a:lstStyle/>
          <a:p>
            <a:r>
              <a:rPr lang="en-GB" dirty="0"/>
              <a:t>Useful Links</a:t>
            </a:r>
          </a:p>
        </p:txBody>
      </p:sp>
      <p:sp>
        <p:nvSpPr>
          <p:cNvPr id="3" name="Content Placeholder 2">
            <a:extLst>
              <a:ext uri="{FF2B5EF4-FFF2-40B4-BE49-F238E27FC236}">
                <a16:creationId xmlns:a16="http://schemas.microsoft.com/office/drawing/2014/main" id="{3D4B8315-A7BD-4DA2-800D-76B6A65C99D6}"/>
              </a:ext>
            </a:extLst>
          </p:cNvPr>
          <p:cNvSpPr>
            <a:spLocks noGrp="1"/>
          </p:cNvSpPr>
          <p:nvPr>
            <p:ph idx="1"/>
          </p:nvPr>
        </p:nvSpPr>
        <p:spPr/>
        <p:txBody>
          <a:bodyPr/>
          <a:lstStyle/>
          <a:p>
            <a:r>
              <a:rPr lang="en-GB" dirty="0"/>
              <a:t>RCGP Secure environments</a:t>
            </a:r>
          </a:p>
        </p:txBody>
      </p:sp>
    </p:spTree>
    <p:extLst>
      <p:ext uri="{BB962C8B-B14F-4D97-AF65-F5344CB8AC3E}">
        <p14:creationId xmlns:p14="http://schemas.microsoft.com/office/powerpoint/2010/main" val="342756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9F84D-5039-4B0A-915F-6046CA095725}"/>
              </a:ext>
            </a:extLst>
          </p:cNvPr>
          <p:cNvSpPr>
            <a:spLocks noGrp="1"/>
          </p:cNvSpPr>
          <p:nvPr>
            <p:ph type="title"/>
          </p:nvPr>
        </p:nvSpPr>
        <p:spPr/>
        <p:txBody>
          <a:bodyPr/>
          <a:lstStyle/>
          <a:p>
            <a:r>
              <a:rPr lang="en-GB" dirty="0"/>
              <a:t>The aim</a:t>
            </a:r>
          </a:p>
        </p:txBody>
      </p:sp>
      <p:sp>
        <p:nvSpPr>
          <p:cNvPr id="3" name="Content Placeholder 2">
            <a:extLst>
              <a:ext uri="{FF2B5EF4-FFF2-40B4-BE49-F238E27FC236}">
                <a16:creationId xmlns:a16="http://schemas.microsoft.com/office/drawing/2014/main" id="{0DC2134D-0443-4695-AFB9-E654465BD725}"/>
              </a:ext>
            </a:extLst>
          </p:cNvPr>
          <p:cNvSpPr>
            <a:spLocks noGrp="1"/>
          </p:cNvSpPr>
          <p:nvPr>
            <p:ph idx="1"/>
          </p:nvPr>
        </p:nvSpPr>
        <p:spPr/>
        <p:txBody>
          <a:bodyPr/>
          <a:lstStyle/>
          <a:p>
            <a:r>
              <a:rPr lang="en-GB" b="1" dirty="0"/>
              <a:t>It is well recognised from a legal perspective at international, regional (European) and local (UK) levels that health care provision in secure environments should be of an ‘equivalent’ standard to that provided in the wider community. We recognise the benefit to our patient group by striving for ‘equivalent’ care and furthermore recognise the benefits this provides to our society as a whole</a:t>
            </a:r>
            <a:endParaRPr lang="en-GB" dirty="0"/>
          </a:p>
        </p:txBody>
      </p:sp>
    </p:spTree>
    <p:extLst>
      <p:ext uri="{BB962C8B-B14F-4D97-AF65-F5344CB8AC3E}">
        <p14:creationId xmlns:p14="http://schemas.microsoft.com/office/powerpoint/2010/main" val="336646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FB7B-FAF9-4ADB-82E8-090EA419E28D}"/>
              </a:ext>
            </a:extLst>
          </p:cNvPr>
          <p:cNvSpPr>
            <a:spLocks noGrp="1"/>
          </p:cNvSpPr>
          <p:nvPr>
            <p:ph type="title"/>
          </p:nvPr>
        </p:nvSpPr>
        <p:spPr/>
        <p:txBody>
          <a:bodyPr/>
          <a:lstStyle/>
          <a:p>
            <a:r>
              <a:rPr lang="en-GB" dirty="0"/>
              <a:t>Background of healthcare in prisons</a:t>
            </a:r>
          </a:p>
        </p:txBody>
      </p:sp>
      <p:sp>
        <p:nvSpPr>
          <p:cNvPr id="3" name="Content Placeholder 2">
            <a:extLst>
              <a:ext uri="{FF2B5EF4-FFF2-40B4-BE49-F238E27FC236}">
                <a16:creationId xmlns:a16="http://schemas.microsoft.com/office/drawing/2014/main" id="{5D5AE5E7-2E71-4957-BCDC-80B46B157A17}"/>
              </a:ext>
            </a:extLst>
          </p:cNvPr>
          <p:cNvSpPr>
            <a:spLocks noGrp="1"/>
          </p:cNvSpPr>
          <p:nvPr>
            <p:ph idx="1"/>
          </p:nvPr>
        </p:nvSpPr>
        <p:spPr/>
        <p:txBody>
          <a:bodyPr/>
          <a:lstStyle/>
          <a:p>
            <a:r>
              <a:rPr lang="en-GB" dirty="0"/>
              <a:t>Transferred to NHS in 2006 </a:t>
            </a:r>
          </a:p>
          <a:p>
            <a:r>
              <a:rPr lang="en-GB" dirty="0"/>
              <a:t>Prior to this medics were employed directly by the prisons.</a:t>
            </a:r>
          </a:p>
          <a:p>
            <a:r>
              <a:rPr lang="en-GB" dirty="0"/>
              <a:t>Now several different models</a:t>
            </a:r>
          </a:p>
          <a:p>
            <a:pPr marL="457200" indent="-457200">
              <a:buFont typeface="+mj-lt"/>
              <a:buAutoNum type="arabicPeriod"/>
            </a:pPr>
            <a:r>
              <a:rPr lang="en-GB" dirty="0"/>
              <a:t>NHS</a:t>
            </a:r>
          </a:p>
          <a:p>
            <a:pPr marL="457200" indent="-457200">
              <a:buFont typeface="+mj-lt"/>
              <a:buAutoNum type="arabicPeriod"/>
            </a:pPr>
            <a:r>
              <a:rPr lang="en-GB" dirty="0"/>
              <a:t>3</a:t>
            </a:r>
            <a:r>
              <a:rPr lang="en-GB" baseline="30000" dirty="0"/>
              <a:t>rd</a:t>
            </a:r>
            <a:r>
              <a:rPr lang="en-GB" dirty="0"/>
              <a:t> Sector</a:t>
            </a:r>
          </a:p>
          <a:p>
            <a:pPr marL="457200" indent="-457200">
              <a:buFont typeface="+mj-lt"/>
              <a:buAutoNum type="arabicPeriod"/>
            </a:pPr>
            <a:r>
              <a:rPr lang="en-GB" dirty="0"/>
              <a:t>Private providers</a:t>
            </a:r>
          </a:p>
        </p:txBody>
      </p:sp>
    </p:spTree>
    <p:extLst>
      <p:ext uri="{BB962C8B-B14F-4D97-AF65-F5344CB8AC3E}">
        <p14:creationId xmlns:p14="http://schemas.microsoft.com/office/powerpoint/2010/main" val="1329517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08A49-873E-47BD-9785-F06DD88FA965}"/>
              </a:ext>
            </a:extLst>
          </p:cNvPr>
          <p:cNvSpPr>
            <a:spLocks noGrp="1"/>
          </p:cNvSpPr>
          <p:nvPr>
            <p:ph type="title"/>
          </p:nvPr>
        </p:nvSpPr>
        <p:spPr/>
        <p:txBody>
          <a:bodyPr/>
          <a:lstStyle/>
          <a:p>
            <a:r>
              <a:rPr lang="en-GB" dirty="0"/>
              <a:t>Prison Classifications</a:t>
            </a:r>
          </a:p>
        </p:txBody>
      </p:sp>
      <p:sp>
        <p:nvSpPr>
          <p:cNvPr id="3" name="Content Placeholder 2">
            <a:extLst>
              <a:ext uri="{FF2B5EF4-FFF2-40B4-BE49-F238E27FC236}">
                <a16:creationId xmlns:a16="http://schemas.microsoft.com/office/drawing/2014/main" id="{ED83B2A4-941E-4DA7-8BC3-24C087C74856}"/>
              </a:ext>
            </a:extLst>
          </p:cNvPr>
          <p:cNvSpPr>
            <a:spLocks noGrp="1"/>
          </p:cNvSpPr>
          <p:nvPr>
            <p:ph idx="1"/>
          </p:nvPr>
        </p:nvSpPr>
        <p:spPr/>
        <p:txBody>
          <a:bodyPr>
            <a:normAutofit fontScale="92500" lnSpcReduction="20000"/>
          </a:bodyPr>
          <a:lstStyle/>
          <a:p>
            <a:r>
              <a:rPr lang="en-GB" dirty="0"/>
              <a:t>Split into categories defined in part by security risk – risk to public if they were to </a:t>
            </a:r>
            <a:r>
              <a:rPr lang="en-GB" dirty="0" err="1"/>
              <a:t>ecscape</a:t>
            </a:r>
            <a:endParaRPr lang="en-GB" dirty="0"/>
          </a:p>
          <a:p>
            <a:r>
              <a:rPr lang="en-GB" dirty="0"/>
              <a:t>Cat A</a:t>
            </a:r>
          </a:p>
          <a:p>
            <a:r>
              <a:rPr lang="en-GB" dirty="0"/>
              <a:t>Cat B</a:t>
            </a:r>
          </a:p>
          <a:p>
            <a:r>
              <a:rPr lang="en-GB" dirty="0"/>
              <a:t>Cat C</a:t>
            </a:r>
          </a:p>
          <a:p>
            <a:r>
              <a:rPr lang="en-GB" dirty="0"/>
              <a:t>Cat D</a:t>
            </a:r>
          </a:p>
          <a:p>
            <a:r>
              <a:rPr lang="en-GB" dirty="0" err="1"/>
              <a:t>Womens</a:t>
            </a:r>
            <a:r>
              <a:rPr lang="en-GB" dirty="0"/>
              <a:t> estate</a:t>
            </a:r>
          </a:p>
          <a:p>
            <a:r>
              <a:rPr lang="en-GB" dirty="0"/>
              <a:t>Young peoples – Young offenders and Youth Custody</a:t>
            </a:r>
          </a:p>
          <a:p>
            <a:r>
              <a:rPr lang="en-GB" dirty="0"/>
              <a:t>Secure Mental Health units</a:t>
            </a:r>
          </a:p>
        </p:txBody>
      </p:sp>
    </p:spTree>
    <p:extLst>
      <p:ext uri="{BB962C8B-B14F-4D97-AF65-F5344CB8AC3E}">
        <p14:creationId xmlns:p14="http://schemas.microsoft.com/office/powerpoint/2010/main" val="1206898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8B01F-6E55-4C83-9C3A-14A55B8DCC0E}"/>
              </a:ext>
            </a:extLst>
          </p:cNvPr>
          <p:cNvSpPr>
            <a:spLocks noGrp="1"/>
          </p:cNvSpPr>
          <p:nvPr>
            <p:ph type="title"/>
          </p:nvPr>
        </p:nvSpPr>
        <p:spPr/>
        <p:txBody>
          <a:bodyPr/>
          <a:lstStyle/>
          <a:p>
            <a:r>
              <a:rPr lang="en-GB" dirty="0"/>
              <a:t>Worldwide Prison Population</a:t>
            </a:r>
          </a:p>
        </p:txBody>
      </p:sp>
      <p:sp>
        <p:nvSpPr>
          <p:cNvPr id="3" name="Content Placeholder 2">
            <a:extLst>
              <a:ext uri="{FF2B5EF4-FFF2-40B4-BE49-F238E27FC236}">
                <a16:creationId xmlns:a16="http://schemas.microsoft.com/office/drawing/2014/main" id="{806073FF-C719-419D-8C45-B7B0D0014E95}"/>
              </a:ext>
            </a:extLst>
          </p:cNvPr>
          <p:cNvSpPr>
            <a:spLocks noGrp="1"/>
          </p:cNvSpPr>
          <p:nvPr>
            <p:ph idx="1"/>
          </p:nvPr>
        </p:nvSpPr>
        <p:spPr/>
        <p:txBody>
          <a:bodyPr>
            <a:normAutofit fontScale="92500" lnSpcReduction="20000"/>
          </a:bodyPr>
          <a:lstStyle/>
          <a:p>
            <a:r>
              <a:rPr lang="en-GB" dirty="0"/>
              <a:t>11+ million people in prison</a:t>
            </a:r>
          </a:p>
          <a:p>
            <a:r>
              <a:rPr lang="en-GB" dirty="0"/>
              <a:t>0.5 million life sentences – increased by 84% in 14 years</a:t>
            </a:r>
          </a:p>
          <a:p>
            <a:r>
              <a:rPr lang="en-GB" dirty="0"/>
              <a:t>50% have committed a non violent crime</a:t>
            </a:r>
          </a:p>
          <a:p>
            <a:r>
              <a:rPr lang="en-GB" dirty="0"/>
              <a:t>20% on drugs charges of which 83% personal possession</a:t>
            </a:r>
          </a:p>
          <a:p>
            <a:r>
              <a:rPr lang="en-GB" dirty="0"/>
              <a:t>Only 7% homicide</a:t>
            </a:r>
          </a:p>
          <a:p>
            <a:endParaRPr lang="en-GB" dirty="0"/>
          </a:p>
          <a:p>
            <a:r>
              <a:rPr lang="en-GB" dirty="0"/>
              <a:t>50% increase in women in prison</a:t>
            </a:r>
          </a:p>
          <a:p>
            <a:r>
              <a:rPr lang="en-GB" dirty="0"/>
              <a:t>19,000 children in prison with mothers</a:t>
            </a:r>
          </a:p>
          <a:p>
            <a:endParaRPr lang="en-GB" dirty="0"/>
          </a:p>
        </p:txBody>
      </p:sp>
    </p:spTree>
    <p:extLst>
      <p:ext uri="{BB962C8B-B14F-4D97-AF65-F5344CB8AC3E}">
        <p14:creationId xmlns:p14="http://schemas.microsoft.com/office/powerpoint/2010/main" val="89819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0D533-C14A-4C08-94C1-0C75090811A9}"/>
              </a:ext>
            </a:extLst>
          </p:cNvPr>
          <p:cNvSpPr>
            <a:spLocks noGrp="1"/>
          </p:cNvSpPr>
          <p:nvPr>
            <p:ph type="title"/>
          </p:nvPr>
        </p:nvSpPr>
        <p:spPr/>
        <p:txBody>
          <a:bodyPr/>
          <a:lstStyle/>
          <a:p>
            <a:r>
              <a:rPr lang="en-GB" dirty="0"/>
              <a:t>UK situation</a:t>
            </a:r>
          </a:p>
        </p:txBody>
      </p:sp>
      <p:sp>
        <p:nvSpPr>
          <p:cNvPr id="3" name="Content Placeholder 2">
            <a:extLst>
              <a:ext uri="{FF2B5EF4-FFF2-40B4-BE49-F238E27FC236}">
                <a16:creationId xmlns:a16="http://schemas.microsoft.com/office/drawing/2014/main" id="{8ED66FAC-3B5F-4B37-BDE6-4A82D477D376}"/>
              </a:ext>
            </a:extLst>
          </p:cNvPr>
          <p:cNvSpPr>
            <a:spLocks noGrp="1"/>
          </p:cNvSpPr>
          <p:nvPr>
            <p:ph idx="1"/>
          </p:nvPr>
        </p:nvSpPr>
        <p:spPr/>
        <p:txBody>
          <a:bodyPr>
            <a:normAutofit fontScale="92500" lnSpcReduction="10000"/>
          </a:bodyPr>
          <a:lstStyle/>
          <a:p>
            <a:r>
              <a:rPr lang="en-GB" dirty="0"/>
              <a:t>60% prisons are over crowded</a:t>
            </a:r>
          </a:p>
          <a:p>
            <a:r>
              <a:rPr lang="en-GB" dirty="0"/>
              <a:t>Deaths in custody are increasing</a:t>
            </a:r>
          </a:p>
          <a:p>
            <a:r>
              <a:rPr lang="en-GB" dirty="0"/>
              <a:t>Recruitment to healthcare jobs very difficult</a:t>
            </a:r>
          </a:p>
          <a:p>
            <a:r>
              <a:rPr lang="en-GB" dirty="0"/>
              <a:t>The average prisoner is more likely to have been homeless, unemployed and in social care as a child.</a:t>
            </a:r>
          </a:p>
          <a:p>
            <a:r>
              <a:rPr lang="en-GB" dirty="0"/>
              <a:t>Over representation of BAME especially Black population</a:t>
            </a:r>
          </a:p>
          <a:p>
            <a:r>
              <a:rPr lang="en-GB" dirty="0"/>
              <a:t>High turnover and in 2011 nearly 50% were in for less than 6 months</a:t>
            </a:r>
          </a:p>
          <a:p>
            <a:r>
              <a:rPr lang="en-GB" dirty="0"/>
              <a:t>Many prisons built in 1870s still in use</a:t>
            </a:r>
          </a:p>
          <a:p>
            <a:endParaRPr lang="en-GB" b="1" dirty="0"/>
          </a:p>
        </p:txBody>
      </p:sp>
    </p:spTree>
    <p:extLst>
      <p:ext uri="{BB962C8B-B14F-4D97-AF65-F5344CB8AC3E}">
        <p14:creationId xmlns:p14="http://schemas.microsoft.com/office/powerpoint/2010/main" val="434704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astle on top of a building&#10;&#10;Description automatically generated">
            <a:extLst>
              <a:ext uri="{FF2B5EF4-FFF2-40B4-BE49-F238E27FC236}">
                <a16:creationId xmlns:a16="http://schemas.microsoft.com/office/drawing/2014/main" id="{40B3FF4E-96E2-4C50-B346-2F79EF17B0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625" y="1390650"/>
            <a:ext cx="6743699" cy="4200525"/>
          </a:xfrm>
          <a:prstGeom prst="rect">
            <a:avLst/>
          </a:prstGeom>
        </p:spPr>
      </p:pic>
    </p:spTree>
    <p:extLst>
      <p:ext uri="{BB962C8B-B14F-4D97-AF65-F5344CB8AC3E}">
        <p14:creationId xmlns:p14="http://schemas.microsoft.com/office/powerpoint/2010/main" val="422167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5B757-E7F0-4C14-8D00-C32A6A03475E}"/>
              </a:ext>
            </a:extLst>
          </p:cNvPr>
          <p:cNvSpPr>
            <a:spLocks noGrp="1"/>
          </p:cNvSpPr>
          <p:nvPr>
            <p:ph type="title"/>
          </p:nvPr>
        </p:nvSpPr>
        <p:spPr/>
        <p:txBody>
          <a:bodyPr/>
          <a:lstStyle/>
          <a:p>
            <a:r>
              <a:rPr lang="en-GB" dirty="0"/>
              <a:t>Primary Care IN prisons</a:t>
            </a:r>
          </a:p>
        </p:txBody>
      </p:sp>
      <p:sp>
        <p:nvSpPr>
          <p:cNvPr id="3" name="Content Placeholder 2">
            <a:extLst>
              <a:ext uri="{FF2B5EF4-FFF2-40B4-BE49-F238E27FC236}">
                <a16:creationId xmlns:a16="http://schemas.microsoft.com/office/drawing/2014/main" id="{8ACEBE0D-40D6-434C-BE4F-128028F4ED68}"/>
              </a:ext>
            </a:extLst>
          </p:cNvPr>
          <p:cNvSpPr>
            <a:spLocks noGrp="1"/>
          </p:cNvSpPr>
          <p:nvPr>
            <p:ph idx="1"/>
          </p:nvPr>
        </p:nvSpPr>
        <p:spPr/>
        <p:txBody>
          <a:bodyPr/>
          <a:lstStyle/>
          <a:p>
            <a:r>
              <a:rPr lang="en-GB" dirty="0"/>
              <a:t>Centred around a primary care model</a:t>
            </a:r>
          </a:p>
          <a:p>
            <a:r>
              <a:rPr lang="en-GB" dirty="0"/>
              <a:t>Heavily reliant on a strong MDT</a:t>
            </a:r>
          </a:p>
          <a:p>
            <a:r>
              <a:rPr lang="en-GB" dirty="0"/>
              <a:t>Needs to balance between the justice requirements and the health needs of the patient</a:t>
            </a:r>
          </a:p>
          <a:p>
            <a:r>
              <a:rPr lang="en-GB" dirty="0"/>
              <a:t>Health care department</a:t>
            </a:r>
          </a:p>
          <a:p>
            <a:r>
              <a:rPr lang="en-GB" dirty="0"/>
              <a:t>Visiting consultants</a:t>
            </a:r>
          </a:p>
          <a:p>
            <a:r>
              <a:rPr lang="en-GB" dirty="0"/>
              <a:t>Strong mental health presence</a:t>
            </a:r>
          </a:p>
          <a:p>
            <a:r>
              <a:rPr lang="en-GB" dirty="0"/>
              <a:t>Seg ward rounds</a:t>
            </a:r>
          </a:p>
        </p:txBody>
      </p:sp>
    </p:spTree>
    <p:extLst>
      <p:ext uri="{BB962C8B-B14F-4D97-AF65-F5344CB8AC3E}">
        <p14:creationId xmlns:p14="http://schemas.microsoft.com/office/powerpoint/2010/main" val="132595497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231</TotalTime>
  <Words>1416</Words>
  <Application>Microsoft Office PowerPoint</Application>
  <PresentationFormat>Widescreen</PresentationFormat>
  <Paragraphs>171</Paragraphs>
  <Slides>26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Gill Sans MT</vt:lpstr>
      <vt:lpstr>Wingdings 2</vt:lpstr>
      <vt:lpstr>Gallery</vt:lpstr>
      <vt:lpstr>The Secure Environments</vt:lpstr>
      <vt:lpstr>What are the Secure environments</vt:lpstr>
      <vt:lpstr>The aim</vt:lpstr>
      <vt:lpstr>Background of healthcare in prisons</vt:lpstr>
      <vt:lpstr>Prison Classifications</vt:lpstr>
      <vt:lpstr>Worldwide Prison Population</vt:lpstr>
      <vt:lpstr>UK situation</vt:lpstr>
      <vt:lpstr>PowerPoint Presentation</vt:lpstr>
      <vt:lpstr>Primary Care IN prisons</vt:lpstr>
      <vt:lpstr>Medical Presentations in Prisons</vt:lpstr>
      <vt:lpstr>Working in Prisons</vt:lpstr>
      <vt:lpstr>Safeguarding in Prisons</vt:lpstr>
      <vt:lpstr>Vulnerable Prisoners</vt:lpstr>
      <vt:lpstr>Older Prisoners</vt:lpstr>
      <vt:lpstr>Learning Disabilities</vt:lpstr>
      <vt:lpstr>Communication Difficulties</vt:lpstr>
      <vt:lpstr>Female Prisoners</vt:lpstr>
      <vt:lpstr>Types oF Abuse</vt:lpstr>
      <vt:lpstr>Radicalisation</vt:lpstr>
      <vt:lpstr>Self Harm and Suicide</vt:lpstr>
      <vt:lpstr>Self Neglect</vt:lpstr>
      <vt:lpstr>COVID 19 and Prisons</vt:lpstr>
      <vt:lpstr>Dying Well in Custody</vt:lpstr>
      <vt:lpstr>Working in the secure environments</vt:lpstr>
      <vt:lpstr>The INDEPENDENT ADVISORY PANEL ON DEATHS IN CUSTODY</vt:lpstr>
      <vt:lpstr>Useful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Secure Environments</dc:title>
  <dc:creator>Helen Chidlow</dc:creator>
  <cp:lastModifiedBy>Helen Chidlow</cp:lastModifiedBy>
  <cp:revision>10</cp:revision>
  <dcterms:created xsi:type="dcterms:W3CDTF">2020-06-01T14:12:13Z</dcterms:created>
  <dcterms:modified xsi:type="dcterms:W3CDTF">2020-06-02T18:38:52Z</dcterms:modified>
</cp:coreProperties>
</file>