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0" r:id="rId5"/>
    <p:sldId id="273" r:id="rId6"/>
    <p:sldId id="272" r:id="rId7"/>
    <p:sldId id="259" r:id="rId8"/>
    <p:sldId id="261" r:id="rId9"/>
    <p:sldId id="262" r:id="rId10"/>
    <p:sldId id="270" r:id="rId11"/>
    <p:sldId id="263" r:id="rId12"/>
    <p:sldId id="264" r:id="rId13"/>
    <p:sldId id="268" r:id="rId14"/>
    <p:sldId id="265" r:id="rId15"/>
    <p:sldId id="267" r:id="rId16"/>
    <p:sldId id="266" r:id="rId17"/>
    <p:sldId id="275" r:id="rId18"/>
    <p:sldId id="276" r:id="rId19"/>
    <p:sldId id="277" r:id="rId20"/>
    <p:sldId id="279" r:id="rId21"/>
    <p:sldId id="278" r:id="rId22"/>
    <p:sldId id="271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67108"/>
  </p:normalViewPr>
  <p:slideViewPr>
    <p:cSldViewPr snapToGrid="0" snapToObjects="1">
      <p:cViewPr varScale="1">
        <p:scale>
          <a:sx n="62" d="100"/>
          <a:sy n="62" d="100"/>
        </p:scale>
        <p:origin x="2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6869E8-06B3-254C-841A-BD8556ADC5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ED849-E9A2-1B4F-B5B6-090F1788F2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15E43-6EDA-7748-B52F-F2097991BE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251E1-A231-1645-B8AF-8A180E70BE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61B3E-F2C2-734A-B8C5-77B7D3BE50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EDF5-717F-CA44-A83C-7AF3FEFC9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63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153F4-7C82-E34A-8D9E-B7AF3B9815B9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6E7FC-1130-104A-94CB-BC92A8A5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5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70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5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47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39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07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29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47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MSF: Comment on ARCP form that there is evidence or working in teams within the e-portfolio.</a:t>
            </a:r>
          </a:p>
          <a:p>
            <a:endParaRPr lang="en-US" dirty="0"/>
          </a:p>
          <a:p>
            <a:r>
              <a:rPr lang="en-US" dirty="0"/>
              <a:t>Learning logs: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continue to record where workload permits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focus on ensuring mandatory requirements are completed  e.g. covering capabilities with limited evidence.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Where there was missing evidence in their 1</a:t>
            </a:r>
            <a:r>
              <a:rPr lang="en-US" baseline="30000" dirty="0"/>
              <a:t>st</a:t>
            </a:r>
            <a:r>
              <a:rPr lang="en-US" dirty="0"/>
              <a:t> ESR of the year they should look to plug the gaps with other evidence.</a:t>
            </a:r>
          </a:p>
          <a:p>
            <a:endParaRPr lang="en-US" dirty="0"/>
          </a:p>
          <a:p>
            <a:r>
              <a:rPr lang="en-US" dirty="0"/>
              <a:t>CSR: unless placed in GP and ES and CS the same.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31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*revalidation paperwork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231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7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434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29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862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48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48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20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3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9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 do remotely if not possible F2F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53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CBD’s – rather than 12, 6.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logs: expected trainees will continue to add – important where gaps in evidence from 1</a:t>
            </a:r>
            <a:r>
              <a:rPr lang="en-US" baseline="30000" dirty="0"/>
              <a:t>st</a:t>
            </a:r>
            <a:r>
              <a:rPr lang="en-US" dirty="0"/>
              <a:t> review meeting of the ST3 year.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93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86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Trainee needs to provide 3 pieces of supportive evidence for each capability from whole of ST3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 if already have 3 pieces from their 1</a:t>
            </a:r>
            <a:r>
              <a:rPr lang="en-US" baseline="30000" dirty="0"/>
              <a:t>st</a:t>
            </a:r>
            <a:r>
              <a:rPr lang="en-US" dirty="0"/>
              <a:t> review I ST3, don’t need any more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didn’t have 3 pieces, need to add extra ones to make them up to 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6E7FC-1130-104A-94CB-BC92A8A58C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2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gp.org.uk/training-exams/training/mrcgp-workplace-based-assessment-wpba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9193-1B2A-2741-80D7-CDDB7CDE2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616" y="1712891"/>
            <a:ext cx="9105689" cy="2240924"/>
          </a:xfrm>
        </p:spPr>
        <p:txBody>
          <a:bodyPr/>
          <a:lstStyle/>
          <a:p>
            <a:pPr algn="ctr"/>
            <a:r>
              <a:rPr lang="en-US" dirty="0"/>
              <a:t>MRCGP &amp; ESR’s: </a:t>
            </a:r>
            <a:r>
              <a:rPr lang="en-US" dirty="0" err="1"/>
              <a:t>Covid</a:t>
            </a:r>
            <a:r>
              <a:rPr lang="en-US" dirty="0"/>
              <a:t> 19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1EDB9-2211-DC4A-948B-88A1222108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9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8B7D1-8F38-2543-BD35-67B777C4E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ESR: ST3 finishers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62E1F-7DCA-0941-90EA-F02B646FF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If trainee unsatisfactory in the 1</a:t>
            </a:r>
            <a:r>
              <a:rPr lang="en-US" b="1" baseline="30000" dirty="0"/>
              <a:t>st</a:t>
            </a:r>
            <a:r>
              <a:rPr lang="en-US" b="1" dirty="0"/>
              <a:t> ST3 review:</a:t>
            </a:r>
          </a:p>
          <a:p>
            <a:pPr>
              <a:lnSpc>
                <a:spcPct val="200000"/>
              </a:lnSpc>
            </a:pPr>
            <a:r>
              <a:rPr lang="en-US" dirty="0"/>
              <a:t>Need to comment on in final ST3 review</a:t>
            </a:r>
          </a:p>
          <a:p>
            <a:pPr>
              <a:lnSpc>
                <a:spcPct val="200000"/>
              </a:lnSpc>
            </a:pPr>
            <a:r>
              <a:rPr lang="en-US" dirty="0"/>
              <a:t>Additional evidence will be required</a:t>
            </a:r>
          </a:p>
        </p:txBody>
      </p:sp>
    </p:spTree>
    <p:extLst>
      <p:ext uri="{BB962C8B-B14F-4D97-AF65-F5344CB8AC3E}">
        <p14:creationId xmlns:p14="http://schemas.microsoft.com/office/powerpoint/2010/main" val="2614078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4B056-20F9-A244-98A7-614BDAB2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86899-A93D-2B4B-8EDA-66FDEDED3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No need for comments on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</a:pPr>
            <a:r>
              <a:rPr lang="en-US" dirty="0"/>
              <a:t>Clinical experience coverage</a:t>
            </a:r>
          </a:p>
          <a:p>
            <a:pPr>
              <a:lnSpc>
                <a:spcPct val="150000"/>
              </a:lnSpc>
            </a:pPr>
            <a:r>
              <a:rPr lang="en-US" dirty="0"/>
              <a:t>Review of PDP</a:t>
            </a:r>
          </a:p>
          <a:p>
            <a:pPr>
              <a:lnSpc>
                <a:spcPct val="150000"/>
              </a:lnSpc>
            </a:pPr>
            <a:r>
              <a:rPr lang="en-US" dirty="0"/>
              <a:t>Quality of evidence</a:t>
            </a:r>
          </a:p>
          <a:p>
            <a:pPr>
              <a:lnSpc>
                <a:spcPct val="150000"/>
              </a:lnSpc>
            </a:pPr>
            <a:r>
              <a:rPr lang="en-US" dirty="0"/>
              <a:t>CEPs</a:t>
            </a:r>
          </a:p>
          <a:p>
            <a:pPr>
              <a:lnSpc>
                <a:spcPct val="150000"/>
              </a:lnSpc>
            </a:pPr>
            <a:r>
              <a:rPr lang="en-US" dirty="0"/>
              <a:t>Can just write N/A in the box</a:t>
            </a:r>
          </a:p>
        </p:txBody>
      </p:sp>
    </p:spTree>
    <p:extLst>
      <p:ext uri="{BB962C8B-B14F-4D97-AF65-F5344CB8AC3E}">
        <p14:creationId xmlns:p14="http://schemas.microsoft.com/office/powerpoint/2010/main" val="2696141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02A87-6C47-B149-9E4E-174F5B067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 ST3 finishers: Missing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1B81D-4BF7-774A-AD6F-6B79C10C8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comment “Trainee made satisfactory progress up to the point when training suspended due to </a:t>
            </a:r>
            <a:r>
              <a:rPr lang="en-US" dirty="0" err="1"/>
              <a:t>Covid</a:t>
            </a:r>
            <a:r>
              <a:rPr lang="en-US" dirty="0"/>
              <a:t> 19”</a:t>
            </a:r>
          </a:p>
          <a:p>
            <a:pPr>
              <a:lnSpc>
                <a:spcPct val="200000"/>
              </a:lnSpc>
            </a:pPr>
            <a:r>
              <a:rPr lang="en-US" dirty="0"/>
              <a:t>Signpost compensatory evidence</a:t>
            </a:r>
          </a:p>
        </p:txBody>
      </p:sp>
    </p:spTree>
    <p:extLst>
      <p:ext uri="{BB962C8B-B14F-4D97-AF65-F5344CB8AC3E}">
        <p14:creationId xmlns:p14="http://schemas.microsoft.com/office/powerpoint/2010/main" val="356724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DECF8-83B9-3B4B-84E6-A0CC21EA0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 ST3 finishers: Missing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87B07-5B7B-1D42-A288-ED1B07F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098800"/>
            <a:ext cx="8825659" cy="2921000"/>
          </a:xfrm>
        </p:spPr>
        <p:txBody>
          <a:bodyPr/>
          <a:lstStyle/>
          <a:p>
            <a:r>
              <a:rPr lang="en-US" dirty="0"/>
              <a:t>ARCP panel will make a global judgement of evidence across the 3 year </a:t>
            </a:r>
            <a:r>
              <a:rPr lang="en-US" dirty="0" err="1"/>
              <a:t>programme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39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1EB3-966A-874A-BA24-B5CA7908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 ST3 finishers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2AEC-1BF7-F747-9966-D21CA8607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Missing exams:</a:t>
            </a:r>
          </a:p>
          <a:p>
            <a:pPr>
              <a:lnSpc>
                <a:spcPct val="200000"/>
              </a:lnSpc>
            </a:pPr>
            <a:r>
              <a:rPr lang="en-US" dirty="0"/>
              <a:t>Training will be extended</a:t>
            </a:r>
          </a:p>
          <a:p>
            <a:r>
              <a:rPr lang="en-US" dirty="0"/>
              <a:t>ES needs to tick that this is their final review </a:t>
            </a:r>
          </a:p>
          <a:p>
            <a:pPr lvl="1"/>
            <a:r>
              <a:rPr lang="en-US" dirty="0"/>
              <a:t>Can then comment on CPR etc.</a:t>
            </a:r>
          </a:p>
          <a:p>
            <a:r>
              <a:rPr lang="en-US" dirty="0"/>
              <a:t>Capability ratings must solely be based on WBPA, not on failure of the exam</a:t>
            </a:r>
          </a:p>
        </p:txBody>
      </p:sp>
    </p:spTree>
    <p:extLst>
      <p:ext uri="{BB962C8B-B14F-4D97-AF65-F5344CB8AC3E}">
        <p14:creationId xmlns:p14="http://schemas.microsoft.com/office/powerpoint/2010/main" val="1546715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B5E9-B35B-A943-B73A-18FF95D3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OOH: all trainees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F2EB1-0F95-3A4C-A58D-8B81041BE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597927" cy="3416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Trainees don’t have to do a set number of hours</a:t>
            </a:r>
          </a:p>
          <a:p>
            <a:pPr>
              <a:lnSpc>
                <a:spcPct val="150000"/>
              </a:lnSpc>
            </a:pPr>
            <a:r>
              <a:rPr lang="en-US" dirty="0"/>
              <a:t>No OOH requirement currently for MRCGP</a:t>
            </a:r>
          </a:p>
          <a:p>
            <a:pPr>
              <a:lnSpc>
                <a:spcPct val="150000"/>
              </a:lnSpc>
            </a:pPr>
            <a:r>
              <a:rPr lang="en-US" dirty="0"/>
              <a:t>Use urgent and unscheduled care (UUC) in Practices for learning logs</a:t>
            </a:r>
          </a:p>
          <a:p>
            <a:pPr>
              <a:lnSpc>
                <a:spcPct val="150000"/>
              </a:lnSpc>
            </a:pPr>
            <a:r>
              <a:rPr lang="en-US" dirty="0"/>
              <a:t>No requirement for providing evidence for all the capabilities for UUC with </a:t>
            </a:r>
            <a:r>
              <a:rPr lang="en-US" dirty="0" err="1"/>
              <a:t>Covid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Contractual requirement – bank holidays can count</a:t>
            </a:r>
          </a:p>
        </p:txBody>
      </p:sp>
    </p:spTree>
    <p:extLst>
      <p:ext uri="{BB962C8B-B14F-4D97-AF65-F5344CB8AC3E}">
        <p14:creationId xmlns:p14="http://schemas.microsoft.com/office/powerpoint/2010/main" val="1610683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43010-AF58-334B-A15E-656DE295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ST1s, ST2s, ST3’s not finishing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CEEA4-DBCD-9C4E-BCCB-3FF2D396C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RCGP have just added guidance</a:t>
            </a:r>
          </a:p>
          <a:p>
            <a:pPr>
              <a:lnSpc>
                <a:spcPct val="150000"/>
              </a:lnSpc>
            </a:pPr>
            <a:r>
              <a:rPr lang="en-US" dirty="0"/>
              <a:t>“Light touch” </a:t>
            </a:r>
            <a:r>
              <a:rPr lang="en-US" dirty="0" err="1"/>
              <a:t>favoured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65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9E12F-8FD8-A94D-8837-78DC03AA7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59758"/>
            <a:ext cx="8761413" cy="1261640"/>
          </a:xfrm>
        </p:spPr>
        <p:txBody>
          <a:bodyPr/>
          <a:lstStyle/>
          <a:p>
            <a:r>
              <a:rPr lang="en-US" dirty="0"/>
              <a:t>ST1/ST2/ST3 not finishing:</a:t>
            </a:r>
            <a:br>
              <a:rPr lang="en-US" dirty="0"/>
            </a:br>
            <a:r>
              <a:rPr lang="en-US" dirty="0"/>
              <a:t>WBPA required </a:t>
            </a:r>
            <a:r>
              <a:rPr lang="en-US" b="1" dirty="0"/>
              <a:t>FOR 12 MONTHS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7B3B16-17B8-A947-BDBB-5B49289729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370934"/>
              </p:ext>
            </p:extLst>
          </p:nvPr>
        </p:nvGraphicFramePr>
        <p:xfrm>
          <a:off x="1155700" y="2603500"/>
          <a:ext cx="8824914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638">
                  <a:extLst>
                    <a:ext uri="{9D8B030D-6E8A-4147-A177-3AD203B41FA5}">
                      <a16:colId xmlns:a16="http://schemas.microsoft.com/office/drawing/2014/main" val="852108484"/>
                    </a:ext>
                  </a:extLst>
                </a:gridCol>
                <a:gridCol w="2941638">
                  <a:extLst>
                    <a:ext uri="{9D8B030D-6E8A-4147-A177-3AD203B41FA5}">
                      <a16:colId xmlns:a16="http://schemas.microsoft.com/office/drawing/2014/main" val="2281512490"/>
                    </a:ext>
                  </a:extLst>
                </a:gridCol>
                <a:gridCol w="2941638">
                  <a:extLst>
                    <a:ext uri="{9D8B030D-6E8A-4147-A177-3AD203B41FA5}">
                      <a16:colId xmlns:a16="http://schemas.microsoft.com/office/drawing/2014/main" val="480823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ST1 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ST2 minimum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17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02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COT/mini CEX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77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</a:t>
                      </a:r>
                    </a:p>
                    <a:p>
                      <a:r>
                        <a:rPr lang="en-US" sz="1400" dirty="0"/>
                        <a:t>(or comment other evidence of working in teams)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465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PSQ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10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Evidence of some CEPS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Evidence of some CEPS activity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54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Learning logs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✔✔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772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per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per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92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717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9A373-046C-0545-993A-3061067E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82906"/>
            <a:ext cx="8761413" cy="1111170"/>
          </a:xfrm>
        </p:spPr>
        <p:txBody>
          <a:bodyPr/>
          <a:lstStyle/>
          <a:p>
            <a:r>
              <a:rPr lang="en-US" dirty="0"/>
              <a:t>ST1/ST2/ST3 not finishing:</a:t>
            </a:r>
            <a:br>
              <a:rPr lang="en-US" dirty="0"/>
            </a:br>
            <a:r>
              <a:rPr lang="en-US" dirty="0"/>
              <a:t>WBPA required </a:t>
            </a:r>
            <a:r>
              <a:rPr lang="en-US" b="1" dirty="0"/>
              <a:t>FOR 12 MONTHS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FB9B06-3B4C-0740-9BE0-187BB11C37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977896"/>
              </p:ext>
            </p:extLst>
          </p:nvPr>
        </p:nvGraphicFramePr>
        <p:xfrm>
          <a:off x="1157468" y="2743201"/>
          <a:ext cx="8758898" cy="283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956">
                  <a:extLst>
                    <a:ext uri="{9D8B030D-6E8A-4147-A177-3AD203B41FA5}">
                      <a16:colId xmlns:a16="http://schemas.microsoft.com/office/drawing/2014/main" val="1244083807"/>
                    </a:ext>
                  </a:extLst>
                </a:gridCol>
                <a:gridCol w="2870738">
                  <a:extLst>
                    <a:ext uri="{9D8B030D-6E8A-4147-A177-3AD203B41FA5}">
                      <a16:colId xmlns:a16="http://schemas.microsoft.com/office/drawing/2014/main" val="929406633"/>
                    </a:ext>
                  </a:extLst>
                </a:gridCol>
                <a:gridCol w="2970204">
                  <a:extLst>
                    <a:ext uri="{9D8B030D-6E8A-4147-A177-3AD203B41FA5}">
                      <a16:colId xmlns:a16="http://schemas.microsoft.com/office/drawing/2014/main" val="2470831587"/>
                    </a:ext>
                  </a:extLst>
                </a:gridCol>
              </a:tblGrid>
              <a:tr h="42247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ST1 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ST2 minimum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49991"/>
                  </a:ext>
                </a:extLst>
              </a:tr>
              <a:tr h="42247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E-learning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E-learning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129133"/>
                  </a:ext>
                </a:extLst>
              </a:tr>
              <a:tr h="729205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Level 3 child safeguarding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E-learning for posts including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E-learning for posts including 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310000"/>
                  </a:ext>
                </a:extLst>
              </a:tr>
              <a:tr h="42247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QIP/audit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398050"/>
                  </a:ext>
                </a:extLst>
              </a:tr>
              <a:tr h="42247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Significant events only*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Significant events only*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837582"/>
                  </a:ext>
                </a:extLst>
              </a:tr>
              <a:tr h="41668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Form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842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94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4F06-275B-B24E-B156-13065EC0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299" y="1018573"/>
            <a:ext cx="8761413" cy="972273"/>
          </a:xfrm>
        </p:spPr>
        <p:txBody>
          <a:bodyPr/>
          <a:lstStyle/>
          <a:p>
            <a:pPr algn="ctr"/>
            <a:r>
              <a:rPr lang="en-US" dirty="0"/>
              <a:t>LTFT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7697C-2E13-384C-A3AA-C998224C1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3752" y="3217762"/>
            <a:ext cx="7306861" cy="2802038"/>
          </a:xfrm>
        </p:spPr>
        <p:txBody>
          <a:bodyPr/>
          <a:lstStyle/>
          <a:p>
            <a:r>
              <a:rPr lang="en-US" dirty="0"/>
              <a:t>Pro-rata amount</a:t>
            </a:r>
          </a:p>
        </p:txBody>
      </p:sp>
    </p:spTree>
    <p:extLst>
      <p:ext uri="{BB962C8B-B14F-4D97-AF65-F5344CB8AC3E}">
        <p14:creationId xmlns:p14="http://schemas.microsoft.com/office/powerpoint/2010/main" val="67511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E34BD-EB89-CB4C-96A4-2ADA1FF97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956" y="973667"/>
            <a:ext cx="8761413" cy="1048315"/>
          </a:xfrm>
        </p:spPr>
        <p:txBody>
          <a:bodyPr/>
          <a:lstStyle/>
          <a:p>
            <a:pPr algn="ctr"/>
            <a:r>
              <a:rPr lang="en-US" dirty="0"/>
              <a:t>New reality for trainees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C8A18-25CC-3143-A71C-E3A591D69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No tutorials</a:t>
            </a:r>
          </a:p>
          <a:p>
            <a:pPr>
              <a:lnSpc>
                <a:spcPct val="200000"/>
              </a:lnSpc>
            </a:pPr>
            <a:r>
              <a:rPr lang="en-US" dirty="0"/>
              <a:t>No protected learning time</a:t>
            </a:r>
          </a:p>
          <a:p>
            <a:pPr>
              <a:lnSpc>
                <a:spcPct val="200000"/>
              </a:lnSpc>
            </a:pPr>
            <a:r>
              <a:rPr lang="en-US" dirty="0"/>
              <a:t>No  whole or half-day release </a:t>
            </a:r>
            <a:r>
              <a:rPr lang="en-US" dirty="0" err="1"/>
              <a:t>programme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WBPA suspended</a:t>
            </a:r>
          </a:p>
        </p:txBody>
      </p:sp>
    </p:spTree>
    <p:extLst>
      <p:ext uri="{BB962C8B-B14F-4D97-AF65-F5344CB8AC3E}">
        <p14:creationId xmlns:p14="http://schemas.microsoft.com/office/powerpoint/2010/main" val="2667089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754AB-BADE-2440-B099-8EA978DCB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83D7A-7EB7-FD47-BA4F-D4785EFD9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963118"/>
            <a:ext cx="8825659" cy="3056681"/>
          </a:xfrm>
        </p:spPr>
        <p:txBody>
          <a:bodyPr/>
          <a:lstStyle/>
          <a:p>
            <a:r>
              <a:rPr lang="en-US" dirty="0"/>
              <a:t>Action plan &amp; PDP should set out what capabilities missing &amp; needed</a:t>
            </a:r>
          </a:p>
        </p:txBody>
      </p:sp>
    </p:spTree>
    <p:extLst>
      <p:ext uri="{BB962C8B-B14F-4D97-AF65-F5344CB8AC3E}">
        <p14:creationId xmlns:p14="http://schemas.microsoft.com/office/powerpoint/2010/main" val="2990511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8A38B-1707-F743-B6D8-31833040F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ST1/ST2/ST3 not finishing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1B4F-F8F8-2646-A7E5-70F0262D8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If satisfactory:		outcome 1 (satisfactory progress)</a:t>
            </a:r>
          </a:p>
          <a:p>
            <a:pPr>
              <a:lnSpc>
                <a:spcPct val="150000"/>
              </a:lnSpc>
            </a:pPr>
            <a:r>
              <a:rPr lang="en-US" dirty="0"/>
              <a:t>If unsatisfactory:		referral to Central Panel</a:t>
            </a:r>
          </a:p>
          <a:p>
            <a:pPr>
              <a:lnSpc>
                <a:spcPct val="150000"/>
              </a:lnSpc>
            </a:pPr>
            <a:r>
              <a:rPr lang="en-US" dirty="0"/>
              <a:t>If only unsatisfactory because of missing evidence: </a:t>
            </a:r>
            <a:r>
              <a:rPr lang="en-US" b="1" dirty="0"/>
              <a:t>outcome 10 </a:t>
            </a:r>
            <a:r>
              <a:rPr lang="en-US" dirty="0"/>
              <a:t>– </a:t>
            </a:r>
            <a:r>
              <a:rPr lang="en-US" dirty="0" err="1"/>
              <a:t>Covid</a:t>
            </a:r>
            <a:r>
              <a:rPr lang="en-US" dirty="0"/>
              <a:t> 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31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CD6C5-1520-A746-BC46-E0BA13CD8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supervisor not at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E532F-E046-0D40-BBA9-3402CF1EC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Self-isolating: do ESR remotely</a:t>
            </a:r>
          </a:p>
          <a:p>
            <a:pPr>
              <a:lnSpc>
                <a:spcPct val="200000"/>
              </a:lnSpc>
            </a:pPr>
            <a:r>
              <a:rPr lang="en-US" dirty="0"/>
              <a:t>Unwell: trainee to let TPD know</a:t>
            </a:r>
          </a:p>
        </p:txBody>
      </p:sp>
    </p:spTree>
    <p:extLst>
      <p:ext uri="{BB962C8B-B14F-4D97-AF65-F5344CB8AC3E}">
        <p14:creationId xmlns:p14="http://schemas.microsoft.com/office/powerpoint/2010/main" val="2919219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9A5E9-57EA-7043-893B-C8724578C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MRCGP &amp; ARCP’s: </a:t>
            </a:r>
            <a:r>
              <a:rPr lang="en-US" dirty="0" err="1"/>
              <a:t>Covid</a:t>
            </a:r>
            <a:r>
              <a:rPr lang="en-US" dirty="0"/>
              <a:t> 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AE323-9BD7-8549-81EE-A42A73927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413" y="2616379"/>
            <a:ext cx="8825659" cy="34163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ARCP’s will go ahead</a:t>
            </a:r>
          </a:p>
          <a:p>
            <a:r>
              <a:rPr lang="en-US" dirty="0"/>
              <a:t>Evolving process</a:t>
            </a:r>
          </a:p>
          <a:p>
            <a:r>
              <a:rPr lang="en-US" dirty="0"/>
              <a:t>Do a CSR if you can – not mandatory in ST3</a:t>
            </a:r>
          </a:p>
          <a:p>
            <a:r>
              <a:rPr lang="en-US" dirty="0"/>
              <a:t>ESR is needed</a:t>
            </a:r>
          </a:p>
          <a:p>
            <a:r>
              <a:rPr lang="en-US" dirty="0"/>
              <a:t>Evidence requirements less </a:t>
            </a:r>
          </a:p>
          <a:p>
            <a:r>
              <a:rPr lang="en-US" dirty="0"/>
              <a:t>Find evidence across whole year</a:t>
            </a:r>
          </a:p>
          <a:p>
            <a:r>
              <a:rPr lang="en-US" dirty="0"/>
              <a:t>Simplified:</a:t>
            </a:r>
          </a:p>
          <a:p>
            <a:pPr lvl="1"/>
            <a:r>
              <a:rPr lang="en-US" dirty="0"/>
              <a:t>If satisfactory agree with trainee</a:t>
            </a:r>
          </a:p>
          <a:p>
            <a:pPr lvl="1"/>
            <a:r>
              <a:rPr lang="en-US" dirty="0"/>
              <a:t>Comments on PDP etc. not needed</a:t>
            </a:r>
          </a:p>
          <a:p>
            <a:r>
              <a:rPr lang="en-US" dirty="0"/>
              <a:t>If evidence missing state what’s missing clearly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9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53042F-9935-4F4E-8D07-EA8B6AED9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4288" y="973668"/>
            <a:ext cx="8761413" cy="706964"/>
          </a:xfrm>
        </p:spPr>
        <p:txBody>
          <a:bodyPr/>
          <a:lstStyle/>
          <a:p>
            <a:r>
              <a:rPr lang="en-US" dirty="0"/>
              <a:t>Grab teaching opportunities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A2FE31-9F1C-FE40-99FC-FCA13B240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Debriefs</a:t>
            </a:r>
          </a:p>
          <a:p>
            <a:pPr>
              <a:lnSpc>
                <a:spcPct val="200000"/>
              </a:lnSpc>
            </a:pPr>
            <a:r>
              <a:rPr lang="en-US" dirty="0"/>
              <a:t>Informal support &amp; teaching for trainees</a:t>
            </a:r>
          </a:p>
          <a:p>
            <a:pPr>
              <a:lnSpc>
                <a:spcPct val="200000"/>
              </a:lnSpc>
            </a:pPr>
            <a:r>
              <a:rPr lang="en-US" dirty="0"/>
              <a:t>Include them in virtual practice meetings</a:t>
            </a:r>
          </a:p>
          <a:p>
            <a:pPr>
              <a:lnSpc>
                <a:spcPct val="200000"/>
              </a:lnSpc>
            </a:pPr>
            <a:r>
              <a:rPr lang="en-US" dirty="0"/>
              <a:t>Zoom meetings Wednesday 2 pm</a:t>
            </a:r>
          </a:p>
        </p:txBody>
      </p:sp>
    </p:spTree>
    <p:extLst>
      <p:ext uri="{BB962C8B-B14F-4D97-AF65-F5344CB8AC3E}">
        <p14:creationId xmlns:p14="http://schemas.microsoft.com/office/powerpoint/2010/main" val="133142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7F7FE-4F18-5542-8AD7-B6024925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ARCPs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4AF0-61A1-CB4F-BF35-A9AC6E1FA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599" y="3344333"/>
            <a:ext cx="6704013" cy="2675466"/>
          </a:xfrm>
        </p:spPr>
        <p:txBody>
          <a:bodyPr/>
          <a:lstStyle/>
          <a:p>
            <a:r>
              <a:rPr lang="en-US" dirty="0"/>
              <a:t>Will occur (virtually)</a:t>
            </a:r>
          </a:p>
        </p:txBody>
      </p:sp>
    </p:spTree>
    <p:extLst>
      <p:ext uri="{BB962C8B-B14F-4D97-AF65-F5344CB8AC3E}">
        <p14:creationId xmlns:p14="http://schemas.microsoft.com/office/powerpoint/2010/main" val="285879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08C8C-6C9D-C447-A79E-5B03D8CBC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06" y="960699"/>
            <a:ext cx="10891778" cy="719933"/>
          </a:xfrm>
        </p:spPr>
        <p:txBody>
          <a:bodyPr/>
          <a:lstStyle/>
          <a:p>
            <a:r>
              <a:rPr lang="en-US" dirty="0"/>
              <a:t>MRCGP </a:t>
            </a:r>
            <a:r>
              <a:rPr lang="en-US" dirty="0" err="1"/>
              <a:t>Workplaced</a:t>
            </a:r>
            <a:r>
              <a:rPr lang="en-US" dirty="0"/>
              <a:t> Based Assessment (WBPA)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89E9D-107D-124A-808E-DBC13B051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218" y="3078062"/>
            <a:ext cx="8825659" cy="3416300"/>
          </a:xfrm>
        </p:spPr>
        <p:txBody>
          <a:bodyPr/>
          <a:lstStyle/>
          <a:p>
            <a:r>
              <a:rPr lang="en-GB" dirty="0">
                <a:hlinkClick r:id="rId3"/>
              </a:rPr>
              <a:t>https://www.rcgp.org.uk/training-exams/training/mrcgp-workplace-based-assessment-wpba.aspx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0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E523F-4BC3-2F47-B63F-317A5D262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133" y="1752600"/>
            <a:ext cx="8228013" cy="1913467"/>
          </a:xfrm>
        </p:spPr>
        <p:txBody>
          <a:bodyPr/>
          <a:lstStyle/>
          <a:p>
            <a:pPr algn="ctr"/>
            <a:r>
              <a:rPr lang="en-US" sz="3600" dirty="0"/>
              <a:t>ESRs needed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2D75E-CE5A-5547-BC21-A0715F699B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7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58BA6-54C4-B243-99EB-534772044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936379" cy="971042"/>
          </a:xfrm>
        </p:spPr>
        <p:txBody>
          <a:bodyPr/>
          <a:lstStyle/>
          <a:p>
            <a:r>
              <a:rPr lang="en-US" dirty="0"/>
              <a:t>WBPA ST3 finishers: </a:t>
            </a:r>
            <a:br>
              <a:rPr lang="en-US" dirty="0"/>
            </a:br>
            <a:r>
              <a:rPr lang="en-US" dirty="0"/>
              <a:t>minimum evidence required across ST3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BC0AF-4951-4C4F-89E1-EF047874C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CBDs:	6</a:t>
            </a:r>
          </a:p>
          <a:p>
            <a:r>
              <a:rPr lang="en-US" dirty="0"/>
              <a:t>COTs: 	6</a:t>
            </a:r>
          </a:p>
          <a:p>
            <a:r>
              <a:rPr lang="en-US" dirty="0"/>
              <a:t>Learning logs:</a:t>
            </a:r>
          </a:p>
          <a:p>
            <a:pPr lvl="1"/>
            <a:r>
              <a:rPr lang="en-US" dirty="0"/>
              <a:t>expected trainees will continue to add</a:t>
            </a:r>
          </a:p>
          <a:p>
            <a:pPr lvl="1"/>
            <a:r>
              <a:rPr lang="en-US" dirty="0"/>
              <a:t>Fill in gaps in evidence</a:t>
            </a:r>
          </a:p>
          <a:p>
            <a:r>
              <a:rPr lang="en-US" dirty="0"/>
              <a:t>Mandatory intimate examination CEPs </a:t>
            </a:r>
          </a:p>
          <a:p>
            <a:pPr lvl="1"/>
            <a:r>
              <a:rPr lang="en-US" dirty="0"/>
              <a:t>If any missing, the ES can comment ”in their opinion, the trainee would have the skills to perform the relevant examination competent &amp; safely”</a:t>
            </a:r>
          </a:p>
          <a:p>
            <a:r>
              <a:rPr lang="en-US" dirty="0"/>
              <a:t>MSF:		1 across whole year</a:t>
            </a:r>
          </a:p>
          <a:p>
            <a:r>
              <a:rPr lang="en-US" dirty="0"/>
              <a:t>SEA:		1 during training </a:t>
            </a:r>
            <a:r>
              <a:rPr lang="en-US" dirty="0" err="1"/>
              <a:t>programme</a:t>
            </a:r>
            <a:r>
              <a:rPr lang="en-US" dirty="0"/>
              <a:t> (+ anything significant that has occurred)</a:t>
            </a:r>
          </a:p>
          <a:p>
            <a:r>
              <a:rPr lang="en-US" dirty="0"/>
              <a:t>BLS: 		on-line training acceptable (upload certificate)</a:t>
            </a:r>
          </a:p>
          <a:p>
            <a:r>
              <a:rPr lang="en-US" dirty="0"/>
              <a:t>Level 3 child safeguarding:	on-line acceptable</a:t>
            </a:r>
          </a:p>
          <a:p>
            <a:r>
              <a:rPr lang="en-US" dirty="0"/>
              <a:t>ESR:		1</a:t>
            </a:r>
          </a:p>
          <a:p>
            <a:r>
              <a:rPr lang="en-US" dirty="0"/>
              <a:t>Form R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2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8C5C-99F4-1D46-957B-D3232F0C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WBPA ST3 finishers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A24B1-12D5-244C-AF2C-E11545207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audio COT needed</a:t>
            </a:r>
          </a:p>
          <a:p>
            <a:r>
              <a:rPr lang="en-US" dirty="0"/>
              <a:t>No prescribing assessment</a:t>
            </a:r>
          </a:p>
          <a:p>
            <a:r>
              <a:rPr lang="en-US" dirty="0"/>
              <a:t>No adult safeguarding</a:t>
            </a:r>
          </a:p>
          <a:p>
            <a:r>
              <a:rPr lang="en-US" dirty="0"/>
              <a:t>No reflection on a safeguarding issue</a:t>
            </a:r>
          </a:p>
          <a:p>
            <a:r>
              <a:rPr lang="en-US" dirty="0"/>
              <a:t>No PSQ</a:t>
            </a:r>
          </a:p>
          <a:p>
            <a:r>
              <a:rPr lang="en-US" dirty="0"/>
              <a:t>No non-mandatory CEPS needed</a:t>
            </a:r>
          </a:p>
          <a:p>
            <a:r>
              <a:rPr lang="en-US" dirty="0"/>
              <a:t>No audit/QIP</a:t>
            </a:r>
          </a:p>
          <a:p>
            <a:r>
              <a:rPr lang="en-US" dirty="0"/>
              <a:t>No OOH</a:t>
            </a:r>
          </a:p>
          <a:p>
            <a:r>
              <a:rPr lang="en-US" dirty="0"/>
              <a:t>No CSR? – would be very useful though. ES can ask for one</a:t>
            </a:r>
          </a:p>
        </p:txBody>
      </p:sp>
    </p:spTree>
    <p:extLst>
      <p:ext uri="{BB962C8B-B14F-4D97-AF65-F5344CB8AC3E}">
        <p14:creationId xmlns:p14="http://schemas.microsoft.com/office/powerpoint/2010/main" val="394636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46D0F-F330-714B-8C89-D100DF50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 ST3 finishers: simplified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E43AF-57A4-9146-A375-9606394A9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33" y="2603500"/>
            <a:ext cx="9897533" cy="3416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Trainee and ES need to rate all capabilities as competent for licensing</a:t>
            </a:r>
          </a:p>
          <a:p>
            <a:r>
              <a:rPr lang="en-US" dirty="0"/>
              <a:t>Trainee needs to provide 3 pieces of supportive evidence for each capability from whole of ST3</a:t>
            </a:r>
          </a:p>
          <a:p>
            <a:pPr>
              <a:lnSpc>
                <a:spcPct val="150000"/>
              </a:lnSpc>
            </a:pPr>
            <a:r>
              <a:rPr lang="en-US" dirty="0"/>
              <a:t>ES just needs to affirm the trainee evidence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Unless they are NFD- BE:	explanation necessary</a:t>
            </a:r>
          </a:p>
          <a:p>
            <a:pPr>
              <a:lnSpc>
                <a:spcPct val="150000"/>
              </a:lnSpc>
            </a:pPr>
            <a:r>
              <a:rPr lang="en-US" dirty="0"/>
              <a:t>Log entries linked to </a:t>
            </a:r>
            <a:r>
              <a:rPr lang="en-US" b="1" dirty="0"/>
              <a:t>some</a:t>
            </a:r>
            <a:r>
              <a:rPr lang="en-US" dirty="0"/>
              <a:t>, but not all, clinical experience groups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57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182</TotalTime>
  <Words>963</Words>
  <Application>Microsoft Macintosh PowerPoint</Application>
  <PresentationFormat>Widescreen</PresentationFormat>
  <Paragraphs>182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Wingdings 3</vt:lpstr>
      <vt:lpstr>Ion Boardroom</vt:lpstr>
      <vt:lpstr>MRCGP &amp; ESR’s: Covid 19 </vt:lpstr>
      <vt:lpstr>New reality for trainees </vt:lpstr>
      <vt:lpstr>Grab teaching opportunities</vt:lpstr>
      <vt:lpstr>ARCPs</vt:lpstr>
      <vt:lpstr>MRCGP Workplaced Based Assessment (WBPA)</vt:lpstr>
      <vt:lpstr>ESRs needed</vt:lpstr>
      <vt:lpstr>WBPA ST3 finishers:  minimum evidence required across ST3 year</vt:lpstr>
      <vt:lpstr>WBPA ST3 finishers</vt:lpstr>
      <vt:lpstr>ESR ST3 finishers: simplified</vt:lpstr>
      <vt:lpstr>ESR: ST3 finishers </vt:lpstr>
      <vt:lpstr>ESRs</vt:lpstr>
      <vt:lpstr>ESR ST3 finishers: Missing evidence</vt:lpstr>
      <vt:lpstr>ESR ST3 finishers: Missing evidence</vt:lpstr>
      <vt:lpstr>ESR ST3 finishers</vt:lpstr>
      <vt:lpstr>OOH: all trainees</vt:lpstr>
      <vt:lpstr>ST1s, ST2s, ST3’s not finishing</vt:lpstr>
      <vt:lpstr>ST1/ST2/ST3 not finishing: WBPA required FOR 12 MONTHS</vt:lpstr>
      <vt:lpstr>ST1/ST2/ST3 not finishing: WBPA required FOR 12 MONTHS</vt:lpstr>
      <vt:lpstr>LTFT </vt:lpstr>
      <vt:lpstr>Missing evidence</vt:lpstr>
      <vt:lpstr>ST1/ST2/ST3 not finishing</vt:lpstr>
      <vt:lpstr>Educational supervisor not at work</vt:lpstr>
      <vt:lpstr>Summary MRCGP &amp; ARCP’s: Covid 19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MRCGP &amp; ARCP’s: Covid 19 </dc:title>
  <dc:creator>Clare McLure</dc:creator>
  <cp:lastModifiedBy>Microsoft Office User</cp:lastModifiedBy>
  <cp:revision>18</cp:revision>
  <cp:lastPrinted>2020-04-15T15:22:32Z</cp:lastPrinted>
  <dcterms:created xsi:type="dcterms:W3CDTF">2020-04-12T14:22:40Z</dcterms:created>
  <dcterms:modified xsi:type="dcterms:W3CDTF">2020-04-21T08:15:51Z</dcterms:modified>
</cp:coreProperties>
</file>