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5" d="100"/>
          <a:sy n="105" d="100"/>
        </p:scale>
        <p:origin x="798"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_wide_soft_focus_abstract_illustration_backgroun_batch_1_169.jp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26440" y="1706880"/>
            <a:ext cx="9245600" cy="978729"/>
          </a:xfrm>
          <a:prstGeom prst="rect">
            <a:avLst/>
          </a:prstGeom>
          <a:noFill/>
        </p:spPr>
        <p:txBody>
          <a:bodyPr wrap="square" lIns="45720" tIns="27432" rIns="45720" bIns="27432" anchor="t">
            <a:spAutoFit/>
          </a:bodyPr>
          <a:lstStyle/>
          <a:p>
            <a:r>
              <a:rPr lang="en-US" sz="6000" b="1">
                <a:solidFill>
                  <a:schemeClr val="accent5">
                    <a:lumMod val="49000"/>
                  </a:schemeClr>
                </a:solidFill>
                <a:latin typeface="Arial"/>
              </a:rPr>
              <a:t>Differential</a:t>
            </a:r>
            <a:r>
              <a:rPr lang="en-US" sz="5200" b="1" dirty="0">
                <a:solidFill>
                  <a:schemeClr val="accent5">
                    <a:lumMod val="49000"/>
                  </a:schemeClr>
                </a:solidFill>
                <a:latin typeface="Arial"/>
              </a:rPr>
              <a:t> </a:t>
            </a:r>
            <a:r>
              <a:rPr lang="en-US" sz="6000" b="1" dirty="0">
                <a:solidFill>
                  <a:schemeClr val="accent5">
                    <a:lumMod val="49000"/>
                  </a:schemeClr>
                </a:solidFill>
                <a:latin typeface="Arial"/>
                <a:ea typeface="Calibri"/>
                <a:cs typeface="Arial"/>
              </a:rPr>
              <a:t>Attainment</a:t>
            </a:r>
            <a:endParaRPr lang="en-US" sz="6000" b="1">
              <a:solidFill>
                <a:schemeClr val="accent5">
                  <a:lumMod val="49000"/>
                </a:schemeClr>
              </a:solidFill>
              <a:latin typeface="Arial"/>
              <a:cs typeface="Arial"/>
            </a:endParaRPr>
          </a:p>
        </p:txBody>
      </p:sp>
      <p:sp>
        <p:nvSpPr>
          <p:cNvPr id="5" name="TextBox 4"/>
          <p:cNvSpPr txBox="1"/>
          <p:nvPr/>
        </p:nvSpPr>
        <p:spPr>
          <a:xfrm>
            <a:off x="731520" y="3383280"/>
            <a:ext cx="3657600" cy="794064"/>
          </a:xfrm>
          <a:prstGeom prst="rect">
            <a:avLst/>
          </a:prstGeom>
          <a:noFill/>
        </p:spPr>
        <p:txBody>
          <a:bodyPr wrap="square" lIns="45720" tIns="27432" rIns="45720" bIns="27432" anchor="t">
            <a:spAutoFit/>
          </a:bodyPr>
          <a:lstStyle/>
          <a:p>
            <a:r>
              <a:rPr sz="2400" b="1" dirty="0">
                <a:solidFill>
                  <a:srgbClr val="EF7E67"/>
                </a:solidFill>
                <a:latin typeface="Arial"/>
              </a:rPr>
              <a:t>Trainers Meeting</a:t>
            </a:r>
            <a:r>
              <a:rPr lang="en-US" sz="2400" b="1" dirty="0">
                <a:solidFill>
                  <a:srgbClr val="EF7E67"/>
                </a:solidFill>
                <a:latin typeface="Arial"/>
              </a:rPr>
              <a:t> 26th </a:t>
            </a:r>
            <a:r>
              <a:rPr lang="en-US" sz="2400" b="1">
                <a:solidFill>
                  <a:srgbClr val="EF7E67"/>
                </a:solidFill>
                <a:latin typeface="Arial"/>
              </a:rPr>
              <a:t>August 2026</a:t>
            </a:r>
            <a:endParaRPr sz="2400" b="1">
              <a:solidFill>
                <a:srgbClr val="EF7E67"/>
              </a:solidFill>
              <a:latin typeface="Arial"/>
            </a:endParaRPr>
          </a:p>
        </p:txBody>
      </p:sp>
      <p:sp>
        <p:nvSpPr>
          <p:cNvPr id="6" name="TextBox 5"/>
          <p:cNvSpPr txBox="1"/>
          <p:nvPr/>
        </p:nvSpPr>
        <p:spPr>
          <a:xfrm>
            <a:off x="731520" y="5303520"/>
            <a:ext cx="4572000" cy="685800"/>
          </a:xfrm>
          <a:prstGeom prst="rect">
            <a:avLst/>
          </a:prstGeom>
          <a:noFill/>
        </p:spPr>
        <p:txBody>
          <a:bodyPr wrap="square" lIns="45720" tIns="27432" rIns="45720" bIns="27432" anchor="t">
            <a:spAutoFit/>
          </a:bodyPr>
          <a:lstStyle/>
          <a:p>
            <a:pPr algn="l"/>
            <a:r>
              <a:rPr sz="1800" b="0">
                <a:solidFill>
                  <a:srgbClr val="1C282C"/>
                </a:solidFill>
                <a:latin typeface="Arial"/>
              </a:rPr>
              <a:t>Dr Sadiyah Kauser</a:t>
            </a:r>
            <a:br/>
            <a:r>
              <a:t>DA Champion Bolton/Wigan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AF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wide_softly_lit_editorial_medical_office_scene_in_batch_3_169.jpg"/>
          <p:cNvPicPr>
            <a:picLocks noChangeAspect="1"/>
          </p:cNvPicPr>
          <p:nvPr/>
        </p:nvPicPr>
        <p:blipFill>
          <a:blip r:embed="rId2"/>
          <a:stretch>
            <a:fillRect/>
          </a:stretch>
        </p:blipFill>
        <p:spPr>
          <a:xfrm>
            <a:off x="6492240" y="0"/>
            <a:ext cx="5696712" cy="6858000"/>
          </a:xfrm>
          <a:prstGeom prst="rect">
            <a:avLst/>
          </a:prstGeom>
        </p:spPr>
      </p:pic>
      <p:sp>
        <p:nvSpPr>
          <p:cNvPr id="4" name="Rectangle 3"/>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58368" y="411480"/>
            <a:ext cx="10789920" cy="640080"/>
          </a:xfrm>
          <a:prstGeom prst="rect">
            <a:avLst/>
          </a:prstGeom>
          <a:noFill/>
        </p:spPr>
        <p:txBody>
          <a:bodyPr wrap="square" lIns="45720" tIns="27432" rIns="45720" bIns="27432" anchor="t">
            <a:spAutoFit/>
          </a:bodyPr>
          <a:lstStyle/>
          <a:p>
            <a:pPr algn="l"/>
            <a:r>
              <a:rPr sz="3200" b="1">
                <a:solidFill>
                  <a:srgbClr val="005450"/>
                </a:solidFill>
                <a:latin typeface="Arial"/>
              </a:rPr>
              <a:t>Differential attainment in General Practice Training</a:t>
            </a:r>
          </a:p>
        </p:txBody>
      </p:sp>
      <p:sp>
        <p:nvSpPr>
          <p:cNvPr id="6" name="TextBox 5"/>
          <p:cNvSpPr txBox="1"/>
          <p:nvPr/>
        </p:nvSpPr>
        <p:spPr>
          <a:xfrm>
            <a:off x="713232" y="164592"/>
            <a:ext cx="2743200" cy="228600"/>
          </a:xfrm>
          <a:prstGeom prst="rect">
            <a:avLst/>
          </a:prstGeom>
          <a:noFill/>
        </p:spPr>
        <p:txBody>
          <a:bodyPr wrap="square" lIns="45720" tIns="27432" rIns="45720" bIns="27432" anchor="t">
            <a:spAutoFit/>
          </a:bodyPr>
          <a:lstStyle/>
          <a:p>
            <a:pPr algn="l"/>
            <a:r>
              <a:rPr sz="1000" b="1">
                <a:solidFill>
                  <a:srgbClr val="EF7E67"/>
                </a:solidFill>
                <a:latin typeface="Arial"/>
              </a:rPr>
              <a:t>FOUNDATION</a:t>
            </a:r>
          </a:p>
        </p:txBody>
      </p:sp>
      <p:sp>
        <p:nvSpPr>
          <p:cNvPr id="7" name="Rectangle 6"/>
          <p:cNvSpPr/>
          <p:nvPr/>
        </p:nvSpPr>
        <p:spPr>
          <a:xfrm>
            <a:off x="658368" y="1078992"/>
            <a:ext cx="1097280" cy="45720"/>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822960" y="1508760"/>
            <a:ext cx="5349240" cy="105156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822960" y="1508760"/>
            <a:ext cx="5349240" cy="73152"/>
          </a:xfrm>
          <a:prstGeom prst="rect">
            <a:avLst/>
          </a:prstGeom>
          <a:solidFill>
            <a:srgbClr val="0054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51560" y="1673352"/>
            <a:ext cx="4892040" cy="320040"/>
          </a:xfrm>
          <a:prstGeom prst="rect">
            <a:avLst/>
          </a:prstGeom>
          <a:noFill/>
        </p:spPr>
        <p:txBody>
          <a:bodyPr wrap="square" lIns="45720" tIns="27432" rIns="45720" bIns="27432" anchor="t">
            <a:spAutoFit/>
          </a:bodyPr>
          <a:lstStyle/>
          <a:p>
            <a:pPr algn="l"/>
            <a:r>
              <a:rPr sz="1700" b="1">
                <a:solidFill>
                  <a:srgbClr val="005450"/>
                </a:solidFill>
                <a:latin typeface="Arial"/>
              </a:rPr>
              <a:t>Core definition</a:t>
            </a:r>
          </a:p>
        </p:txBody>
      </p:sp>
      <p:sp>
        <p:nvSpPr>
          <p:cNvPr id="11" name="TextBox 10"/>
          <p:cNvSpPr txBox="1"/>
          <p:nvPr/>
        </p:nvSpPr>
        <p:spPr>
          <a:xfrm>
            <a:off x="1010920" y="1991360"/>
            <a:ext cx="4892040" cy="320040"/>
          </a:xfrm>
          <a:prstGeom prst="rect">
            <a:avLst/>
          </a:prstGeom>
          <a:noFill/>
        </p:spPr>
        <p:txBody>
          <a:bodyPr wrap="square" lIns="45720" tIns="27432" rIns="45720" bIns="27432" anchor="t">
            <a:spAutoFit/>
          </a:bodyPr>
          <a:lstStyle/>
          <a:p>
            <a:pPr algn="l"/>
            <a:r>
              <a:rPr sz="1400" b="0">
                <a:solidFill>
                  <a:srgbClr val="1C282C"/>
                </a:solidFill>
                <a:latin typeface="Arial"/>
              </a:rPr>
              <a:t>Refers to the persistent observed differences in the educational and assessment outcomes between groups of RD’s</a:t>
            </a:r>
          </a:p>
        </p:txBody>
      </p:sp>
      <p:sp>
        <p:nvSpPr>
          <p:cNvPr id="12" name="Rounded Rectangle 11"/>
          <p:cNvSpPr/>
          <p:nvPr/>
        </p:nvSpPr>
        <p:spPr>
          <a:xfrm>
            <a:off x="822960" y="2788920"/>
            <a:ext cx="5349240" cy="105156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822960" y="2788920"/>
            <a:ext cx="5349240" cy="73152"/>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051560" y="2953512"/>
            <a:ext cx="4892040" cy="320040"/>
          </a:xfrm>
          <a:prstGeom prst="rect">
            <a:avLst/>
          </a:prstGeom>
          <a:noFill/>
        </p:spPr>
        <p:txBody>
          <a:bodyPr wrap="square" lIns="45720" tIns="27432" rIns="45720" bIns="27432" anchor="t">
            <a:spAutoFit/>
          </a:bodyPr>
          <a:lstStyle/>
          <a:p>
            <a:pPr algn="l"/>
            <a:r>
              <a:rPr sz="1700" b="1">
                <a:solidFill>
                  <a:srgbClr val="EF7E67"/>
                </a:solidFill>
                <a:latin typeface="Arial"/>
              </a:rPr>
              <a:t>Important distinction</a:t>
            </a:r>
          </a:p>
        </p:txBody>
      </p:sp>
      <p:sp>
        <p:nvSpPr>
          <p:cNvPr id="15" name="TextBox 14"/>
          <p:cNvSpPr txBox="1"/>
          <p:nvPr/>
        </p:nvSpPr>
        <p:spPr>
          <a:xfrm>
            <a:off x="1051560" y="3383280"/>
            <a:ext cx="4892040" cy="320040"/>
          </a:xfrm>
          <a:prstGeom prst="rect">
            <a:avLst/>
          </a:prstGeom>
          <a:noFill/>
        </p:spPr>
        <p:txBody>
          <a:bodyPr wrap="square" lIns="45720" tIns="27432" rIns="45720" bIns="27432" anchor="t">
            <a:spAutoFit/>
          </a:bodyPr>
          <a:lstStyle/>
          <a:p>
            <a:pPr algn="l"/>
            <a:r>
              <a:rPr sz="1400" b="0">
                <a:solidFill>
                  <a:srgbClr val="1C282C"/>
                </a:solidFill>
                <a:latin typeface="Arial"/>
              </a:rPr>
              <a:t>The differences cannot be fully explained by difference in the RD’s individual abilities or efforts alone</a:t>
            </a:r>
          </a:p>
        </p:txBody>
      </p:sp>
      <p:sp>
        <p:nvSpPr>
          <p:cNvPr id="16" name="Rounded Rectangle 15"/>
          <p:cNvSpPr/>
          <p:nvPr/>
        </p:nvSpPr>
        <p:spPr>
          <a:xfrm>
            <a:off x="822960" y="4069080"/>
            <a:ext cx="5349240" cy="91440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822960" y="4069080"/>
            <a:ext cx="5349240" cy="73152"/>
          </a:xfrm>
          <a:prstGeom prst="rect">
            <a:avLst/>
          </a:prstGeom>
          <a:solidFill>
            <a:srgbClr val="0328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1051560" y="4233672"/>
            <a:ext cx="4892040" cy="320040"/>
          </a:xfrm>
          <a:prstGeom prst="rect">
            <a:avLst/>
          </a:prstGeom>
          <a:noFill/>
        </p:spPr>
        <p:txBody>
          <a:bodyPr wrap="square" lIns="45720" tIns="27432" rIns="45720" bIns="27432" anchor="t">
            <a:spAutoFit/>
          </a:bodyPr>
          <a:lstStyle/>
          <a:p>
            <a:pPr algn="l"/>
            <a:r>
              <a:rPr sz="1700" b="1">
                <a:solidFill>
                  <a:srgbClr val="03283F"/>
                </a:solidFill>
                <a:latin typeface="Arial"/>
              </a:rPr>
              <a:t>Context</a:t>
            </a:r>
          </a:p>
        </p:txBody>
      </p:sp>
      <p:sp>
        <p:nvSpPr>
          <p:cNvPr id="19" name="TextBox 18"/>
          <p:cNvSpPr txBox="1"/>
          <p:nvPr/>
        </p:nvSpPr>
        <p:spPr>
          <a:xfrm>
            <a:off x="1051560" y="4663440"/>
            <a:ext cx="4892040" cy="182880"/>
          </a:xfrm>
          <a:prstGeom prst="rect">
            <a:avLst/>
          </a:prstGeom>
          <a:noFill/>
        </p:spPr>
        <p:txBody>
          <a:bodyPr wrap="square" lIns="45720" tIns="27432" rIns="45720" bIns="27432" anchor="t">
            <a:spAutoFit/>
          </a:bodyPr>
          <a:lstStyle/>
          <a:p>
            <a:pPr algn="l"/>
            <a:r>
              <a:rPr sz="1400" b="0">
                <a:solidFill>
                  <a:srgbClr val="1C282C"/>
                </a:solidFill>
                <a:latin typeface="Arial"/>
              </a:rPr>
              <a:t>A well-recognised issue in UK Postgraduate medical education</a:t>
            </a:r>
          </a:p>
        </p:txBody>
      </p:sp>
      <p:sp>
        <p:nvSpPr>
          <p:cNvPr id="20" name="TextBox 19"/>
          <p:cNvSpPr txBox="1"/>
          <p:nvPr/>
        </p:nvSpPr>
        <p:spPr>
          <a:xfrm>
            <a:off x="11155680" y="6446520"/>
            <a:ext cx="365760" cy="228600"/>
          </a:xfrm>
          <a:prstGeom prst="rect">
            <a:avLst/>
          </a:prstGeom>
          <a:noFill/>
        </p:spPr>
        <p:txBody>
          <a:bodyPr wrap="square" lIns="45720" tIns="27432" rIns="45720" bIns="27432" anchor="t">
            <a:spAutoFit/>
          </a:bodyPr>
          <a:lstStyle/>
          <a:p>
            <a:pPr algn="r"/>
            <a:r>
              <a:rPr sz="900" b="0">
                <a:solidFill>
                  <a:srgbClr val="53646A"/>
                </a:solidFill>
                <a:latin typeface="Arial"/>
              </a:rPr>
              <a:t>02</a:t>
            </a:r>
          </a:p>
        </p:txBody>
      </p:sp>
      <p:sp>
        <p:nvSpPr>
          <p:cNvPr id="21" name="TextBox 20"/>
          <p:cNvSpPr txBox="1"/>
          <p:nvPr/>
        </p:nvSpPr>
        <p:spPr>
          <a:xfrm>
            <a:off x="685800" y="6446520"/>
            <a:ext cx="3657600" cy="228600"/>
          </a:xfrm>
          <a:prstGeom prst="rect">
            <a:avLst/>
          </a:prstGeom>
          <a:noFill/>
        </p:spPr>
        <p:txBody>
          <a:bodyPr wrap="square" lIns="45720" tIns="27432" rIns="45720" bIns="27432" anchor="t">
            <a:spAutoFit/>
          </a:bodyPr>
          <a:lstStyle/>
          <a:p>
            <a:pPr algn="l"/>
            <a:r>
              <a:rPr sz="900" b="0">
                <a:solidFill>
                  <a:srgbClr val="53646A"/>
                </a:solidFill>
                <a:latin typeface="Arial"/>
              </a:rPr>
              <a:t>Differential Attainment • Trainers Meeting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AF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411480"/>
            <a:ext cx="10789920" cy="640080"/>
          </a:xfrm>
          <a:prstGeom prst="rect">
            <a:avLst/>
          </a:prstGeom>
          <a:noFill/>
        </p:spPr>
        <p:txBody>
          <a:bodyPr wrap="square" lIns="45720" tIns="27432" rIns="45720" bIns="27432" anchor="t">
            <a:spAutoFit/>
          </a:bodyPr>
          <a:lstStyle/>
          <a:p>
            <a:pPr algn="l"/>
            <a:r>
              <a:rPr sz="3200" b="1">
                <a:solidFill>
                  <a:srgbClr val="005450"/>
                </a:solidFill>
                <a:latin typeface="Arial"/>
              </a:rPr>
              <a:t>What does differential attainment mean?</a:t>
            </a:r>
          </a:p>
        </p:txBody>
      </p:sp>
      <p:sp>
        <p:nvSpPr>
          <p:cNvPr id="4" name="TextBox 3"/>
          <p:cNvSpPr txBox="1"/>
          <p:nvPr/>
        </p:nvSpPr>
        <p:spPr>
          <a:xfrm>
            <a:off x="713232" y="164592"/>
            <a:ext cx="2743200" cy="228600"/>
          </a:xfrm>
          <a:prstGeom prst="rect">
            <a:avLst/>
          </a:prstGeom>
          <a:noFill/>
        </p:spPr>
        <p:txBody>
          <a:bodyPr wrap="square" lIns="45720" tIns="27432" rIns="45720" bIns="27432" anchor="t">
            <a:spAutoFit/>
          </a:bodyPr>
          <a:lstStyle/>
          <a:p>
            <a:pPr algn="l"/>
            <a:r>
              <a:rPr sz="1000" b="1">
                <a:solidFill>
                  <a:srgbClr val="EF7E67"/>
                </a:solidFill>
                <a:latin typeface="Arial"/>
              </a:rPr>
              <a:t>OUTCOMES</a:t>
            </a:r>
          </a:p>
        </p:txBody>
      </p:sp>
      <p:sp>
        <p:nvSpPr>
          <p:cNvPr id="5" name="Rectangle 4"/>
          <p:cNvSpPr/>
          <p:nvPr/>
        </p:nvSpPr>
        <p:spPr>
          <a:xfrm>
            <a:off x="658368" y="1078992"/>
            <a:ext cx="1097280" cy="45720"/>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77240" y="1600200"/>
            <a:ext cx="2971800" cy="3977639"/>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777240" y="1600200"/>
            <a:ext cx="2971800" cy="73152"/>
          </a:xfrm>
          <a:prstGeom prst="rect">
            <a:avLst/>
          </a:prstGeom>
          <a:solidFill>
            <a:srgbClr val="0054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05840" y="1764792"/>
            <a:ext cx="2514600" cy="320040"/>
          </a:xfrm>
          <a:prstGeom prst="rect">
            <a:avLst/>
          </a:prstGeom>
          <a:noFill/>
        </p:spPr>
        <p:txBody>
          <a:bodyPr wrap="square" lIns="45720" tIns="27432" rIns="45720" bIns="27432" anchor="t">
            <a:spAutoFit/>
          </a:bodyPr>
          <a:lstStyle/>
          <a:p>
            <a:pPr algn="l"/>
            <a:r>
              <a:rPr sz="1700" b="1">
                <a:solidFill>
                  <a:srgbClr val="005450"/>
                </a:solidFill>
                <a:latin typeface="Arial"/>
              </a:rPr>
              <a:t>Entry &amp; engagement</a:t>
            </a:r>
          </a:p>
        </p:txBody>
      </p:sp>
      <p:sp>
        <p:nvSpPr>
          <p:cNvPr id="9" name="TextBox 8"/>
          <p:cNvSpPr txBox="1"/>
          <p:nvPr/>
        </p:nvSpPr>
        <p:spPr>
          <a:xfrm>
            <a:off x="960120" y="2194560"/>
            <a:ext cx="2606040" cy="3246119"/>
          </a:xfrm>
          <a:prstGeom prst="rect">
            <a:avLst/>
          </a:prstGeom>
          <a:noFill/>
        </p:spPr>
        <p:txBody>
          <a:bodyPr wrap="square" lIns="109728" rIns="73152">
            <a:spAutoFit/>
          </a:bodyPr>
          <a:lstStyle/>
          <a:p>
            <a:pPr>
              <a:spcAft>
                <a:spcPts val="400"/>
              </a:spcAft>
              <a:defRPr sz="1400">
                <a:solidFill>
                  <a:srgbClr val="1C282C"/>
                </a:solidFill>
                <a:latin typeface="Arial"/>
              </a:defRPr>
            </a:pPr>
            <a:r>
              <a:t>• Recruitment into GP Training</a:t>
            </a:r>
          </a:p>
          <a:p>
            <a:pPr>
              <a:spcAft>
                <a:spcPts val="400"/>
              </a:spcAft>
              <a:defRPr sz="1400">
                <a:solidFill>
                  <a:srgbClr val="1C282C"/>
                </a:solidFill>
                <a:latin typeface="Arial"/>
              </a:defRPr>
            </a:pPr>
            <a:r>
              <a:t>• Portfolio engagement and capture of evidence</a:t>
            </a:r>
          </a:p>
          <a:p>
            <a:pPr>
              <a:spcAft>
                <a:spcPts val="400"/>
              </a:spcAft>
              <a:defRPr sz="1400">
                <a:solidFill>
                  <a:srgbClr val="1C282C"/>
                </a:solidFill>
                <a:latin typeface="Arial"/>
              </a:defRPr>
            </a:pPr>
            <a:r>
              <a:t>• Performance in WPBA’s</a:t>
            </a:r>
          </a:p>
        </p:txBody>
      </p:sp>
      <p:sp>
        <p:nvSpPr>
          <p:cNvPr id="10" name="Rounded Rectangle 9"/>
          <p:cNvSpPr/>
          <p:nvPr/>
        </p:nvSpPr>
        <p:spPr>
          <a:xfrm>
            <a:off x="4251960" y="1600200"/>
            <a:ext cx="2971800" cy="3977639"/>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4251960" y="1600200"/>
            <a:ext cx="2971800" cy="73152"/>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480560" y="1764792"/>
            <a:ext cx="2514600" cy="320040"/>
          </a:xfrm>
          <a:prstGeom prst="rect">
            <a:avLst/>
          </a:prstGeom>
          <a:noFill/>
        </p:spPr>
        <p:txBody>
          <a:bodyPr wrap="square" lIns="45720" tIns="27432" rIns="45720" bIns="27432" anchor="t">
            <a:spAutoFit/>
          </a:bodyPr>
          <a:lstStyle/>
          <a:p>
            <a:pPr algn="l"/>
            <a:r>
              <a:rPr sz="1700" b="1">
                <a:solidFill>
                  <a:srgbClr val="EF7E67"/>
                </a:solidFill>
                <a:latin typeface="Arial"/>
              </a:rPr>
              <a:t>Assessment</a:t>
            </a:r>
          </a:p>
        </p:txBody>
      </p:sp>
      <p:sp>
        <p:nvSpPr>
          <p:cNvPr id="13" name="TextBox 12"/>
          <p:cNvSpPr txBox="1"/>
          <p:nvPr/>
        </p:nvSpPr>
        <p:spPr>
          <a:xfrm>
            <a:off x="4434840" y="2194560"/>
            <a:ext cx="2606040" cy="3246119"/>
          </a:xfrm>
          <a:prstGeom prst="rect">
            <a:avLst/>
          </a:prstGeom>
          <a:noFill/>
        </p:spPr>
        <p:txBody>
          <a:bodyPr wrap="square" lIns="109728" rIns="73152">
            <a:spAutoFit/>
          </a:bodyPr>
          <a:lstStyle/>
          <a:p>
            <a:pPr>
              <a:spcAft>
                <a:spcPts val="400"/>
              </a:spcAft>
              <a:defRPr sz="1400">
                <a:solidFill>
                  <a:srgbClr val="1C282C"/>
                </a:solidFill>
                <a:latin typeface="Arial"/>
              </a:defRPr>
            </a:pPr>
            <a:r>
              <a:t>• Success in exams (AKT/SCA)</a:t>
            </a:r>
          </a:p>
          <a:p>
            <a:pPr>
              <a:spcAft>
                <a:spcPts val="400"/>
              </a:spcAft>
              <a:defRPr sz="1400">
                <a:solidFill>
                  <a:srgbClr val="1C282C"/>
                </a:solidFill>
                <a:latin typeface="Arial"/>
              </a:defRPr>
            </a:pPr>
            <a:r>
              <a:t>• Overall progression through GP training</a:t>
            </a:r>
          </a:p>
        </p:txBody>
      </p:sp>
      <p:sp>
        <p:nvSpPr>
          <p:cNvPr id="14" name="Rounded Rectangle 13"/>
          <p:cNvSpPr/>
          <p:nvPr/>
        </p:nvSpPr>
        <p:spPr>
          <a:xfrm>
            <a:off x="7726679" y="1600200"/>
            <a:ext cx="2971800" cy="3977639"/>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7726679" y="1600200"/>
            <a:ext cx="2971800" cy="73152"/>
          </a:xfrm>
          <a:prstGeom prst="rect">
            <a:avLst/>
          </a:prstGeom>
          <a:solidFill>
            <a:srgbClr val="0328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7955279" y="1764792"/>
            <a:ext cx="2514600" cy="320040"/>
          </a:xfrm>
          <a:prstGeom prst="rect">
            <a:avLst/>
          </a:prstGeom>
          <a:noFill/>
        </p:spPr>
        <p:txBody>
          <a:bodyPr wrap="square" lIns="45720" tIns="27432" rIns="45720" bIns="27432" anchor="t">
            <a:spAutoFit/>
          </a:bodyPr>
          <a:lstStyle/>
          <a:p>
            <a:pPr algn="l"/>
            <a:r>
              <a:rPr sz="1700" b="1">
                <a:solidFill>
                  <a:srgbClr val="03283F"/>
                </a:solidFill>
                <a:latin typeface="Arial"/>
              </a:rPr>
              <a:t>Progression</a:t>
            </a:r>
          </a:p>
        </p:txBody>
      </p:sp>
      <p:sp>
        <p:nvSpPr>
          <p:cNvPr id="17" name="TextBox 16"/>
          <p:cNvSpPr txBox="1"/>
          <p:nvPr/>
        </p:nvSpPr>
        <p:spPr>
          <a:xfrm>
            <a:off x="7909559" y="2194560"/>
            <a:ext cx="2606040" cy="3246119"/>
          </a:xfrm>
          <a:prstGeom prst="rect">
            <a:avLst/>
          </a:prstGeom>
          <a:noFill/>
        </p:spPr>
        <p:txBody>
          <a:bodyPr wrap="square" lIns="109728" rIns="73152">
            <a:spAutoFit/>
          </a:bodyPr>
          <a:lstStyle/>
          <a:p>
            <a:pPr>
              <a:spcAft>
                <a:spcPts val="400"/>
              </a:spcAft>
              <a:defRPr sz="1400">
                <a:solidFill>
                  <a:srgbClr val="1C282C"/>
                </a:solidFill>
                <a:latin typeface="Arial"/>
              </a:defRPr>
            </a:pPr>
            <a:r>
              <a:t>• Achievement of certificate of completion of training (CCT)</a:t>
            </a:r>
          </a:p>
          <a:p>
            <a:pPr>
              <a:spcAft>
                <a:spcPts val="400"/>
              </a:spcAft>
              <a:defRPr sz="1400">
                <a:solidFill>
                  <a:srgbClr val="1C282C"/>
                </a:solidFill>
                <a:latin typeface="Arial"/>
              </a:defRPr>
            </a:pPr>
            <a:r>
              <a:t>• Career progression into leadership or academic roles</a:t>
            </a:r>
          </a:p>
        </p:txBody>
      </p:sp>
      <p:sp>
        <p:nvSpPr>
          <p:cNvPr id="18" name="TextBox 17"/>
          <p:cNvSpPr txBox="1"/>
          <p:nvPr/>
        </p:nvSpPr>
        <p:spPr>
          <a:xfrm>
            <a:off x="11155680" y="6446520"/>
            <a:ext cx="365760" cy="228600"/>
          </a:xfrm>
          <a:prstGeom prst="rect">
            <a:avLst/>
          </a:prstGeom>
          <a:noFill/>
        </p:spPr>
        <p:txBody>
          <a:bodyPr wrap="square" lIns="45720" tIns="27432" rIns="45720" bIns="27432" anchor="t">
            <a:spAutoFit/>
          </a:bodyPr>
          <a:lstStyle/>
          <a:p>
            <a:pPr algn="r"/>
            <a:r>
              <a:rPr sz="900" b="0">
                <a:solidFill>
                  <a:srgbClr val="53646A"/>
                </a:solidFill>
                <a:latin typeface="Arial"/>
              </a:rPr>
              <a:t>03</a:t>
            </a:r>
          </a:p>
        </p:txBody>
      </p:sp>
      <p:sp>
        <p:nvSpPr>
          <p:cNvPr id="19" name="TextBox 18"/>
          <p:cNvSpPr txBox="1"/>
          <p:nvPr/>
        </p:nvSpPr>
        <p:spPr>
          <a:xfrm>
            <a:off x="685800" y="6446520"/>
            <a:ext cx="3657600" cy="228600"/>
          </a:xfrm>
          <a:prstGeom prst="rect">
            <a:avLst/>
          </a:prstGeom>
          <a:noFill/>
        </p:spPr>
        <p:txBody>
          <a:bodyPr wrap="square" lIns="45720" tIns="27432" rIns="45720" bIns="27432" anchor="t">
            <a:spAutoFit/>
          </a:bodyPr>
          <a:lstStyle/>
          <a:p>
            <a:pPr algn="l"/>
            <a:r>
              <a:rPr sz="900" b="0">
                <a:solidFill>
                  <a:srgbClr val="53646A"/>
                </a:solidFill>
                <a:latin typeface="Arial"/>
              </a:rPr>
              <a:t>Differential Attainment • Trainers Meeting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AF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411480"/>
            <a:ext cx="10789920" cy="640080"/>
          </a:xfrm>
          <a:prstGeom prst="rect">
            <a:avLst/>
          </a:prstGeom>
          <a:noFill/>
        </p:spPr>
        <p:txBody>
          <a:bodyPr wrap="square" lIns="45720" tIns="27432" rIns="45720" bIns="27432" anchor="t">
            <a:spAutoFit/>
          </a:bodyPr>
          <a:lstStyle/>
          <a:p>
            <a:pPr algn="l"/>
            <a:r>
              <a:rPr sz="3200" b="1">
                <a:solidFill>
                  <a:srgbClr val="005450"/>
                </a:solidFill>
                <a:latin typeface="Arial"/>
              </a:rPr>
              <a:t>Which groups of RD’s are affected?</a:t>
            </a:r>
          </a:p>
        </p:txBody>
      </p:sp>
      <p:sp>
        <p:nvSpPr>
          <p:cNvPr id="4" name="TextBox 3"/>
          <p:cNvSpPr txBox="1"/>
          <p:nvPr/>
        </p:nvSpPr>
        <p:spPr>
          <a:xfrm>
            <a:off x="713232" y="164592"/>
            <a:ext cx="2743200" cy="228600"/>
          </a:xfrm>
          <a:prstGeom prst="rect">
            <a:avLst/>
          </a:prstGeom>
          <a:noFill/>
        </p:spPr>
        <p:txBody>
          <a:bodyPr wrap="square" lIns="45720" tIns="27432" rIns="45720" bIns="27432" anchor="t">
            <a:spAutoFit/>
          </a:bodyPr>
          <a:lstStyle/>
          <a:p>
            <a:pPr algn="l"/>
            <a:r>
              <a:rPr sz="1000" b="1">
                <a:solidFill>
                  <a:srgbClr val="EF7E67"/>
                </a:solidFill>
                <a:latin typeface="Arial"/>
              </a:rPr>
              <a:t>WHO IS AFFECTED</a:t>
            </a:r>
          </a:p>
        </p:txBody>
      </p:sp>
      <p:sp>
        <p:nvSpPr>
          <p:cNvPr id="5" name="Rectangle 4"/>
          <p:cNvSpPr/>
          <p:nvPr/>
        </p:nvSpPr>
        <p:spPr>
          <a:xfrm>
            <a:off x="658368" y="1078992"/>
            <a:ext cx="1097280" cy="45720"/>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417320"/>
            <a:ext cx="9875520" cy="457200"/>
          </a:xfrm>
          <a:prstGeom prst="rect">
            <a:avLst/>
          </a:prstGeom>
          <a:noFill/>
        </p:spPr>
        <p:txBody>
          <a:bodyPr wrap="square" lIns="45720" tIns="27432" rIns="45720" bIns="27432" anchor="t">
            <a:spAutoFit/>
          </a:bodyPr>
          <a:lstStyle/>
          <a:p>
            <a:pPr algn="l"/>
            <a:r>
              <a:rPr sz="2000" b="0">
                <a:solidFill>
                  <a:srgbClr val="53646A"/>
                </a:solidFill>
                <a:latin typeface="Arial"/>
              </a:rPr>
              <a:t>Research in UK postgraduate medical education has consistently found differences in attainment affecting:</a:t>
            </a:r>
          </a:p>
        </p:txBody>
      </p:sp>
      <p:sp>
        <p:nvSpPr>
          <p:cNvPr id="7" name="Rounded Rectangle 6"/>
          <p:cNvSpPr/>
          <p:nvPr/>
        </p:nvSpPr>
        <p:spPr>
          <a:xfrm>
            <a:off x="868680" y="2148840"/>
            <a:ext cx="4617720" cy="109728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868680" y="2148840"/>
            <a:ext cx="4617720" cy="73152"/>
          </a:xfrm>
          <a:prstGeom prst="rect">
            <a:avLst/>
          </a:prstGeom>
          <a:solidFill>
            <a:srgbClr val="0054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97280" y="2313432"/>
            <a:ext cx="4160520" cy="320040"/>
          </a:xfrm>
          <a:prstGeom prst="rect">
            <a:avLst/>
          </a:prstGeom>
          <a:noFill/>
        </p:spPr>
        <p:txBody>
          <a:bodyPr wrap="square" lIns="45720" tIns="27432" rIns="45720" bIns="27432" anchor="t">
            <a:spAutoFit/>
          </a:bodyPr>
          <a:lstStyle/>
          <a:p>
            <a:pPr algn="l"/>
            <a:r>
              <a:rPr sz="1700" b="1">
                <a:solidFill>
                  <a:srgbClr val="005450"/>
                </a:solidFill>
                <a:latin typeface="Arial"/>
              </a:rPr>
              <a:t>International medical graduates (IMGs)</a:t>
            </a:r>
          </a:p>
        </p:txBody>
      </p:sp>
      <p:sp>
        <p:nvSpPr>
          <p:cNvPr id="10" name="Rounded Rectangle 9"/>
          <p:cNvSpPr/>
          <p:nvPr/>
        </p:nvSpPr>
        <p:spPr>
          <a:xfrm>
            <a:off x="5989320" y="2148840"/>
            <a:ext cx="4617720" cy="109728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5989320" y="2148840"/>
            <a:ext cx="4617720" cy="73152"/>
          </a:xfrm>
          <a:prstGeom prst="rect">
            <a:avLst/>
          </a:prstGeom>
          <a:solidFill>
            <a:srgbClr val="0328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217920" y="2313432"/>
            <a:ext cx="4160520" cy="320040"/>
          </a:xfrm>
          <a:prstGeom prst="rect">
            <a:avLst/>
          </a:prstGeom>
          <a:noFill/>
        </p:spPr>
        <p:txBody>
          <a:bodyPr wrap="square" lIns="45720" tIns="27432" rIns="45720" bIns="27432" anchor="t">
            <a:spAutoFit/>
          </a:bodyPr>
          <a:lstStyle/>
          <a:p>
            <a:pPr algn="l"/>
            <a:r>
              <a:rPr sz="1700" b="1">
                <a:solidFill>
                  <a:srgbClr val="03283F"/>
                </a:solidFill>
                <a:latin typeface="Arial"/>
              </a:rPr>
              <a:t>Doctors from ethnic minority backgrounds</a:t>
            </a:r>
          </a:p>
        </p:txBody>
      </p:sp>
      <p:sp>
        <p:nvSpPr>
          <p:cNvPr id="13" name="Rounded Rectangle 12"/>
          <p:cNvSpPr/>
          <p:nvPr/>
        </p:nvSpPr>
        <p:spPr>
          <a:xfrm>
            <a:off x="868680" y="3749039"/>
            <a:ext cx="4617720" cy="109728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68680" y="3749039"/>
            <a:ext cx="4617720" cy="73152"/>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097280" y="3913631"/>
            <a:ext cx="4160520" cy="320040"/>
          </a:xfrm>
          <a:prstGeom prst="rect">
            <a:avLst/>
          </a:prstGeom>
          <a:noFill/>
        </p:spPr>
        <p:txBody>
          <a:bodyPr wrap="square" lIns="45720" tIns="27432" rIns="45720" bIns="27432" anchor="t">
            <a:spAutoFit/>
          </a:bodyPr>
          <a:lstStyle/>
          <a:p>
            <a:pPr algn="l"/>
            <a:r>
              <a:rPr sz="1700" b="1">
                <a:solidFill>
                  <a:srgbClr val="EF7E67"/>
                </a:solidFill>
                <a:latin typeface="Arial"/>
              </a:rPr>
              <a:t>Doctors whose first language is not English</a:t>
            </a:r>
          </a:p>
        </p:txBody>
      </p:sp>
      <p:sp>
        <p:nvSpPr>
          <p:cNvPr id="16" name="Rounded Rectangle 15"/>
          <p:cNvSpPr/>
          <p:nvPr/>
        </p:nvSpPr>
        <p:spPr>
          <a:xfrm>
            <a:off x="5989320" y="3749039"/>
            <a:ext cx="4617720" cy="109728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5989320" y="3749039"/>
            <a:ext cx="4617720" cy="73152"/>
          </a:xfrm>
          <a:prstGeom prst="rect">
            <a:avLst/>
          </a:prstGeom>
          <a:solidFill>
            <a:srgbClr val="0054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217920" y="3913631"/>
            <a:ext cx="4160520" cy="320040"/>
          </a:xfrm>
          <a:prstGeom prst="rect">
            <a:avLst/>
          </a:prstGeom>
          <a:noFill/>
        </p:spPr>
        <p:txBody>
          <a:bodyPr wrap="square" lIns="45720" tIns="27432" rIns="45720" bIns="27432" anchor="t">
            <a:spAutoFit/>
          </a:bodyPr>
          <a:lstStyle/>
          <a:p>
            <a:pPr algn="l"/>
            <a:r>
              <a:rPr sz="1700" b="1">
                <a:solidFill>
                  <a:srgbClr val="005450"/>
                </a:solidFill>
                <a:latin typeface="Arial"/>
              </a:rPr>
              <a:t>Doctors returning from career breaks (Prolonged sick leave, maternity leave)</a:t>
            </a:r>
          </a:p>
        </p:txBody>
      </p:sp>
      <p:sp>
        <p:nvSpPr>
          <p:cNvPr id="19" name="TextBox 18"/>
          <p:cNvSpPr txBox="1"/>
          <p:nvPr/>
        </p:nvSpPr>
        <p:spPr>
          <a:xfrm>
            <a:off x="11155680" y="6446520"/>
            <a:ext cx="365760" cy="228600"/>
          </a:xfrm>
          <a:prstGeom prst="rect">
            <a:avLst/>
          </a:prstGeom>
          <a:noFill/>
        </p:spPr>
        <p:txBody>
          <a:bodyPr wrap="square" lIns="45720" tIns="27432" rIns="45720" bIns="27432" anchor="t">
            <a:spAutoFit/>
          </a:bodyPr>
          <a:lstStyle/>
          <a:p>
            <a:pPr algn="r"/>
            <a:r>
              <a:rPr sz="900" b="0">
                <a:solidFill>
                  <a:srgbClr val="53646A"/>
                </a:solidFill>
                <a:latin typeface="Arial"/>
              </a:rPr>
              <a:t>04</a:t>
            </a:r>
          </a:p>
        </p:txBody>
      </p:sp>
      <p:sp>
        <p:nvSpPr>
          <p:cNvPr id="20" name="TextBox 19"/>
          <p:cNvSpPr txBox="1"/>
          <p:nvPr/>
        </p:nvSpPr>
        <p:spPr>
          <a:xfrm>
            <a:off x="685800" y="6446520"/>
            <a:ext cx="3657600" cy="228600"/>
          </a:xfrm>
          <a:prstGeom prst="rect">
            <a:avLst/>
          </a:prstGeom>
          <a:noFill/>
        </p:spPr>
        <p:txBody>
          <a:bodyPr wrap="square" lIns="45720" tIns="27432" rIns="45720" bIns="27432" anchor="t">
            <a:spAutoFit/>
          </a:bodyPr>
          <a:lstStyle/>
          <a:p>
            <a:pPr algn="l"/>
            <a:r>
              <a:rPr sz="900" b="0">
                <a:solidFill>
                  <a:srgbClr val="53646A"/>
                </a:solidFill>
                <a:latin typeface="Arial"/>
              </a:rPr>
              <a:t>Differential Attainment • Trainers Meeting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_wide_minimalist_surreal_landscape_abstract_ill_batch_4_169.jp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58368" y="411480"/>
            <a:ext cx="10789920" cy="640080"/>
          </a:xfrm>
          <a:prstGeom prst="rect">
            <a:avLst/>
          </a:prstGeom>
          <a:noFill/>
        </p:spPr>
        <p:txBody>
          <a:bodyPr wrap="square" lIns="45720" tIns="27432" rIns="45720" bIns="27432" anchor="t">
            <a:spAutoFit/>
          </a:bodyPr>
          <a:lstStyle/>
          <a:p>
            <a:pPr algn="l"/>
            <a:r>
              <a:rPr sz="3200" b="1">
                <a:solidFill>
                  <a:srgbClr val="005450"/>
                </a:solidFill>
                <a:latin typeface="Arial"/>
              </a:rPr>
              <a:t>Why does differential attainment occur?</a:t>
            </a:r>
          </a:p>
        </p:txBody>
      </p:sp>
      <p:sp>
        <p:nvSpPr>
          <p:cNvPr id="5" name="TextBox 4"/>
          <p:cNvSpPr txBox="1"/>
          <p:nvPr/>
        </p:nvSpPr>
        <p:spPr>
          <a:xfrm>
            <a:off x="713232" y="164592"/>
            <a:ext cx="2743200" cy="228600"/>
          </a:xfrm>
          <a:prstGeom prst="rect">
            <a:avLst/>
          </a:prstGeom>
          <a:noFill/>
        </p:spPr>
        <p:txBody>
          <a:bodyPr wrap="square" lIns="45720" tIns="27432" rIns="45720" bIns="27432" anchor="t">
            <a:spAutoFit/>
          </a:bodyPr>
          <a:lstStyle/>
          <a:p>
            <a:pPr algn="l"/>
            <a:r>
              <a:rPr sz="1000" b="1">
                <a:solidFill>
                  <a:srgbClr val="EF7E67"/>
                </a:solidFill>
                <a:latin typeface="Arial"/>
              </a:rPr>
              <a:t>CAUSES</a:t>
            </a:r>
          </a:p>
        </p:txBody>
      </p:sp>
      <p:sp>
        <p:nvSpPr>
          <p:cNvPr id="6" name="Rectangle 5"/>
          <p:cNvSpPr/>
          <p:nvPr/>
        </p:nvSpPr>
        <p:spPr>
          <a:xfrm>
            <a:off x="658368" y="1078992"/>
            <a:ext cx="1097280" cy="45720"/>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22960" y="1417320"/>
            <a:ext cx="7680960" cy="731520"/>
          </a:xfrm>
          <a:prstGeom prst="rect">
            <a:avLst/>
          </a:prstGeom>
          <a:noFill/>
        </p:spPr>
        <p:txBody>
          <a:bodyPr wrap="square" lIns="45720" tIns="27432" rIns="45720" bIns="27432" anchor="t">
            <a:spAutoFit/>
          </a:bodyPr>
          <a:lstStyle/>
          <a:p>
            <a:pPr algn="l"/>
            <a:r>
              <a:rPr sz="2000" b="0">
                <a:solidFill>
                  <a:srgbClr val="1C282C"/>
                </a:solidFill>
                <a:latin typeface="Arial"/>
              </a:rPr>
              <a:t>Differential attainment is multifactorial — outcomes emerge from the interaction between people, training environments and wider systems.</a:t>
            </a:r>
          </a:p>
        </p:txBody>
      </p:sp>
      <p:sp>
        <p:nvSpPr>
          <p:cNvPr id="8" name="Oval 7"/>
          <p:cNvSpPr/>
          <p:nvPr/>
        </p:nvSpPr>
        <p:spPr>
          <a:xfrm>
            <a:off x="1371600" y="2834640"/>
            <a:ext cx="1920240" cy="1920240"/>
          </a:xfrm>
          <a:prstGeom prst="ellipse">
            <a:avLst/>
          </a:prstGeom>
          <a:solidFill>
            <a:srgbClr val="0054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536192" y="3429000"/>
            <a:ext cx="1600200" cy="640080"/>
          </a:xfrm>
          <a:prstGeom prst="rect">
            <a:avLst/>
          </a:prstGeom>
          <a:noFill/>
        </p:spPr>
        <p:txBody>
          <a:bodyPr wrap="square" lIns="45720" tIns="27432" rIns="45720" bIns="27432" anchor="t">
            <a:spAutoFit/>
          </a:bodyPr>
          <a:lstStyle/>
          <a:p>
            <a:pPr algn="ctr"/>
            <a:r>
              <a:rPr sz="1800" b="1">
                <a:solidFill>
                  <a:srgbClr val="FFFFFF"/>
                </a:solidFill>
                <a:latin typeface="Arial"/>
              </a:rPr>
              <a:t>Individual</a:t>
            </a:r>
            <a:br/>
            <a:r>
              <a:t>Factors</a:t>
            </a:r>
          </a:p>
        </p:txBody>
      </p:sp>
      <p:sp>
        <p:nvSpPr>
          <p:cNvPr id="10" name="Oval 9"/>
          <p:cNvSpPr/>
          <p:nvPr/>
        </p:nvSpPr>
        <p:spPr>
          <a:xfrm>
            <a:off x="4434840" y="2834640"/>
            <a:ext cx="1920240" cy="1920240"/>
          </a:xfrm>
          <a:prstGeom prst="ellipse">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599431" y="3429000"/>
            <a:ext cx="1600200" cy="640080"/>
          </a:xfrm>
          <a:prstGeom prst="rect">
            <a:avLst/>
          </a:prstGeom>
          <a:noFill/>
        </p:spPr>
        <p:txBody>
          <a:bodyPr wrap="square" lIns="45720" tIns="27432" rIns="45720" bIns="27432" anchor="t">
            <a:spAutoFit/>
          </a:bodyPr>
          <a:lstStyle/>
          <a:p>
            <a:pPr algn="ctr"/>
            <a:r>
              <a:rPr sz="1800" b="1">
                <a:solidFill>
                  <a:srgbClr val="FFFFFF"/>
                </a:solidFill>
                <a:latin typeface="Arial"/>
              </a:rPr>
              <a:t>Training</a:t>
            </a:r>
            <a:br/>
            <a:r>
              <a:t>Environment</a:t>
            </a:r>
          </a:p>
        </p:txBody>
      </p:sp>
      <p:sp>
        <p:nvSpPr>
          <p:cNvPr id="12" name="Oval 11"/>
          <p:cNvSpPr/>
          <p:nvPr/>
        </p:nvSpPr>
        <p:spPr>
          <a:xfrm>
            <a:off x="7498079" y="2834640"/>
            <a:ext cx="1920240" cy="1920240"/>
          </a:xfrm>
          <a:prstGeom prst="ellipse">
            <a:avLst/>
          </a:prstGeom>
          <a:solidFill>
            <a:srgbClr val="0328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662671" y="3429000"/>
            <a:ext cx="1600200" cy="640080"/>
          </a:xfrm>
          <a:prstGeom prst="rect">
            <a:avLst/>
          </a:prstGeom>
          <a:noFill/>
        </p:spPr>
        <p:txBody>
          <a:bodyPr wrap="square" lIns="45720" tIns="27432" rIns="45720" bIns="27432" anchor="t">
            <a:spAutoFit/>
          </a:bodyPr>
          <a:lstStyle/>
          <a:p>
            <a:pPr algn="ctr"/>
            <a:r>
              <a:rPr sz="1800" b="1">
                <a:solidFill>
                  <a:srgbClr val="FFFFFF"/>
                </a:solidFill>
                <a:latin typeface="Arial"/>
              </a:rPr>
              <a:t>Systemic</a:t>
            </a:r>
            <a:br/>
            <a:r>
              <a:t>Factors</a:t>
            </a:r>
          </a:p>
        </p:txBody>
      </p:sp>
      <p:sp>
        <p:nvSpPr>
          <p:cNvPr id="14" name="TextBox 13"/>
          <p:cNvSpPr txBox="1"/>
          <p:nvPr/>
        </p:nvSpPr>
        <p:spPr>
          <a:xfrm>
            <a:off x="11155680" y="6446520"/>
            <a:ext cx="365760" cy="228600"/>
          </a:xfrm>
          <a:prstGeom prst="rect">
            <a:avLst/>
          </a:prstGeom>
          <a:noFill/>
        </p:spPr>
        <p:txBody>
          <a:bodyPr wrap="square" lIns="45720" tIns="27432" rIns="45720" bIns="27432" anchor="t">
            <a:spAutoFit/>
          </a:bodyPr>
          <a:lstStyle/>
          <a:p>
            <a:pPr algn="r"/>
            <a:r>
              <a:rPr sz="900" b="0">
                <a:solidFill>
                  <a:srgbClr val="53646A"/>
                </a:solidFill>
                <a:latin typeface="Arial"/>
              </a:rPr>
              <a:t>05</a:t>
            </a:r>
          </a:p>
        </p:txBody>
      </p:sp>
      <p:sp>
        <p:nvSpPr>
          <p:cNvPr id="15" name="TextBox 14"/>
          <p:cNvSpPr txBox="1"/>
          <p:nvPr/>
        </p:nvSpPr>
        <p:spPr>
          <a:xfrm>
            <a:off x="685800" y="6446520"/>
            <a:ext cx="3657600" cy="228600"/>
          </a:xfrm>
          <a:prstGeom prst="rect">
            <a:avLst/>
          </a:prstGeom>
          <a:noFill/>
        </p:spPr>
        <p:txBody>
          <a:bodyPr wrap="square" lIns="45720" tIns="27432" rIns="45720" bIns="27432" anchor="t">
            <a:spAutoFit/>
          </a:bodyPr>
          <a:lstStyle/>
          <a:p>
            <a:pPr algn="l"/>
            <a:r>
              <a:rPr sz="900" b="0">
                <a:solidFill>
                  <a:srgbClr val="53646A"/>
                </a:solidFill>
                <a:latin typeface="Arial"/>
              </a:rPr>
              <a:t>Differential Attainment • Trainers Meeting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AF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a_wide_minimalist_surreal_landscape_abstract_ill_batch_4_169.jpg"/>
          <p:cNvPicPr>
            <a:picLocks noChangeAspect="1"/>
          </p:cNvPicPr>
          <p:nvPr/>
        </p:nvPicPr>
        <p:blipFill>
          <a:blip r:embed="rId2"/>
          <a:stretch>
            <a:fillRect/>
          </a:stretch>
        </p:blipFill>
        <p:spPr>
          <a:xfrm>
            <a:off x="6858000" y="1143000"/>
            <a:ext cx="4663440" cy="5074920"/>
          </a:xfrm>
          <a:prstGeom prst="rect">
            <a:avLst/>
          </a:prstGeom>
        </p:spPr>
      </p:pic>
      <p:sp>
        <p:nvSpPr>
          <p:cNvPr id="4" name="TextBox 3"/>
          <p:cNvSpPr txBox="1"/>
          <p:nvPr/>
        </p:nvSpPr>
        <p:spPr>
          <a:xfrm>
            <a:off x="658368" y="411480"/>
            <a:ext cx="10789920" cy="640080"/>
          </a:xfrm>
          <a:prstGeom prst="rect">
            <a:avLst/>
          </a:prstGeom>
          <a:noFill/>
        </p:spPr>
        <p:txBody>
          <a:bodyPr wrap="square" lIns="45720" tIns="27432" rIns="45720" bIns="27432" anchor="t">
            <a:spAutoFit/>
          </a:bodyPr>
          <a:lstStyle/>
          <a:p>
            <a:pPr algn="l"/>
            <a:r>
              <a:rPr sz="3200" b="1">
                <a:solidFill>
                  <a:srgbClr val="005450"/>
                </a:solidFill>
                <a:latin typeface="Arial"/>
              </a:rPr>
              <a:t>Individual Factors</a:t>
            </a:r>
          </a:p>
        </p:txBody>
      </p:sp>
      <p:sp>
        <p:nvSpPr>
          <p:cNvPr id="5" name="TextBox 4"/>
          <p:cNvSpPr txBox="1"/>
          <p:nvPr/>
        </p:nvSpPr>
        <p:spPr>
          <a:xfrm>
            <a:off x="713232" y="164592"/>
            <a:ext cx="2743200" cy="228600"/>
          </a:xfrm>
          <a:prstGeom prst="rect">
            <a:avLst/>
          </a:prstGeom>
          <a:noFill/>
        </p:spPr>
        <p:txBody>
          <a:bodyPr wrap="square" lIns="45720" tIns="27432" rIns="45720" bIns="27432" anchor="t">
            <a:spAutoFit/>
          </a:bodyPr>
          <a:lstStyle/>
          <a:p>
            <a:pPr algn="l"/>
            <a:r>
              <a:rPr sz="1000" b="1">
                <a:solidFill>
                  <a:srgbClr val="EF7E67"/>
                </a:solidFill>
                <a:latin typeface="Arial"/>
              </a:rPr>
              <a:t>CONTRIBUTING FACTORS</a:t>
            </a:r>
          </a:p>
        </p:txBody>
      </p:sp>
      <p:sp>
        <p:nvSpPr>
          <p:cNvPr id="6" name="Rectangle 5"/>
          <p:cNvSpPr/>
          <p:nvPr/>
        </p:nvSpPr>
        <p:spPr>
          <a:xfrm>
            <a:off x="658368" y="1078992"/>
            <a:ext cx="1097280" cy="45720"/>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07720" y="1305560"/>
            <a:ext cx="5486400" cy="5693866"/>
          </a:xfrm>
          <a:prstGeom prst="rect">
            <a:avLst/>
          </a:prstGeom>
          <a:noFill/>
        </p:spPr>
        <p:txBody>
          <a:bodyPr wrap="square" lIns="109728" tIns="45720" rIns="73152" bIns="45720" anchor="t">
            <a:spAutoFit/>
          </a:bodyPr>
          <a:lstStyle/>
          <a:p>
            <a:pPr>
              <a:spcAft>
                <a:spcPts val="600"/>
              </a:spcAft>
              <a:defRPr sz="1700">
                <a:solidFill>
                  <a:srgbClr val="1C282C"/>
                </a:solidFill>
                <a:latin typeface="Arial"/>
              </a:defRPr>
            </a:pPr>
            <a:r>
              <a:t>• Differences in previous educational systems</a:t>
            </a:r>
          </a:p>
          <a:p>
            <a:pPr>
              <a:spcAft>
                <a:spcPts val="600"/>
              </a:spcAft>
              <a:defRPr sz="1700">
                <a:solidFill>
                  <a:srgbClr val="1C282C"/>
                </a:solidFill>
                <a:latin typeface="Arial"/>
              </a:defRPr>
            </a:pPr>
            <a:endParaRPr lang="en-US" dirty="0"/>
          </a:p>
          <a:p>
            <a:pPr>
              <a:spcAft>
                <a:spcPts val="600"/>
              </a:spcAft>
              <a:defRPr sz="1700">
                <a:solidFill>
                  <a:srgbClr val="1C282C"/>
                </a:solidFill>
                <a:latin typeface="Arial"/>
              </a:defRPr>
            </a:pPr>
            <a:r>
              <a:t>• Communication styles</a:t>
            </a:r>
          </a:p>
          <a:p>
            <a:pPr>
              <a:spcAft>
                <a:spcPts val="600"/>
              </a:spcAft>
              <a:defRPr sz="1700">
                <a:solidFill>
                  <a:srgbClr val="1C282C"/>
                </a:solidFill>
                <a:latin typeface="Arial"/>
              </a:defRPr>
            </a:pPr>
            <a:endParaRPr lang="en-US" dirty="0"/>
          </a:p>
          <a:p>
            <a:pPr>
              <a:spcAft>
                <a:spcPts val="600"/>
              </a:spcAft>
              <a:defRPr sz="1700">
                <a:solidFill>
                  <a:srgbClr val="1C282C"/>
                </a:solidFill>
                <a:latin typeface="Arial"/>
              </a:defRPr>
            </a:pPr>
            <a:r>
              <a:t>• Consultation norms in previous educational/work environments</a:t>
            </a:r>
          </a:p>
          <a:p>
            <a:pPr>
              <a:spcAft>
                <a:spcPts val="600"/>
              </a:spcAft>
              <a:defRPr sz="1700">
                <a:solidFill>
                  <a:srgbClr val="1C282C"/>
                </a:solidFill>
                <a:latin typeface="Arial"/>
              </a:defRPr>
            </a:pPr>
            <a:endParaRPr lang="en-US" dirty="0"/>
          </a:p>
          <a:p>
            <a:pPr>
              <a:spcAft>
                <a:spcPts val="600"/>
              </a:spcAft>
              <a:defRPr sz="1700">
                <a:solidFill>
                  <a:srgbClr val="1C282C"/>
                </a:solidFill>
                <a:latin typeface="Arial"/>
              </a:defRPr>
            </a:pPr>
            <a:r>
              <a:t>• Familiarity with the NHS and UK Primary Care</a:t>
            </a:r>
          </a:p>
          <a:p>
            <a:pPr>
              <a:spcAft>
                <a:spcPts val="600"/>
              </a:spcAft>
              <a:defRPr sz="1700">
                <a:solidFill>
                  <a:srgbClr val="1C282C"/>
                </a:solidFill>
                <a:latin typeface="Arial"/>
              </a:defRPr>
            </a:pPr>
            <a:endParaRPr lang="en-US" dirty="0"/>
          </a:p>
          <a:p>
            <a:pPr>
              <a:spcAft>
                <a:spcPts val="600"/>
              </a:spcAft>
              <a:defRPr sz="1700">
                <a:solidFill>
                  <a:srgbClr val="1C282C"/>
                </a:solidFill>
                <a:latin typeface="Arial"/>
              </a:defRPr>
            </a:pPr>
            <a:r>
              <a:t>• Cultural Adjustment</a:t>
            </a:r>
          </a:p>
          <a:p>
            <a:pPr>
              <a:spcAft>
                <a:spcPts val="600"/>
              </a:spcAft>
              <a:defRPr sz="1700">
                <a:solidFill>
                  <a:srgbClr val="1C282C"/>
                </a:solidFill>
                <a:latin typeface="Arial"/>
              </a:defRPr>
            </a:pPr>
            <a:endParaRPr lang="en-US" dirty="0"/>
          </a:p>
          <a:p>
            <a:pPr>
              <a:spcAft>
                <a:spcPts val="600"/>
              </a:spcAft>
              <a:defRPr sz="1700">
                <a:solidFill>
                  <a:srgbClr val="1C282C"/>
                </a:solidFill>
                <a:latin typeface="Arial"/>
              </a:defRPr>
            </a:pPr>
            <a:r>
              <a:t>• Personal wellbeing</a:t>
            </a:r>
          </a:p>
          <a:p>
            <a:pPr>
              <a:spcAft>
                <a:spcPts val="600"/>
              </a:spcAft>
              <a:defRPr sz="1700">
                <a:solidFill>
                  <a:srgbClr val="1C282C"/>
                </a:solidFill>
                <a:latin typeface="Arial"/>
              </a:defRPr>
            </a:pPr>
            <a:endParaRPr lang="en-US" dirty="0"/>
          </a:p>
          <a:p>
            <a:pPr>
              <a:spcAft>
                <a:spcPts val="600"/>
              </a:spcAft>
              <a:defRPr sz="1700">
                <a:solidFill>
                  <a:srgbClr val="1C282C"/>
                </a:solidFill>
                <a:latin typeface="Arial"/>
              </a:defRPr>
            </a:pPr>
            <a:r>
              <a:t>• Social pressures (family, childcare, social support)</a:t>
            </a:r>
          </a:p>
          <a:p>
            <a:pPr>
              <a:spcAft>
                <a:spcPts val="600"/>
              </a:spcAft>
              <a:defRPr sz="1700">
                <a:solidFill>
                  <a:srgbClr val="1C282C"/>
                </a:solidFill>
                <a:latin typeface="Arial"/>
              </a:defRPr>
            </a:pPr>
            <a:endParaRPr lang="en-US" dirty="0"/>
          </a:p>
          <a:p>
            <a:pPr>
              <a:spcAft>
                <a:spcPts val="600"/>
              </a:spcAft>
              <a:defRPr sz="1700">
                <a:solidFill>
                  <a:srgbClr val="1C282C"/>
                </a:solidFill>
                <a:latin typeface="Arial"/>
              </a:defRPr>
            </a:pPr>
            <a:r>
              <a:t>• Financial pressures</a:t>
            </a:r>
          </a:p>
          <a:p>
            <a:pPr>
              <a:spcAft>
                <a:spcPts val="600"/>
              </a:spcAft>
              <a:defRPr sz="1700">
                <a:solidFill>
                  <a:srgbClr val="1C282C"/>
                </a:solidFill>
                <a:latin typeface="Arial"/>
              </a:defRPr>
            </a:pPr>
            <a:endParaRPr lang="en-US" dirty="0">
              <a:cs typeface="Arial"/>
            </a:endParaRPr>
          </a:p>
        </p:txBody>
      </p:sp>
      <p:sp>
        <p:nvSpPr>
          <p:cNvPr id="8" name="TextBox 7"/>
          <p:cNvSpPr txBox="1"/>
          <p:nvPr/>
        </p:nvSpPr>
        <p:spPr>
          <a:xfrm>
            <a:off x="11155680" y="6446520"/>
            <a:ext cx="365760" cy="228600"/>
          </a:xfrm>
          <a:prstGeom prst="rect">
            <a:avLst/>
          </a:prstGeom>
          <a:noFill/>
        </p:spPr>
        <p:txBody>
          <a:bodyPr wrap="square" lIns="45720" tIns="27432" rIns="45720" bIns="27432" anchor="t">
            <a:spAutoFit/>
          </a:bodyPr>
          <a:lstStyle/>
          <a:p>
            <a:pPr algn="r"/>
            <a:r>
              <a:rPr sz="900" b="0">
                <a:solidFill>
                  <a:srgbClr val="53646A"/>
                </a:solidFill>
                <a:latin typeface="Arial"/>
              </a:rPr>
              <a:t>06</a:t>
            </a:r>
          </a:p>
        </p:txBody>
      </p:sp>
      <p:sp>
        <p:nvSpPr>
          <p:cNvPr id="9" name="TextBox 8"/>
          <p:cNvSpPr txBox="1"/>
          <p:nvPr/>
        </p:nvSpPr>
        <p:spPr>
          <a:xfrm>
            <a:off x="685800" y="6446520"/>
            <a:ext cx="3657600" cy="228600"/>
          </a:xfrm>
          <a:prstGeom prst="rect">
            <a:avLst/>
          </a:prstGeom>
          <a:noFill/>
        </p:spPr>
        <p:txBody>
          <a:bodyPr wrap="square" lIns="45720" tIns="27432" rIns="45720" bIns="27432" anchor="t">
            <a:spAutoFit/>
          </a:bodyPr>
          <a:lstStyle/>
          <a:p>
            <a:pPr algn="l"/>
            <a:r>
              <a:rPr sz="900" b="0">
                <a:solidFill>
                  <a:srgbClr val="53646A"/>
                </a:solidFill>
                <a:latin typeface="Arial"/>
              </a:rPr>
              <a:t>Differential Attainment • Trainers Meeting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AF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wide_softly_lit_editorial_medical_office_scene_in_batch_3_169.jpg"/>
          <p:cNvPicPr>
            <a:picLocks noChangeAspect="1"/>
          </p:cNvPicPr>
          <p:nvPr/>
        </p:nvPicPr>
        <p:blipFill>
          <a:blip r:embed="rId2"/>
          <a:stretch>
            <a:fillRect/>
          </a:stretch>
        </p:blipFill>
        <p:spPr>
          <a:xfrm>
            <a:off x="6858000" y="1143000"/>
            <a:ext cx="4663440" cy="5074920"/>
          </a:xfrm>
          <a:prstGeom prst="rect">
            <a:avLst/>
          </a:prstGeom>
        </p:spPr>
      </p:pic>
      <p:sp>
        <p:nvSpPr>
          <p:cNvPr id="4" name="TextBox 3"/>
          <p:cNvSpPr txBox="1"/>
          <p:nvPr/>
        </p:nvSpPr>
        <p:spPr>
          <a:xfrm>
            <a:off x="658368" y="411480"/>
            <a:ext cx="10789920" cy="640080"/>
          </a:xfrm>
          <a:prstGeom prst="rect">
            <a:avLst/>
          </a:prstGeom>
          <a:noFill/>
        </p:spPr>
        <p:txBody>
          <a:bodyPr wrap="square" lIns="45720" tIns="27432" rIns="45720" bIns="27432" anchor="t">
            <a:spAutoFit/>
          </a:bodyPr>
          <a:lstStyle/>
          <a:p>
            <a:pPr algn="l"/>
            <a:r>
              <a:rPr sz="3200" b="1">
                <a:solidFill>
                  <a:srgbClr val="005450"/>
                </a:solidFill>
                <a:latin typeface="Arial"/>
              </a:rPr>
              <a:t>Training environment</a:t>
            </a:r>
          </a:p>
        </p:txBody>
      </p:sp>
      <p:sp>
        <p:nvSpPr>
          <p:cNvPr id="5" name="TextBox 4"/>
          <p:cNvSpPr txBox="1"/>
          <p:nvPr/>
        </p:nvSpPr>
        <p:spPr>
          <a:xfrm>
            <a:off x="713232" y="164592"/>
            <a:ext cx="2743200" cy="228600"/>
          </a:xfrm>
          <a:prstGeom prst="rect">
            <a:avLst/>
          </a:prstGeom>
          <a:noFill/>
        </p:spPr>
        <p:txBody>
          <a:bodyPr wrap="square" lIns="45720" tIns="27432" rIns="45720" bIns="27432" anchor="t">
            <a:spAutoFit/>
          </a:bodyPr>
          <a:lstStyle/>
          <a:p>
            <a:pPr algn="l"/>
            <a:r>
              <a:rPr sz="1000" b="1">
                <a:solidFill>
                  <a:srgbClr val="EF7E67"/>
                </a:solidFill>
                <a:latin typeface="Arial"/>
              </a:rPr>
              <a:t>CONTRIBUTING FACTORS</a:t>
            </a:r>
          </a:p>
        </p:txBody>
      </p:sp>
      <p:sp>
        <p:nvSpPr>
          <p:cNvPr id="6" name="Rectangle 5"/>
          <p:cNvSpPr/>
          <p:nvPr/>
        </p:nvSpPr>
        <p:spPr>
          <a:xfrm>
            <a:off x="658368" y="1078992"/>
            <a:ext cx="1097280" cy="45720"/>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8680" y="1508760"/>
            <a:ext cx="5486400" cy="3339376"/>
          </a:xfrm>
          <a:prstGeom prst="rect">
            <a:avLst/>
          </a:prstGeom>
          <a:noFill/>
        </p:spPr>
        <p:txBody>
          <a:bodyPr wrap="square" lIns="109728" tIns="45720" rIns="73152" bIns="45720" anchor="t">
            <a:spAutoFit/>
          </a:bodyPr>
          <a:lstStyle/>
          <a:p>
            <a:pPr>
              <a:spcAft>
                <a:spcPts val="600"/>
              </a:spcAft>
              <a:defRPr sz="1900">
                <a:solidFill>
                  <a:srgbClr val="1C282C"/>
                </a:solidFill>
                <a:latin typeface="Arial"/>
              </a:defRPr>
            </a:pPr>
            <a:r>
              <a:t>• Variable quality of supervision</a:t>
            </a:r>
          </a:p>
          <a:p>
            <a:pPr>
              <a:spcAft>
                <a:spcPts val="600"/>
              </a:spcAft>
              <a:defRPr sz="1900">
                <a:solidFill>
                  <a:srgbClr val="1C282C"/>
                </a:solidFill>
                <a:latin typeface="Arial"/>
              </a:defRPr>
            </a:pPr>
            <a:endParaRPr lang="en-US" dirty="0"/>
          </a:p>
          <a:p>
            <a:pPr>
              <a:spcAft>
                <a:spcPts val="600"/>
              </a:spcAft>
              <a:defRPr sz="1900">
                <a:solidFill>
                  <a:srgbClr val="1C282C"/>
                </a:solidFill>
                <a:latin typeface="Arial"/>
              </a:defRPr>
            </a:pPr>
            <a:r>
              <a:t>• Access to learning opportunities</a:t>
            </a:r>
          </a:p>
          <a:p>
            <a:pPr>
              <a:spcAft>
                <a:spcPts val="600"/>
              </a:spcAft>
              <a:defRPr sz="1900">
                <a:solidFill>
                  <a:srgbClr val="1C282C"/>
                </a:solidFill>
                <a:latin typeface="Arial"/>
              </a:defRPr>
            </a:pPr>
            <a:endParaRPr lang="en-US" dirty="0"/>
          </a:p>
          <a:p>
            <a:pPr>
              <a:spcAft>
                <a:spcPts val="600"/>
              </a:spcAft>
              <a:defRPr sz="1900">
                <a:solidFill>
                  <a:srgbClr val="1C282C"/>
                </a:solidFill>
                <a:latin typeface="Arial"/>
              </a:defRPr>
            </a:pPr>
            <a:r>
              <a:t>• Quality of feedback</a:t>
            </a:r>
          </a:p>
          <a:p>
            <a:pPr>
              <a:spcAft>
                <a:spcPts val="600"/>
              </a:spcAft>
              <a:defRPr sz="1900">
                <a:solidFill>
                  <a:srgbClr val="1C282C"/>
                </a:solidFill>
                <a:latin typeface="Arial"/>
              </a:defRPr>
            </a:pPr>
            <a:endParaRPr lang="en-US" dirty="0"/>
          </a:p>
          <a:p>
            <a:pPr>
              <a:spcAft>
                <a:spcPts val="600"/>
              </a:spcAft>
              <a:defRPr sz="1900">
                <a:solidFill>
                  <a:srgbClr val="1C282C"/>
                </a:solidFill>
                <a:latin typeface="Arial"/>
              </a:defRPr>
            </a:pPr>
            <a:r>
              <a:t>• Mentorship availability</a:t>
            </a:r>
          </a:p>
          <a:p>
            <a:pPr>
              <a:spcAft>
                <a:spcPts val="600"/>
              </a:spcAft>
              <a:defRPr sz="1900">
                <a:solidFill>
                  <a:srgbClr val="1C282C"/>
                </a:solidFill>
                <a:latin typeface="Arial"/>
              </a:defRPr>
            </a:pPr>
            <a:endParaRPr lang="en-US" dirty="0"/>
          </a:p>
          <a:p>
            <a:pPr>
              <a:spcAft>
                <a:spcPts val="600"/>
              </a:spcAft>
              <a:defRPr sz="1900">
                <a:solidFill>
                  <a:srgbClr val="1C282C"/>
                </a:solidFill>
                <a:latin typeface="Arial"/>
              </a:defRPr>
            </a:pPr>
            <a:r>
              <a:t>• Inclusion within the practice team</a:t>
            </a:r>
          </a:p>
        </p:txBody>
      </p:sp>
      <p:sp>
        <p:nvSpPr>
          <p:cNvPr id="8" name="TextBox 7"/>
          <p:cNvSpPr txBox="1"/>
          <p:nvPr/>
        </p:nvSpPr>
        <p:spPr>
          <a:xfrm>
            <a:off x="11155680" y="6446520"/>
            <a:ext cx="365760" cy="228600"/>
          </a:xfrm>
          <a:prstGeom prst="rect">
            <a:avLst/>
          </a:prstGeom>
          <a:noFill/>
        </p:spPr>
        <p:txBody>
          <a:bodyPr wrap="square" lIns="45720" tIns="27432" rIns="45720" bIns="27432" anchor="t">
            <a:spAutoFit/>
          </a:bodyPr>
          <a:lstStyle/>
          <a:p>
            <a:pPr algn="r"/>
            <a:r>
              <a:rPr sz="900" b="0">
                <a:solidFill>
                  <a:srgbClr val="53646A"/>
                </a:solidFill>
                <a:latin typeface="Arial"/>
              </a:rPr>
              <a:t>07</a:t>
            </a:r>
          </a:p>
        </p:txBody>
      </p:sp>
      <p:sp>
        <p:nvSpPr>
          <p:cNvPr id="9" name="TextBox 8"/>
          <p:cNvSpPr txBox="1"/>
          <p:nvPr/>
        </p:nvSpPr>
        <p:spPr>
          <a:xfrm>
            <a:off x="685800" y="6446520"/>
            <a:ext cx="3657600" cy="228600"/>
          </a:xfrm>
          <a:prstGeom prst="rect">
            <a:avLst/>
          </a:prstGeom>
          <a:noFill/>
        </p:spPr>
        <p:txBody>
          <a:bodyPr wrap="square" lIns="45720" tIns="27432" rIns="45720" bIns="27432" anchor="t">
            <a:spAutoFit/>
          </a:bodyPr>
          <a:lstStyle/>
          <a:p>
            <a:pPr algn="l"/>
            <a:r>
              <a:rPr sz="900" b="0">
                <a:solidFill>
                  <a:srgbClr val="53646A"/>
                </a:solidFill>
                <a:latin typeface="Arial"/>
              </a:rPr>
              <a:t>Differential Attainment • Trainers Meeting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AF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a_clean_modern_abstract_vector_illustration_con_batch_2_169.jpg"/>
          <p:cNvPicPr>
            <a:picLocks noChangeAspect="1"/>
          </p:cNvPicPr>
          <p:nvPr/>
        </p:nvPicPr>
        <p:blipFill>
          <a:blip r:embed="rId2"/>
          <a:stretch>
            <a:fillRect/>
          </a:stretch>
        </p:blipFill>
        <p:spPr>
          <a:xfrm>
            <a:off x="6858000" y="1143000"/>
            <a:ext cx="4663440" cy="5074920"/>
          </a:xfrm>
          <a:prstGeom prst="rect">
            <a:avLst/>
          </a:prstGeom>
        </p:spPr>
      </p:pic>
      <p:sp>
        <p:nvSpPr>
          <p:cNvPr id="4" name="TextBox 3"/>
          <p:cNvSpPr txBox="1"/>
          <p:nvPr/>
        </p:nvSpPr>
        <p:spPr>
          <a:xfrm>
            <a:off x="658368" y="411480"/>
            <a:ext cx="10789920" cy="640080"/>
          </a:xfrm>
          <a:prstGeom prst="rect">
            <a:avLst/>
          </a:prstGeom>
          <a:noFill/>
        </p:spPr>
        <p:txBody>
          <a:bodyPr wrap="square" lIns="45720" tIns="27432" rIns="45720" bIns="27432" anchor="t">
            <a:spAutoFit/>
          </a:bodyPr>
          <a:lstStyle/>
          <a:p>
            <a:pPr algn="l"/>
            <a:r>
              <a:rPr sz="3200" b="1">
                <a:solidFill>
                  <a:srgbClr val="005450"/>
                </a:solidFill>
                <a:latin typeface="Arial"/>
              </a:rPr>
              <a:t>Systemic Factors</a:t>
            </a:r>
          </a:p>
        </p:txBody>
      </p:sp>
      <p:sp>
        <p:nvSpPr>
          <p:cNvPr id="5" name="TextBox 4"/>
          <p:cNvSpPr txBox="1"/>
          <p:nvPr/>
        </p:nvSpPr>
        <p:spPr>
          <a:xfrm>
            <a:off x="713232" y="164592"/>
            <a:ext cx="2743200" cy="228600"/>
          </a:xfrm>
          <a:prstGeom prst="rect">
            <a:avLst/>
          </a:prstGeom>
          <a:noFill/>
        </p:spPr>
        <p:txBody>
          <a:bodyPr wrap="square" lIns="45720" tIns="27432" rIns="45720" bIns="27432" anchor="t">
            <a:spAutoFit/>
          </a:bodyPr>
          <a:lstStyle/>
          <a:p>
            <a:pPr algn="l"/>
            <a:r>
              <a:rPr sz="1000" b="1">
                <a:solidFill>
                  <a:srgbClr val="EF7E67"/>
                </a:solidFill>
                <a:latin typeface="Arial"/>
              </a:rPr>
              <a:t>CONTRIBUTING FACTORS</a:t>
            </a:r>
          </a:p>
        </p:txBody>
      </p:sp>
      <p:sp>
        <p:nvSpPr>
          <p:cNvPr id="6" name="Rectangle 5"/>
          <p:cNvSpPr/>
          <p:nvPr/>
        </p:nvSpPr>
        <p:spPr>
          <a:xfrm>
            <a:off x="658368" y="1078992"/>
            <a:ext cx="1097280" cy="45720"/>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8680" y="1508760"/>
            <a:ext cx="5486400" cy="3631763"/>
          </a:xfrm>
          <a:prstGeom prst="rect">
            <a:avLst/>
          </a:prstGeom>
          <a:noFill/>
        </p:spPr>
        <p:txBody>
          <a:bodyPr wrap="square" lIns="109728" tIns="45720" rIns="73152" bIns="45720" anchor="t">
            <a:spAutoFit/>
          </a:bodyPr>
          <a:lstStyle/>
          <a:p>
            <a:pPr>
              <a:spcAft>
                <a:spcPts val="600"/>
              </a:spcAft>
              <a:defRPr sz="1900">
                <a:solidFill>
                  <a:srgbClr val="1C282C"/>
                </a:solidFill>
                <a:latin typeface="Arial"/>
              </a:defRPr>
            </a:pPr>
            <a:r>
              <a:t>• Unconscious bias</a:t>
            </a:r>
          </a:p>
          <a:p>
            <a:pPr>
              <a:spcAft>
                <a:spcPts val="600"/>
              </a:spcAft>
              <a:defRPr sz="1900">
                <a:solidFill>
                  <a:srgbClr val="1C282C"/>
                </a:solidFill>
                <a:latin typeface="Arial"/>
              </a:defRPr>
            </a:pPr>
            <a:endParaRPr lang="en-US" dirty="0"/>
          </a:p>
          <a:p>
            <a:pPr>
              <a:spcAft>
                <a:spcPts val="600"/>
              </a:spcAft>
              <a:defRPr sz="1900">
                <a:solidFill>
                  <a:srgbClr val="1C282C"/>
                </a:solidFill>
                <a:latin typeface="Arial"/>
              </a:defRPr>
            </a:pPr>
            <a:r>
              <a:t>• Structural inequalities</a:t>
            </a:r>
          </a:p>
          <a:p>
            <a:pPr>
              <a:spcAft>
                <a:spcPts val="600"/>
              </a:spcAft>
              <a:defRPr sz="1900">
                <a:solidFill>
                  <a:srgbClr val="1C282C"/>
                </a:solidFill>
                <a:latin typeface="Arial"/>
              </a:defRPr>
            </a:pPr>
            <a:endParaRPr lang="en-US" dirty="0"/>
          </a:p>
          <a:p>
            <a:pPr>
              <a:spcAft>
                <a:spcPts val="600"/>
              </a:spcAft>
              <a:defRPr sz="1900">
                <a:solidFill>
                  <a:srgbClr val="1C282C"/>
                </a:solidFill>
                <a:latin typeface="Arial"/>
              </a:defRPr>
            </a:pPr>
            <a:r>
              <a:t>• Differences in social capital and professional networks</a:t>
            </a:r>
          </a:p>
          <a:p>
            <a:pPr>
              <a:spcAft>
                <a:spcPts val="600"/>
              </a:spcAft>
              <a:defRPr sz="1900">
                <a:solidFill>
                  <a:srgbClr val="1C282C"/>
                </a:solidFill>
                <a:latin typeface="Arial"/>
              </a:defRPr>
            </a:pPr>
            <a:endParaRPr lang="en-US" dirty="0"/>
          </a:p>
          <a:p>
            <a:pPr>
              <a:spcAft>
                <a:spcPts val="600"/>
              </a:spcAft>
              <a:defRPr sz="1900">
                <a:solidFill>
                  <a:srgbClr val="1C282C"/>
                </a:solidFill>
                <a:latin typeface="Arial"/>
              </a:defRPr>
            </a:pPr>
            <a:r>
              <a:t>• Representation in leadership</a:t>
            </a:r>
          </a:p>
          <a:p>
            <a:pPr>
              <a:spcAft>
                <a:spcPts val="600"/>
              </a:spcAft>
              <a:defRPr sz="1900">
                <a:solidFill>
                  <a:srgbClr val="1C282C"/>
                </a:solidFill>
                <a:latin typeface="Arial"/>
              </a:defRPr>
            </a:pPr>
            <a:endParaRPr lang="en-US" dirty="0"/>
          </a:p>
          <a:p>
            <a:pPr>
              <a:spcAft>
                <a:spcPts val="600"/>
              </a:spcAft>
              <a:defRPr sz="1900">
                <a:solidFill>
                  <a:srgbClr val="1C282C"/>
                </a:solidFill>
                <a:latin typeface="Arial"/>
              </a:defRPr>
            </a:pPr>
            <a:r>
              <a:t>• Assessment design and implementation</a:t>
            </a:r>
          </a:p>
        </p:txBody>
      </p:sp>
      <p:sp>
        <p:nvSpPr>
          <p:cNvPr id="8" name="TextBox 7"/>
          <p:cNvSpPr txBox="1"/>
          <p:nvPr/>
        </p:nvSpPr>
        <p:spPr>
          <a:xfrm>
            <a:off x="11155680" y="6446520"/>
            <a:ext cx="365760" cy="228600"/>
          </a:xfrm>
          <a:prstGeom prst="rect">
            <a:avLst/>
          </a:prstGeom>
          <a:noFill/>
        </p:spPr>
        <p:txBody>
          <a:bodyPr wrap="square" lIns="45720" tIns="27432" rIns="45720" bIns="27432" anchor="t">
            <a:spAutoFit/>
          </a:bodyPr>
          <a:lstStyle/>
          <a:p>
            <a:pPr algn="r"/>
            <a:r>
              <a:rPr sz="900" b="0">
                <a:solidFill>
                  <a:srgbClr val="53646A"/>
                </a:solidFill>
                <a:latin typeface="Arial"/>
              </a:rPr>
              <a:t>08</a:t>
            </a:r>
          </a:p>
        </p:txBody>
      </p:sp>
      <p:sp>
        <p:nvSpPr>
          <p:cNvPr id="9" name="TextBox 8"/>
          <p:cNvSpPr txBox="1"/>
          <p:nvPr/>
        </p:nvSpPr>
        <p:spPr>
          <a:xfrm>
            <a:off x="685800" y="6446520"/>
            <a:ext cx="3657600" cy="228600"/>
          </a:xfrm>
          <a:prstGeom prst="rect">
            <a:avLst/>
          </a:prstGeom>
          <a:noFill/>
        </p:spPr>
        <p:txBody>
          <a:bodyPr wrap="square" lIns="45720" tIns="27432" rIns="45720" bIns="27432" anchor="t">
            <a:spAutoFit/>
          </a:bodyPr>
          <a:lstStyle/>
          <a:p>
            <a:pPr algn="l"/>
            <a:r>
              <a:rPr sz="900" b="0">
                <a:solidFill>
                  <a:srgbClr val="53646A"/>
                </a:solidFill>
                <a:latin typeface="Arial"/>
              </a:rPr>
              <a:t>Differential Attainment • Trainers Meeting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_clean_modern_abstract_vector_illustration_con_batch_2_169.jp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0054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051560" y="1920240"/>
            <a:ext cx="9875520" cy="1691640"/>
          </a:xfrm>
          <a:prstGeom prst="rect">
            <a:avLst/>
          </a:prstGeom>
          <a:noFill/>
        </p:spPr>
        <p:txBody>
          <a:bodyPr wrap="square" lIns="45720" tIns="27432" rIns="45720" bIns="27432" anchor="ctr">
            <a:spAutoFit/>
          </a:bodyPr>
          <a:lstStyle/>
          <a:p>
            <a:pPr algn="ctr"/>
            <a:r>
              <a:rPr sz="3800" b="1">
                <a:solidFill>
                  <a:srgbClr val="FFFFFF"/>
                </a:solidFill>
                <a:latin typeface="Arial"/>
              </a:rPr>
              <a:t>Current evidence suggests differential attainment cannot be explained solely by individual trainee characteristics.</a:t>
            </a:r>
          </a:p>
        </p:txBody>
      </p:sp>
      <p:sp>
        <p:nvSpPr>
          <p:cNvPr id="5" name="TextBox 4"/>
          <p:cNvSpPr txBox="1"/>
          <p:nvPr/>
        </p:nvSpPr>
        <p:spPr>
          <a:xfrm>
            <a:off x="1828800" y="4069080"/>
            <a:ext cx="8503920" cy="548640"/>
          </a:xfrm>
          <a:prstGeom prst="rect">
            <a:avLst/>
          </a:prstGeom>
          <a:noFill/>
        </p:spPr>
        <p:txBody>
          <a:bodyPr wrap="square" lIns="45720" tIns="27432" rIns="45720" bIns="27432" anchor="t">
            <a:spAutoFit/>
          </a:bodyPr>
          <a:lstStyle/>
          <a:p>
            <a:pPr algn="ctr"/>
            <a:r>
              <a:rPr sz="2200" b="0">
                <a:solidFill>
                  <a:srgbClr val="FFFFFF"/>
                </a:solidFill>
                <a:latin typeface="Arial"/>
              </a:rPr>
              <a:t>The focus moves from “fixing individuals” to improving educational quality and opportunity.</a:t>
            </a:r>
          </a:p>
        </p:txBody>
      </p:sp>
      <p:sp>
        <p:nvSpPr>
          <p:cNvPr id="6" name="TextBox 5"/>
          <p:cNvSpPr txBox="1"/>
          <p:nvPr/>
        </p:nvSpPr>
        <p:spPr>
          <a:xfrm>
            <a:off x="11155680" y="6446520"/>
            <a:ext cx="365760" cy="228600"/>
          </a:xfrm>
          <a:prstGeom prst="rect">
            <a:avLst/>
          </a:prstGeom>
          <a:noFill/>
        </p:spPr>
        <p:txBody>
          <a:bodyPr wrap="square" lIns="45720" tIns="27432" rIns="45720" bIns="27432" anchor="t">
            <a:spAutoFit/>
          </a:bodyPr>
          <a:lstStyle/>
          <a:p>
            <a:pPr algn="r"/>
            <a:r>
              <a:rPr sz="900" b="0">
                <a:solidFill>
                  <a:srgbClr val="53646A"/>
                </a:solidFill>
                <a:latin typeface="Arial"/>
              </a:rPr>
              <a:t>09</a:t>
            </a:r>
          </a:p>
        </p:txBody>
      </p:sp>
      <p:sp>
        <p:nvSpPr>
          <p:cNvPr id="7" name="TextBox 6"/>
          <p:cNvSpPr txBox="1"/>
          <p:nvPr/>
        </p:nvSpPr>
        <p:spPr>
          <a:xfrm>
            <a:off x="685800" y="6446520"/>
            <a:ext cx="3657600" cy="228600"/>
          </a:xfrm>
          <a:prstGeom prst="rect">
            <a:avLst/>
          </a:prstGeom>
          <a:noFill/>
        </p:spPr>
        <p:txBody>
          <a:bodyPr wrap="square" lIns="45720" tIns="27432" rIns="45720" bIns="27432" anchor="t">
            <a:spAutoFit/>
          </a:bodyPr>
          <a:lstStyle/>
          <a:p>
            <a:pPr algn="l"/>
            <a:r>
              <a:rPr sz="900" b="0">
                <a:solidFill>
                  <a:srgbClr val="53646A"/>
                </a:solidFill>
                <a:latin typeface="Arial"/>
              </a:rPr>
              <a:t>Differential Attainment • Trainers Meeting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AF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411480"/>
            <a:ext cx="10789920" cy="640080"/>
          </a:xfrm>
          <a:prstGeom prst="rect">
            <a:avLst/>
          </a:prstGeom>
          <a:noFill/>
        </p:spPr>
        <p:txBody>
          <a:bodyPr wrap="square" lIns="45720" tIns="27432" rIns="45720" bIns="27432" anchor="t">
            <a:spAutoFit/>
          </a:bodyPr>
          <a:lstStyle/>
          <a:p>
            <a:pPr algn="l"/>
            <a:r>
              <a:rPr sz="3200" b="1">
                <a:solidFill>
                  <a:srgbClr val="005450"/>
                </a:solidFill>
                <a:latin typeface="Arial"/>
              </a:rPr>
              <a:t>Differential attainment in GP training</a:t>
            </a:r>
          </a:p>
        </p:txBody>
      </p:sp>
      <p:sp>
        <p:nvSpPr>
          <p:cNvPr id="4" name="TextBox 3"/>
          <p:cNvSpPr txBox="1"/>
          <p:nvPr/>
        </p:nvSpPr>
        <p:spPr>
          <a:xfrm>
            <a:off x="713232" y="164592"/>
            <a:ext cx="2743200" cy="228600"/>
          </a:xfrm>
          <a:prstGeom prst="rect">
            <a:avLst/>
          </a:prstGeom>
          <a:noFill/>
        </p:spPr>
        <p:txBody>
          <a:bodyPr wrap="square" lIns="45720" tIns="27432" rIns="45720" bIns="27432" anchor="t">
            <a:spAutoFit/>
          </a:bodyPr>
          <a:lstStyle/>
          <a:p>
            <a:pPr algn="l"/>
            <a:r>
              <a:rPr sz="1000" b="1">
                <a:solidFill>
                  <a:srgbClr val="EF7E67"/>
                </a:solidFill>
                <a:latin typeface="Arial"/>
              </a:rPr>
              <a:t>WHERE IT SHOWS UP</a:t>
            </a:r>
          </a:p>
        </p:txBody>
      </p:sp>
      <p:sp>
        <p:nvSpPr>
          <p:cNvPr id="5" name="Rectangle 4"/>
          <p:cNvSpPr/>
          <p:nvPr/>
        </p:nvSpPr>
        <p:spPr>
          <a:xfrm>
            <a:off x="658368" y="1078992"/>
            <a:ext cx="1097280" cy="45720"/>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868680" y="2194560"/>
            <a:ext cx="1645920" cy="1645920"/>
          </a:xfrm>
          <a:prstGeom prst="roundRect">
            <a:avLst/>
          </a:prstGeom>
          <a:solidFill>
            <a:srgbClr val="0054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399032" y="2423160"/>
            <a:ext cx="548640" cy="365760"/>
          </a:xfrm>
          <a:prstGeom prst="rect">
            <a:avLst/>
          </a:prstGeom>
          <a:noFill/>
        </p:spPr>
        <p:txBody>
          <a:bodyPr wrap="square" lIns="45720" tIns="27432" rIns="45720" bIns="27432" anchor="t">
            <a:spAutoFit/>
          </a:bodyPr>
          <a:lstStyle/>
          <a:p>
            <a:pPr algn="ctr"/>
            <a:r>
              <a:rPr sz="2200" b="1">
                <a:solidFill>
                  <a:srgbClr val="FFFFFF"/>
                </a:solidFill>
                <a:latin typeface="Arial"/>
              </a:rPr>
              <a:t>1</a:t>
            </a:r>
          </a:p>
        </p:txBody>
      </p:sp>
      <p:sp>
        <p:nvSpPr>
          <p:cNvPr id="8" name="TextBox 7"/>
          <p:cNvSpPr txBox="1"/>
          <p:nvPr/>
        </p:nvSpPr>
        <p:spPr>
          <a:xfrm>
            <a:off x="1005840" y="3017520"/>
            <a:ext cx="1371600" cy="548640"/>
          </a:xfrm>
          <a:prstGeom prst="rect">
            <a:avLst/>
          </a:prstGeom>
          <a:noFill/>
        </p:spPr>
        <p:txBody>
          <a:bodyPr wrap="square" lIns="45720" tIns="27432" rIns="45720" bIns="27432" anchor="t">
            <a:spAutoFit/>
          </a:bodyPr>
          <a:lstStyle/>
          <a:p>
            <a:pPr algn="ctr"/>
            <a:r>
              <a:rPr sz="1300" b="1">
                <a:solidFill>
                  <a:srgbClr val="FFFFFF"/>
                </a:solidFill>
                <a:latin typeface="Arial"/>
              </a:rPr>
              <a:t>Recruitment outcomes</a:t>
            </a:r>
          </a:p>
        </p:txBody>
      </p:sp>
      <p:sp>
        <p:nvSpPr>
          <p:cNvPr id="9" name="Rounded Rectangle 8"/>
          <p:cNvSpPr/>
          <p:nvPr/>
        </p:nvSpPr>
        <p:spPr>
          <a:xfrm>
            <a:off x="3017520" y="2194560"/>
            <a:ext cx="1645920" cy="1645920"/>
          </a:xfrm>
          <a:prstGeom prst="round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547872" y="2423160"/>
            <a:ext cx="548640" cy="365760"/>
          </a:xfrm>
          <a:prstGeom prst="rect">
            <a:avLst/>
          </a:prstGeom>
          <a:noFill/>
        </p:spPr>
        <p:txBody>
          <a:bodyPr wrap="square" lIns="45720" tIns="27432" rIns="45720" bIns="27432" anchor="t">
            <a:spAutoFit/>
          </a:bodyPr>
          <a:lstStyle/>
          <a:p>
            <a:pPr algn="ctr"/>
            <a:r>
              <a:rPr sz="2200" b="1">
                <a:solidFill>
                  <a:srgbClr val="FFFFFF"/>
                </a:solidFill>
                <a:latin typeface="Arial"/>
              </a:rPr>
              <a:t>2</a:t>
            </a:r>
          </a:p>
        </p:txBody>
      </p:sp>
      <p:sp>
        <p:nvSpPr>
          <p:cNvPr id="11" name="TextBox 10"/>
          <p:cNvSpPr txBox="1"/>
          <p:nvPr/>
        </p:nvSpPr>
        <p:spPr>
          <a:xfrm>
            <a:off x="3154680" y="3017520"/>
            <a:ext cx="1371600" cy="548640"/>
          </a:xfrm>
          <a:prstGeom prst="rect">
            <a:avLst/>
          </a:prstGeom>
          <a:noFill/>
        </p:spPr>
        <p:txBody>
          <a:bodyPr wrap="square" lIns="45720" tIns="27432" rIns="45720" bIns="27432" anchor="t">
            <a:spAutoFit/>
          </a:bodyPr>
          <a:lstStyle/>
          <a:p>
            <a:pPr algn="ctr"/>
            <a:r>
              <a:rPr sz="1300" b="1">
                <a:solidFill>
                  <a:srgbClr val="FFFFFF"/>
                </a:solidFill>
                <a:latin typeface="Arial"/>
              </a:rPr>
              <a:t>Educational Supervisor Reviews</a:t>
            </a:r>
          </a:p>
        </p:txBody>
      </p:sp>
      <p:sp>
        <p:nvSpPr>
          <p:cNvPr id="12" name="Rounded Rectangle 11"/>
          <p:cNvSpPr/>
          <p:nvPr/>
        </p:nvSpPr>
        <p:spPr>
          <a:xfrm>
            <a:off x="5166360" y="2194560"/>
            <a:ext cx="1645920" cy="1645920"/>
          </a:xfrm>
          <a:prstGeom prst="roundRect">
            <a:avLst/>
          </a:prstGeom>
          <a:solidFill>
            <a:srgbClr val="0328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696712" y="2423160"/>
            <a:ext cx="548640" cy="365760"/>
          </a:xfrm>
          <a:prstGeom prst="rect">
            <a:avLst/>
          </a:prstGeom>
          <a:noFill/>
        </p:spPr>
        <p:txBody>
          <a:bodyPr wrap="square" lIns="45720" tIns="27432" rIns="45720" bIns="27432" anchor="t">
            <a:spAutoFit/>
          </a:bodyPr>
          <a:lstStyle/>
          <a:p>
            <a:pPr algn="ctr"/>
            <a:r>
              <a:rPr sz="2200" b="1">
                <a:solidFill>
                  <a:srgbClr val="FFFFFF"/>
                </a:solidFill>
                <a:latin typeface="Arial"/>
              </a:rPr>
              <a:t>3</a:t>
            </a:r>
          </a:p>
        </p:txBody>
      </p:sp>
      <p:sp>
        <p:nvSpPr>
          <p:cNvPr id="14" name="TextBox 13"/>
          <p:cNvSpPr txBox="1"/>
          <p:nvPr/>
        </p:nvSpPr>
        <p:spPr>
          <a:xfrm>
            <a:off x="5303520" y="3017520"/>
            <a:ext cx="1371600" cy="548640"/>
          </a:xfrm>
          <a:prstGeom prst="rect">
            <a:avLst/>
          </a:prstGeom>
          <a:noFill/>
        </p:spPr>
        <p:txBody>
          <a:bodyPr wrap="square" lIns="45720" tIns="27432" rIns="45720" bIns="27432" anchor="t">
            <a:spAutoFit/>
          </a:bodyPr>
          <a:lstStyle/>
          <a:p>
            <a:pPr algn="ctr"/>
            <a:r>
              <a:rPr sz="1300" b="1">
                <a:solidFill>
                  <a:srgbClr val="FFFFFF"/>
                </a:solidFill>
                <a:latin typeface="Arial"/>
              </a:rPr>
              <a:t>Workplace-based assessments</a:t>
            </a:r>
          </a:p>
        </p:txBody>
      </p:sp>
      <p:sp>
        <p:nvSpPr>
          <p:cNvPr id="15" name="Rounded Rectangle 14"/>
          <p:cNvSpPr/>
          <p:nvPr/>
        </p:nvSpPr>
        <p:spPr>
          <a:xfrm>
            <a:off x="7315200" y="2194560"/>
            <a:ext cx="1645920" cy="1645920"/>
          </a:xfrm>
          <a:prstGeom prst="roundRect">
            <a:avLst/>
          </a:prstGeom>
          <a:solidFill>
            <a:srgbClr val="0054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7845552" y="2423160"/>
            <a:ext cx="548640" cy="365760"/>
          </a:xfrm>
          <a:prstGeom prst="rect">
            <a:avLst/>
          </a:prstGeom>
          <a:noFill/>
        </p:spPr>
        <p:txBody>
          <a:bodyPr wrap="square" lIns="45720" tIns="27432" rIns="45720" bIns="27432" anchor="t">
            <a:spAutoFit/>
          </a:bodyPr>
          <a:lstStyle/>
          <a:p>
            <a:pPr algn="ctr"/>
            <a:r>
              <a:rPr sz="2200" b="1">
                <a:solidFill>
                  <a:srgbClr val="FFFFFF"/>
                </a:solidFill>
                <a:latin typeface="Arial"/>
              </a:rPr>
              <a:t>4</a:t>
            </a:r>
          </a:p>
        </p:txBody>
      </p:sp>
      <p:sp>
        <p:nvSpPr>
          <p:cNvPr id="17" name="TextBox 16"/>
          <p:cNvSpPr txBox="1"/>
          <p:nvPr/>
        </p:nvSpPr>
        <p:spPr>
          <a:xfrm>
            <a:off x="7452360" y="3017520"/>
            <a:ext cx="1371600" cy="548640"/>
          </a:xfrm>
          <a:prstGeom prst="rect">
            <a:avLst/>
          </a:prstGeom>
          <a:noFill/>
        </p:spPr>
        <p:txBody>
          <a:bodyPr wrap="square" lIns="45720" tIns="27432" rIns="45720" bIns="27432" anchor="t">
            <a:spAutoFit/>
          </a:bodyPr>
          <a:lstStyle/>
          <a:p>
            <a:pPr algn="ctr"/>
            <a:r>
              <a:rPr sz="1300" b="1">
                <a:solidFill>
                  <a:srgbClr val="FFFFFF"/>
                </a:solidFill>
                <a:latin typeface="Arial"/>
              </a:rPr>
              <a:t>AKT</a:t>
            </a:r>
          </a:p>
        </p:txBody>
      </p:sp>
      <p:sp>
        <p:nvSpPr>
          <p:cNvPr id="18" name="Rounded Rectangle 17"/>
          <p:cNvSpPr/>
          <p:nvPr/>
        </p:nvSpPr>
        <p:spPr>
          <a:xfrm>
            <a:off x="9464040" y="2194560"/>
            <a:ext cx="1645920" cy="1645920"/>
          </a:xfrm>
          <a:prstGeom prst="round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994392" y="2423160"/>
            <a:ext cx="548640" cy="365760"/>
          </a:xfrm>
          <a:prstGeom prst="rect">
            <a:avLst/>
          </a:prstGeom>
          <a:noFill/>
        </p:spPr>
        <p:txBody>
          <a:bodyPr wrap="square" lIns="45720" tIns="27432" rIns="45720" bIns="27432" anchor="t">
            <a:spAutoFit/>
          </a:bodyPr>
          <a:lstStyle/>
          <a:p>
            <a:pPr algn="ctr"/>
            <a:r>
              <a:rPr sz="2200" b="1">
                <a:solidFill>
                  <a:srgbClr val="FFFFFF"/>
                </a:solidFill>
                <a:latin typeface="Arial"/>
              </a:rPr>
              <a:t>5</a:t>
            </a:r>
          </a:p>
        </p:txBody>
      </p:sp>
      <p:sp>
        <p:nvSpPr>
          <p:cNvPr id="20" name="TextBox 19"/>
          <p:cNvSpPr txBox="1"/>
          <p:nvPr/>
        </p:nvSpPr>
        <p:spPr>
          <a:xfrm>
            <a:off x="9601200" y="3017520"/>
            <a:ext cx="1371600" cy="548640"/>
          </a:xfrm>
          <a:prstGeom prst="rect">
            <a:avLst/>
          </a:prstGeom>
          <a:noFill/>
        </p:spPr>
        <p:txBody>
          <a:bodyPr wrap="square" lIns="45720" tIns="27432" rIns="45720" bIns="27432" anchor="t">
            <a:spAutoFit/>
          </a:bodyPr>
          <a:lstStyle/>
          <a:p>
            <a:pPr algn="ctr"/>
            <a:r>
              <a:rPr sz="1300" b="1">
                <a:solidFill>
                  <a:srgbClr val="FFFFFF"/>
                </a:solidFill>
                <a:latin typeface="Arial"/>
              </a:rPr>
              <a:t>RCA/SCA</a:t>
            </a:r>
          </a:p>
        </p:txBody>
      </p:sp>
      <p:sp>
        <p:nvSpPr>
          <p:cNvPr id="21" name="TextBox 20"/>
          <p:cNvSpPr txBox="1"/>
          <p:nvPr/>
        </p:nvSpPr>
        <p:spPr>
          <a:xfrm>
            <a:off x="11155680" y="6446520"/>
            <a:ext cx="365760" cy="228600"/>
          </a:xfrm>
          <a:prstGeom prst="rect">
            <a:avLst/>
          </a:prstGeom>
          <a:noFill/>
        </p:spPr>
        <p:txBody>
          <a:bodyPr wrap="square" lIns="45720" tIns="27432" rIns="45720" bIns="27432" anchor="t">
            <a:spAutoFit/>
          </a:bodyPr>
          <a:lstStyle/>
          <a:p>
            <a:pPr algn="r"/>
            <a:r>
              <a:rPr sz="900" b="0">
                <a:solidFill>
                  <a:srgbClr val="53646A"/>
                </a:solidFill>
                <a:latin typeface="Arial"/>
              </a:rPr>
              <a:t>10</a:t>
            </a:r>
          </a:p>
        </p:txBody>
      </p:sp>
      <p:sp>
        <p:nvSpPr>
          <p:cNvPr id="22" name="TextBox 21"/>
          <p:cNvSpPr txBox="1"/>
          <p:nvPr/>
        </p:nvSpPr>
        <p:spPr>
          <a:xfrm>
            <a:off x="685800" y="6446520"/>
            <a:ext cx="3657600" cy="228600"/>
          </a:xfrm>
          <a:prstGeom prst="rect">
            <a:avLst/>
          </a:prstGeom>
          <a:noFill/>
        </p:spPr>
        <p:txBody>
          <a:bodyPr wrap="square" lIns="45720" tIns="27432" rIns="45720" bIns="27432" anchor="t">
            <a:spAutoFit/>
          </a:bodyPr>
          <a:lstStyle/>
          <a:p>
            <a:pPr algn="l"/>
            <a:r>
              <a:rPr sz="900" b="0">
                <a:solidFill>
                  <a:srgbClr val="53646A"/>
                </a:solidFill>
                <a:latin typeface="Arial"/>
              </a:rPr>
              <a:t>Differential Attainment • Trainers Meeting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AF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411480"/>
            <a:ext cx="10789920" cy="640080"/>
          </a:xfrm>
          <a:prstGeom prst="rect">
            <a:avLst/>
          </a:prstGeom>
          <a:noFill/>
        </p:spPr>
        <p:txBody>
          <a:bodyPr wrap="square" lIns="45720" tIns="27432" rIns="45720" bIns="27432" anchor="t">
            <a:spAutoFit/>
          </a:bodyPr>
          <a:lstStyle/>
          <a:p>
            <a:pPr algn="l"/>
            <a:r>
              <a:rPr sz="3200" b="1">
                <a:solidFill>
                  <a:srgbClr val="005450"/>
                </a:solidFill>
                <a:latin typeface="Arial"/>
              </a:rPr>
              <a:t>What is being done to reduce differential attainment?</a:t>
            </a:r>
          </a:p>
        </p:txBody>
      </p:sp>
      <p:sp>
        <p:nvSpPr>
          <p:cNvPr id="4" name="TextBox 3"/>
          <p:cNvSpPr txBox="1"/>
          <p:nvPr/>
        </p:nvSpPr>
        <p:spPr>
          <a:xfrm>
            <a:off x="713232" y="164592"/>
            <a:ext cx="2743200" cy="228600"/>
          </a:xfrm>
          <a:prstGeom prst="rect">
            <a:avLst/>
          </a:prstGeom>
          <a:noFill/>
        </p:spPr>
        <p:txBody>
          <a:bodyPr wrap="square" lIns="45720" tIns="27432" rIns="45720" bIns="27432" anchor="t">
            <a:spAutoFit/>
          </a:bodyPr>
          <a:lstStyle/>
          <a:p>
            <a:pPr algn="l"/>
            <a:r>
              <a:rPr sz="1000" b="1">
                <a:solidFill>
                  <a:srgbClr val="EF7E67"/>
                </a:solidFill>
                <a:latin typeface="Arial"/>
              </a:rPr>
              <a:t>CURRENT RESPONSE</a:t>
            </a:r>
          </a:p>
        </p:txBody>
      </p:sp>
      <p:sp>
        <p:nvSpPr>
          <p:cNvPr id="5" name="Rectangle 4"/>
          <p:cNvSpPr/>
          <p:nvPr/>
        </p:nvSpPr>
        <p:spPr>
          <a:xfrm>
            <a:off x="658368" y="1078992"/>
            <a:ext cx="1097280" cy="45720"/>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77240" y="1417320"/>
            <a:ext cx="3246120" cy="77724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777240" y="1417320"/>
            <a:ext cx="3246120" cy="73152"/>
          </a:xfrm>
          <a:prstGeom prst="rect">
            <a:avLst/>
          </a:prstGeom>
          <a:solidFill>
            <a:srgbClr val="0054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05840" y="1581912"/>
            <a:ext cx="2788920" cy="320040"/>
          </a:xfrm>
          <a:prstGeom prst="rect">
            <a:avLst/>
          </a:prstGeom>
          <a:noFill/>
        </p:spPr>
        <p:txBody>
          <a:bodyPr wrap="square" lIns="45720" tIns="27432" rIns="45720" bIns="27432" anchor="t">
            <a:spAutoFit/>
          </a:bodyPr>
          <a:lstStyle/>
          <a:p>
            <a:pPr algn="l"/>
            <a:r>
              <a:rPr sz="1700" b="1">
                <a:solidFill>
                  <a:srgbClr val="005450"/>
                </a:solidFill>
                <a:latin typeface="Arial"/>
              </a:rPr>
              <a:t>Enhanced induction for IMGS</a:t>
            </a:r>
          </a:p>
        </p:txBody>
      </p:sp>
      <p:sp>
        <p:nvSpPr>
          <p:cNvPr id="9" name="Rounded Rectangle 8"/>
          <p:cNvSpPr/>
          <p:nvPr/>
        </p:nvSpPr>
        <p:spPr>
          <a:xfrm>
            <a:off x="4526279" y="1417320"/>
            <a:ext cx="3246120" cy="77724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4526279" y="1417320"/>
            <a:ext cx="3246120" cy="73152"/>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54879" y="1581912"/>
            <a:ext cx="2788920" cy="320040"/>
          </a:xfrm>
          <a:prstGeom prst="rect">
            <a:avLst/>
          </a:prstGeom>
          <a:noFill/>
        </p:spPr>
        <p:txBody>
          <a:bodyPr wrap="square" lIns="45720" tIns="27432" rIns="45720" bIns="27432" anchor="t">
            <a:spAutoFit/>
          </a:bodyPr>
          <a:lstStyle/>
          <a:p>
            <a:pPr algn="l"/>
            <a:r>
              <a:rPr sz="1700" b="1">
                <a:solidFill>
                  <a:srgbClr val="EF7E67"/>
                </a:solidFill>
                <a:latin typeface="Arial"/>
              </a:rPr>
              <a:t>Improved educational supervision</a:t>
            </a:r>
          </a:p>
        </p:txBody>
      </p:sp>
      <p:sp>
        <p:nvSpPr>
          <p:cNvPr id="12" name="Rounded Rectangle 11"/>
          <p:cNvSpPr/>
          <p:nvPr/>
        </p:nvSpPr>
        <p:spPr>
          <a:xfrm>
            <a:off x="8275319" y="1417320"/>
            <a:ext cx="3246120" cy="77724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8275319" y="1417320"/>
            <a:ext cx="3246120" cy="73152"/>
          </a:xfrm>
          <a:prstGeom prst="rect">
            <a:avLst/>
          </a:prstGeom>
          <a:solidFill>
            <a:srgbClr val="0328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503919" y="1581912"/>
            <a:ext cx="2788920" cy="320040"/>
          </a:xfrm>
          <a:prstGeom prst="rect">
            <a:avLst/>
          </a:prstGeom>
          <a:noFill/>
        </p:spPr>
        <p:txBody>
          <a:bodyPr wrap="square" lIns="45720" tIns="27432" rIns="45720" bIns="27432" anchor="t">
            <a:spAutoFit/>
          </a:bodyPr>
          <a:lstStyle/>
          <a:p>
            <a:pPr algn="l"/>
            <a:r>
              <a:rPr sz="1700" b="1">
                <a:solidFill>
                  <a:srgbClr val="03283F"/>
                </a:solidFill>
                <a:latin typeface="Arial"/>
              </a:rPr>
              <a:t>Cultural competence training for supervisors</a:t>
            </a:r>
          </a:p>
        </p:txBody>
      </p:sp>
      <p:sp>
        <p:nvSpPr>
          <p:cNvPr id="15" name="Rounded Rectangle 14"/>
          <p:cNvSpPr/>
          <p:nvPr/>
        </p:nvSpPr>
        <p:spPr>
          <a:xfrm>
            <a:off x="777240" y="2468880"/>
            <a:ext cx="3246120" cy="77724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777240" y="2468880"/>
            <a:ext cx="3246120" cy="73152"/>
          </a:xfrm>
          <a:prstGeom prst="rect">
            <a:avLst/>
          </a:prstGeom>
          <a:solidFill>
            <a:srgbClr val="0054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005840" y="2633472"/>
            <a:ext cx="2788920" cy="320040"/>
          </a:xfrm>
          <a:prstGeom prst="rect">
            <a:avLst/>
          </a:prstGeom>
          <a:noFill/>
        </p:spPr>
        <p:txBody>
          <a:bodyPr wrap="square" lIns="45720" tIns="27432" rIns="45720" bIns="27432" anchor="t">
            <a:spAutoFit/>
          </a:bodyPr>
          <a:lstStyle/>
          <a:p>
            <a:pPr algn="l"/>
            <a:r>
              <a:rPr sz="1700" b="1">
                <a:solidFill>
                  <a:srgbClr val="005450"/>
                </a:solidFill>
                <a:latin typeface="Arial"/>
              </a:rPr>
              <a:t>Fairer assessment design</a:t>
            </a:r>
          </a:p>
        </p:txBody>
      </p:sp>
      <p:sp>
        <p:nvSpPr>
          <p:cNvPr id="18" name="Rounded Rectangle 17"/>
          <p:cNvSpPr/>
          <p:nvPr/>
        </p:nvSpPr>
        <p:spPr>
          <a:xfrm>
            <a:off x="4526279" y="2468880"/>
            <a:ext cx="3246120" cy="77724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4526279" y="2468880"/>
            <a:ext cx="3246120" cy="73152"/>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4754879" y="2633472"/>
            <a:ext cx="2788920" cy="320040"/>
          </a:xfrm>
          <a:prstGeom prst="rect">
            <a:avLst/>
          </a:prstGeom>
          <a:noFill/>
        </p:spPr>
        <p:txBody>
          <a:bodyPr wrap="square" lIns="45720" tIns="27432" rIns="45720" bIns="27432" anchor="t">
            <a:spAutoFit/>
          </a:bodyPr>
          <a:lstStyle/>
          <a:p>
            <a:pPr algn="l"/>
            <a:r>
              <a:rPr sz="1700" b="1">
                <a:solidFill>
                  <a:srgbClr val="EF7E67"/>
                </a:solidFill>
                <a:latin typeface="Arial"/>
              </a:rPr>
              <a:t>Structured feedback</a:t>
            </a:r>
          </a:p>
        </p:txBody>
      </p:sp>
      <p:sp>
        <p:nvSpPr>
          <p:cNvPr id="21" name="Rounded Rectangle 20"/>
          <p:cNvSpPr/>
          <p:nvPr/>
        </p:nvSpPr>
        <p:spPr>
          <a:xfrm>
            <a:off x="8275319" y="2468880"/>
            <a:ext cx="3246120" cy="77724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8275319" y="2468880"/>
            <a:ext cx="3246120" cy="73152"/>
          </a:xfrm>
          <a:prstGeom prst="rect">
            <a:avLst/>
          </a:prstGeom>
          <a:solidFill>
            <a:srgbClr val="0328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8503919" y="2633472"/>
            <a:ext cx="2788920" cy="320040"/>
          </a:xfrm>
          <a:prstGeom prst="rect">
            <a:avLst/>
          </a:prstGeom>
          <a:noFill/>
        </p:spPr>
        <p:txBody>
          <a:bodyPr wrap="square" lIns="45720" tIns="27432" rIns="45720" bIns="27432" anchor="t">
            <a:spAutoFit/>
          </a:bodyPr>
          <a:lstStyle/>
          <a:p>
            <a:pPr algn="l"/>
            <a:r>
              <a:rPr sz="1700" b="1">
                <a:solidFill>
                  <a:srgbClr val="03283F"/>
                </a:solidFill>
                <a:latin typeface="Arial"/>
              </a:rPr>
              <a:t>Mentoring and coaching programmes</a:t>
            </a:r>
          </a:p>
        </p:txBody>
      </p:sp>
      <p:sp>
        <p:nvSpPr>
          <p:cNvPr id="24" name="Rounded Rectangle 23"/>
          <p:cNvSpPr/>
          <p:nvPr/>
        </p:nvSpPr>
        <p:spPr>
          <a:xfrm>
            <a:off x="777240" y="3520439"/>
            <a:ext cx="3246120" cy="77724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777240" y="3520439"/>
            <a:ext cx="3246120" cy="73152"/>
          </a:xfrm>
          <a:prstGeom prst="rect">
            <a:avLst/>
          </a:prstGeom>
          <a:solidFill>
            <a:srgbClr val="0054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005840" y="3685031"/>
            <a:ext cx="2788920" cy="320040"/>
          </a:xfrm>
          <a:prstGeom prst="rect">
            <a:avLst/>
          </a:prstGeom>
          <a:noFill/>
        </p:spPr>
        <p:txBody>
          <a:bodyPr wrap="square" lIns="45720" tIns="27432" rIns="45720" bIns="27432" anchor="t">
            <a:spAutoFit/>
          </a:bodyPr>
          <a:lstStyle/>
          <a:p>
            <a:pPr algn="l"/>
            <a:r>
              <a:rPr sz="1700" b="1">
                <a:solidFill>
                  <a:srgbClr val="005450"/>
                </a:solidFill>
                <a:latin typeface="Arial"/>
              </a:rPr>
              <a:t>Better data collection for monitoring and analysis</a:t>
            </a:r>
          </a:p>
        </p:txBody>
      </p:sp>
      <p:sp>
        <p:nvSpPr>
          <p:cNvPr id="27" name="Rounded Rectangle 26"/>
          <p:cNvSpPr/>
          <p:nvPr/>
        </p:nvSpPr>
        <p:spPr>
          <a:xfrm>
            <a:off x="4526279" y="3520439"/>
            <a:ext cx="3246120" cy="77724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4526279" y="3520439"/>
            <a:ext cx="3246120" cy="73152"/>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4754879" y="3685031"/>
            <a:ext cx="2788920" cy="320040"/>
          </a:xfrm>
          <a:prstGeom prst="rect">
            <a:avLst/>
          </a:prstGeom>
          <a:noFill/>
        </p:spPr>
        <p:txBody>
          <a:bodyPr wrap="square" lIns="45720" tIns="27432" rIns="45720" bIns="27432" anchor="t">
            <a:spAutoFit/>
          </a:bodyPr>
          <a:lstStyle/>
          <a:p>
            <a:pPr algn="l"/>
            <a:r>
              <a:rPr sz="1700" b="1">
                <a:solidFill>
                  <a:srgbClr val="EF7E67"/>
                </a:solidFill>
                <a:latin typeface="Arial"/>
              </a:rPr>
              <a:t>Inclusive learning environments</a:t>
            </a:r>
          </a:p>
        </p:txBody>
      </p:sp>
      <p:sp>
        <p:nvSpPr>
          <p:cNvPr id="30" name="Rounded Rectangle 29"/>
          <p:cNvSpPr/>
          <p:nvPr/>
        </p:nvSpPr>
        <p:spPr>
          <a:xfrm>
            <a:off x="8275319" y="3520439"/>
            <a:ext cx="3246120" cy="77724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ectangle 30"/>
          <p:cNvSpPr/>
          <p:nvPr/>
        </p:nvSpPr>
        <p:spPr>
          <a:xfrm>
            <a:off x="8275319" y="3520439"/>
            <a:ext cx="3246120" cy="73152"/>
          </a:xfrm>
          <a:prstGeom prst="rect">
            <a:avLst/>
          </a:prstGeom>
          <a:solidFill>
            <a:srgbClr val="0328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8503919" y="3685031"/>
            <a:ext cx="2900680" cy="1101840"/>
          </a:xfrm>
          <a:prstGeom prst="rect">
            <a:avLst/>
          </a:prstGeom>
          <a:noFill/>
        </p:spPr>
        <p:txBody>
          <a:bodyPr wrap="square" lIns="45720" tIns="27432" rIns="45720" bIns="27432" anchor="t">
            <a:spAutoFit/>
          </a:bodyPr>
          <a:lstStyle/>
          <a:p>
            <a:pPr algn="l"/>
            <a:r>
              <a:rPr sz="1700" b="1">
                <a:solidFill>
                  <a:srgbClr val="03283F"/>
                </a:solidFill>
                <a:latin typeface="Arial"/>
              </a:rPr>
              <a:t>Recruitment of DA Champion Educators to provide individual support to RD’s</a:t>
            </a:r>
          </a:p>
        </p:txBody>
      </p:sp>
      <p:sp>
        <p:nvSpPr>
          <p:cNvPr id="33" name="TextBox 32"/>
          <p:cNvSpPr txBox="1"/>
          <p:nvPr/>
        </p:nvSpPr>
        <p:spPr>
          <a:xfrm>
            <a:off x="11155680" y="6446520"/>
            <a:ext cx="365760" cy="228600"/>
          </a:xfrm>
          <a:prstGeom prst="rect">
            <a:avLst/>
          </a:prstGeom>
          <a:noFill/>
        </p:spPr>
        <p:txBody>
          <a:bodyPr wrap="square" lIns="45720" tIns="27432" rIns="45720" bIns="27432" anchor="t">
            <a:spAutoFit/>
          </a:bodyPr>
          <a:lstStyle/>
          <a:p>
            <a:pPr algn="r"/>
            <a:r>
              <a:rPr sz="900" b="0">
                <a:solidFill>
                  <a:srgbClr val="53646A"/>
                </a:solidFill>
                <a:latin typeface="Arial"/>
              </a:rPr>
              <a:t>11</a:t>
            </a:r>
          </a:p>
        </p:txBody>
      </p:sp>
      <p:sp>
        <p:nvSpPr>
          <p:cNvPr id="34" name="TextBox 33"/>
          <p:cNvSpPr txBox="1"/>
          <p:nvPr/>
        </p:nvSpPr>
        <p:spPr>
          <a:xfrm>
            <a:off x="685800" y="6446520"/>
            <a:ext cx="3657600" cy="228600"/>
          </a:xfrm>
          <a:prstGeom prst="rect">
            <a:avLst/>
          </a:prstGeom>
          <a:noFill/>
        </p:spPr>
        <p:txBody>
          <a:bodyPr wrap="square" lIns="45720" tIns="27432" rIns="45720" bIns="27432" anchor="t">
            <a:spAutoFit/>
          </a:bodyPr>
          <a:lstStyle/>
          <a:p>
            <a:pPr algn="l"/>
            <a:r>
              <a:rPr sz="900" b="0">
                <a:solidFill>
                  <a:srgbClr val="53646A"/>
                </a:solidFill>
                <a:latin typeface="Arial"/>
              </a:rPr>
              <a:t>Differential Attainment • Trainers Meeting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AF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a_wide_soft_focus_abstract_illustration_backgroun_batch_1_169.jpg"/>
          <p:cNvPicPr>
            <a:picLocks noChangeAspect="1"/>
          </p:cNvPicPr>
          <p:nvPr/>
        </p:nvPicPr>
        <p:blipFill>
          <a:blip r:embed="rId2"/>
          <a:stretch>
            <a:fillRect/>
          </a:stretch>
        </p:blipFill>
        <p:spPr>
          <a:xfrm>
            <a:off x="6217920" y="0"/>
            <a:ext cx="5989320" cy="6858000"/>
          </a:xfrm>
          <a:prstGeom prst="rect">
            <a:avLst/>
          </a:prstGeom>
        </p:spPr>
      </p:pic>
      <p:sp>
        <p:nvSpPr>
          <p:cNvPr id="4" name="Rectangle 3"/>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58368" y="411480"/>
            <a:ext cx="10789920" cy="640080"/>
          </a:xfrm>
          <a:prstGeom prst="rect">
            <a:avLst/>
          </a:prstGeom>
          <a:noFill/>
        </p:spPr>
        <p:txBody>
          <a:bodyPr wrap="square" lIns="45720" tIns="27432" rIns="45720" bIns="27432" anchor="t">
            <a:spAutoFit/>
          </a:bodyPr>
          <a:lstStyle/>
          <a:p>
            <a:pPr algn="l"/>
            <a:r>
              <a:rPr sz="3200" b="1">
                <a:solidFill>
                  <a:srgbClr val="005450"/>
                </a:solidFill>
                <a:latin typeface="Arial"/>
              </a:rPr>
              <a:t>Role of Differential Attainment Champion</a:t>
            </a:r>
          </a:p>
        </p:txBody>
      </p:sp>
      <p:sp>
        <p:nvSpPr>
          <p:cNvPr id="6" name="TextBox 5"/>
          <p:cNvSpPr txBox="1"/>
          <p:nvPr/>
        </p:nvSpPr>
        <p:spPr>
          <a:xfrm>
            <a:off x="713232" y="164592"/>
            <a:ext cx="2743200" cy="228600"/>
          </a:xfrm>
          <a:prstGeom prst="rect">
            <a:avLst/>
          </a:prstGeom>
          <a:noFill/>
        </p:spPr>
        <p:txBody>
          <a:bodyPr wrap="square" lIns="45720" tIns="27432" rIns="45720" bIns="27432" anchor="t">
            <a:spAutoFit/>
          </a:bodyPr>
          <a:lstStyle/>
          <a:p>
            <a:pPr algn="l"/>
            <a:r>
              <a:rPr sz="1000" b="1">
                <a:solidFill>
                  <a:srgbClr val="EF7E67"/>
                </a:solidFill>
                <a:latin typeface="Arial"/>
              </a:rPr>
              <a:t>SUPPORT MODEL</a:t>
            </a:r>
          </a:p>
        </p:txBody>
      </p:sp>
      <p:sp>
        <p:nvSpPr>
          <p:cNvPr id="7" name="Rectangle 6"/>
          <p:cNvSpPr/>
          <p:nvPr/>
        </p:nvSpPr>
        <p:spPr>
          <a:xfrm>
            <a:off x="658368" y="1078992"/>
            <a:ext cx="1097280" cy="45720"/>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822960" y="1417320"/>
            <a:ext cx="5212080" cy="91440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822960" y="1417320"/>
            <a:ext cx="5212080" cy="73152"/>
          </a:xfrm>
          <a:prstGeom prst="rect">
            <a:avLst/>
          </a:prstGeom>
          <a:solidFill>
            <a:srgbClr val="0054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51560" y="1581912"/>
            <a:ext cx="4754880" cy="320040"/>
          </a:xfrm>
          <a:prstGeom prst="rect">
            <a:avLst/>
          </a:prstGeom>
          <a:noFill/>
        </p:spPr>
        <p:txBody>
          <a:bodyPr wrap="square" lIns="45720" tIns="27432" rIns="45720" bIns="27432" anchor="t">
            <a:spAutoFit/>
          </a:bodyPr>
          <a:lstStyle/>
          <a:p>
            <a:pPr algn="l"/>
            <a:r>
              <a:rPr sz="1700" b="1">
                <a:solidFill>
                  <a:srgbClr val="005450"/>
                </a:solidFill>
                <a:latin typeface="Arial"/>
              </a:rPr>
              <a:t>Programme variation</a:t>
            </a:r>
          </a:p>
        </p:txBody>
      </p:sp>
      <p:sp>
        <p:nvSpPr>
          <p:cNvPr id="11" name="TextBox 10"/>
          <p:cNvSpPr txBox="1"/>
          <p:nvPr/>
        </p:nvSpPr>
        <p:spPr>
          <a:xfrm>
            <a:off x="1051560" y="2011680"/>
            <a:ext cx="4754880" cy="182880"/>
          </a:xfrm>
          <a:prstGeom prst="rect">
            <a:avLst/>
          </a:prstGeom>
          <a:noFill/>
        </p:spPr>
        <p:txBody>
          <a:bodyPr wrap="square" lIns="45720" tIns="27432" rIns="45720" bIns="27432" anchor="t">
            <a:spAutoFit/>
          </a:bodyPr>
          <a:lstStyle/>
          <a:p>
            <a:pPr algn="l"/>
            <a:r>
              <a:rPr sz="1400" b="0">
                <a:solidFill>
                  <a:srgbClr val="1C282C"/>
                </a:solidFill>
                <a:latin typeface="Arial"/>
              </a:rPr>
              <a:t>Role of DA Champions varies within GP Training programmes in the Northwest</a:t>
            </a:r>
          </a:p>
        </p:txBody>
      </p:sp>
      <p:sp>
        <p:nvSpPr>
          <p:cNvPr id="12" name="Rounded Rectangle 11"/>
          <p:cNvSpPr/>
          <p:nvPr/>
        </p:nvSpPr>
        <p:spPr>
          <a:xfrm>
            <a:off x="822960" y="2743200"/>
            <a:ext cx="5212080" cy="91440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822960" y="2743200"/>
            <a:ext cx="5212080" cy="73152"/>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051560" y="2907792"/>
            <a:ext cx="4754880" cy="320040"/>
          </a:xfrm>
          <a:prstGeom prst="rect">
            <a:avLst/>
          </a:prstGeom>
          <a:noFill/>
        </p:spPr>
        <p:txBody>
          <a:bodyPr wrap="square" lIns="45720" tIns="27432" rIns="45720" bIns="27432" anchor="t">
            <a:spAutoFit/>
          </a:bodyPr>
          <a:lstStyle/>
          <a:p>
            <a:pPr algn="l"/>
            <a:r>
              <a:rPr sz="1700" b="1">
                <a:solidFill>
                  <a:srgbClr val="EF7E67"/>
                </a:solidFill>
                <a:latin typeface="Arial"/>
              </a:rPr>
              <a:t>Embedded in team</a:t>
            </a:r>
          </a:p>
        </p:txBody>
      </p:sp>
      <p:sp>
        <p:nvSpPr>
          <p:cNvPr id="15" name="TextBox 14"/>
          <p:cNvSpPr txBox="1"/>
          <p:nvPr/>
        </p:nvSpPr>
        <p:spPr>
          <a:xfrm>
            <a:off x="1051560" y="3337560"/>
            <a:ext cx="4754880" cy="182880"/>
          </a:xfrm>
          <a:prstGeom prst="rect">
            <a:avLst/>
          </a:prstGeom>
          <a:noFill/>
        </p:spPr>
        <p:txBody>
          <a:bodyPr wrap="square" lIns="45720" tIns="27432" rIns="45720" bIns="27432" anchor="t">
            <a:spAutoFit/>
          </a:bodyPr>
          <a:lstStyle/>
          <a:p>
            <a:pPr algn="l"/>
            <a:r>
              <a:rPr sz="1400" b="0">
                <a:solidFill>
                  <a:srgbClr val="1C282C"/>
                </a:solidFill>
                <a:latin typeface="Arial"/>
              </a:rPr>
              <a:t>Integrated within the Bolton GP Education Team (AD, TPD, PCMEs, admin support)</a:t>
            </a:r>
          </a:p>
        </p:txBody>
      </p:sp>
      <p:sp>
        <p:nvSpPr>
          <p:cNvPr id="16" name="Rounded Rectangle 15"/>
          <p:cNvSpPr/>
          <p:nvPr/>
        </p:nvSpPr>
        <p:spPr>
          <a:xfrm>
            <a:off x="822960" y="4069080"/>
            <a:ext cx="5212080" cy="91440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822960" y="4069080"/>
            <a:ext cx="5212080" cy="73152"/>
          </a:xfrm>
          <a:prstGeom prst="rect">
            <a:avLst/>
          </a:prstGeom>
          <a:solidFill>
            <a:srgbClr val="0328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1051560" y="4233672"/>
            <a:ext cx="4754880" cy="320040"/>
          </a:xfrm>
          <a:prstGeom prst="rect">
            <a:avLst/>
          </a:prstGeom>
          <a:noFill/>
        </p:spPr>
        <p:txBody>
          <a:bodyPr wrap="square" lIns="45720" tIns="27432" rIns="45720" bIns="27432" anchor="t">
            <a:spAutoFit/>
          </a:bodyPr>
          <a:lstStyle/>
          <a:p>
            <a:pPr algn="l"/>
            <a:r>
              <a:rPr sz="1700" b="1">
                <a:solidFill>
                  <a:srgbClr val="03283F"/>
                </a:solidFill>
                <a:latin typeface="Arial"/>
              </a:rPr>
              <a:t>Referral routes</a:t>
            </a:r>
          </a:p>
        </p:txBody>
      </p:sp>
      <p:sp>
        <p:nvSpPr>
          <p:cNvPr id="19" name="TextBox 18"/>
          <p:cNvSpPr txBox="1"/>
          <p:nvPr/>
        </p:nvSpPr>
        <p:spPr>
          <a:xfrm>
            <a:off x="1051560" y="4663440"/>
            <a:ext cx="4754880" cy="182880"/>
          </a:xfrm>
          <a:prstGeom prst="rect">
            <a:avLst/>
          </a:prstGeom>
          <a:noFill/>
        </p:spPr>
        <p:txBody>
          <a:bodyPr wrap="square" lIns="45720" tIns="27432" rIns="45720" bIns="27432" anchor="t">
            <a:spAutoFit/>
          </a:bodyPr>
          <a:lstStyle/>
          <a:p>
            <a:pPr algn="l"/>
            <a:r>
              <a:rPr sz="1400" b="0">
                <a:solidFill>
                  <a:srgbClr val="1C282C"/>
                </a:solidFill>
                <a:latin typeface="Arial"/>
              </a:rPr>
              <a:t>Referrals accepted from RD’s self referring, AD, TPD, PCME’s,ES’s CS’s, GP admin team and Panels</a:t>
            </a:r>
          </a:p>
        </p:txBody>
      </p:sp>
      <p:sp>
        <p:nvSpPr>
          <p:cNvPr id="20" name="TextBox 19"/>
          <p:cNvSpPr txBox="1"/>
          <p:nvPr/>
        </p:nvSpPr>
        <p:spPr>
          <a:xfrm>
            <a:off x="11155680" y="6446520"/>
            <a:ext cx="365760" cy="228600"/>
          </a:xfrm>
          <a:prstGeom prst="rect">
            <a:avLst/>
          </a:prstGeom>
          <a:noFill/>
        </p:spPr>
        <p:txBody>
          <a:bodyPr wrap="square" lIns="45720" tIns="27432" rIns="45720" bIns="27432" anchor="t">
            <a:spAutoFit/>
          </a:bodyPr>
          <a:lstStyle/>
          <a:p>
            <a:pPr algn="r"/>
            <a:r>
              <a:rPr sz="900" b="0">
                <a:solidFill>
                  <a:srgbClr val="53646A"/>
                </a:solidFill>
                <a:latin typeface="Arial"/>
              </a:rPr>
              <a:t>12</a:t>
            </a:r>
          </a:p>
        </p:txBody>
      </p:sp>
      <p:sp>
        <p:nvSpPr>
          <p:cNvPr id="21" name="TextBox 20"/>
          <p:cNvSpPr txBox="1"/>
          <p:nvPr/>
        </p:nvSpPr>
        <p:spPr>
          <a:xfrm>
            <a:off x="685800" y="6446520"/>
            <a:ext cx="3657600" cy="228600"/>
          </a:xfrm>
          <a:prstGeom prst="rect">
            <a:avLst/>
          </a:prstGeom>
          <a:noFill/>
        </p:spPr>
        <p:txBody>
          <a:bodyPr wrap="square" lIns="45720" tIns="27432" rIns="45720" bIns="27432" anchor="t">
            <a:spAutoFit/>
          </a:bodyPr>
          <a:lstStyle/>
          <a:p>
            <a:pPr algn="l"/>
            <a:r>
              <a:rPr sz="900" b="0">
                <a:solidFill>
                  <a:srgbClr val="53646A"/>
                </a:solidFill>
                <a:latin typeface="Arial"/>
              </a:rPr>
              <a:t>Differential Attainment • Trainers Meeting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AF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411480"/>
            <a:ext cx="10789920" cy="640080"/>
          </a:xfrm>
          <a:prstGeom prst="rect">
            <a:avLst/>
          </a:prstGeom>
          <a:noFill/>
        </p:spPr>
        <p:txBody>
          <a:bodyPr wrap="square" lIns="45720" tIns="27432" rIns="45720" bIns="27432" anchor="t">
            <a:spAutoFit/>
          </a:bodyPr>
          <a:lstStyle/>
          <a:p>
            <a:pPr algn="l"/>
            <a:r>
              <a:rPr sz="3200" b="1">
                <a:solidFill>
                  <a:srgbClr val="005450"/>
                </a:solidFill>
                <a:latin typeface="Arial"/>
              </a:rPr>
              <a:t>DA Champion support: proactive and reactive</a:t>
            </a:r>
          </a:p>
        </p:txBody>
      </p:sp>
      <p:sp>
        <p:nvSpPr>
          <p:cNvPr id="4" name="TextBox 3"/>
          <p:cNvSpPr txBox="1"/>
          <p:nvPr/>
        </p:nvSpPr>
        <p:spPr>
          <a:xfrm>
            <a:off x="713232" y="164592"/>
            <a:ext cx="2743200" cy="228600"/>
          </a:xfrm>
          <a:prstGeom prst="rect">
            <a:avLst/>
          </a:prstGeom>
          <a:noFill/>
        </p:spPr>
        <p:txBody>
          <a:bodyPr wrap="square" lIns="45720" tIns="27432" rIns="45720" bIns="27432" anchor="t">
            <a:spAutoFit/>
          </a:bodyPr>
          <a:lstStyle/>
          <a:p>
            <a:pPr algn="l"/>
            <a:r>
              <a:rPr sz="1000" b="1">
                <a:solidFill>
                  <a:srgbClr val="EF7E67"/>
                </a:solidFill>
                <a:latin typeface="Arial"/>
              </a:rPr>
              <a:t>SUPPORT PATHWAYS</a:t>
            </a:r>
          </a:p>
        </p:txBody>
      </p:sp>
      <p:sp>
        <p:nvSpPr>
          <p:cNvPr id="5" name="Rectangle 4"/>
          <p:cNvSpPr/>
          <p:nvPr/>
        </p:nvSpPr>
        <p:spPr>
          <a:xfrm>
            <a:off x="658368" y="1078992"/>
            <a:ext cx="1097280" cy="45720"/>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822960" y="1371600"/>
            <a:ext cx="5166360" cy="457200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822960" y="1371600"/>
            <a:ext cx="5166360" cy="73152"/>
          </a:xfrm>
          <a:prstGeom prst="rect">
            <a:avLst/>
          </a:prstGeom>
          <a:solidFill>
            <a:srgbClr val="0054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51560" y="1536192"/>
            <a:ext cx="4709160" cy="320040"/>
          </a:xfrm>
          <a:prstGeom prst="rect">
            <a:avLst/>
          </a:prstGeom>
          <a:noFill/>
        </p:spPr>
        <p:txBody>
          <a:bodyPr wrap="square" lIns="45720" tIns="27432" rIns="45720" bIns="27432" anchor="t">
            <a:spAutoFit/>
          </a:bodyPr>
          <a:lstStyle/>
          <a:p>
            <a:pPr algn="l"/>
            <a:r>
              <a:rPr sz="1700" b="1">
                <a:solidFill>
                  <a:srgbClr val="005450"/>
                </a:solidFill>
                <a:latin typeface="Arial"/>
              </a:rPr>
              <a:t>Proactive</a:t>
            </a:r>
          </a:p>
        </p:txBody>
      </p:sp>
      <p:sp>
        <p:nvSpPr>
          <p:cNvPr id="9" name="TextBox 8"/>
          <p:cNvSpPr txBox="1"/>
          <p:nvPr/>
        </p:nvSpPr>
        <p:spPr>
          <a:xfrm>
            <a:off x="1005840" y="1965960"/>
            <a:ext cx="4800600" cy="3840480"/>
          </a:xfrm>
          <a:prstGeom prst="rect">
            <a:avLst/>
          </a:prstGeom>
          <a:noFill/>
        </p:spPr>
        <p:txBody>
          <a:bodyPr wrap="square" lIns="109728" rIns="73152">
            <a:spAutoFit/>
          </a:bodyPr>
          <a:lstStyle/>
          <a:p>
            <a:pPr>
              <a:spcAft>
                <a:spcPts val="400"/>
              </a:spcAft>
              <a:defRPr sz="1400">
                <a:solidFill>
                  <a:srgbClr val="1C282C"/>
                </a:solidFill>
                <a:latin typeface="Arial"/>
              </a:defRPr>
            </a:pPr>
            <a:r>
              <a:t>• Support RD’s with low MSRA scores as there is a positive correlation between scores of 500 or less and poorer outcomes at the RCGP exams</a:t>
            </a:r>
          </a:p>
          <a:p>
            <a:pPr>
              <a:spcAft>
                <a:spcPts val="400"/>
              </a:spcAft>
              <a:defRPr sz="1400">
                <a:solidFill>
                  <a:srgbClr val="1C282C"/>
                </a:solidFill>
                <a:latin typeface="Arial"/>
              </a:defRPr>
            </a:pPr>
            <a:r>
              <a:t>• Enhanced Induction sessions with TPD</a:t>
            </a:r>
          </a:p>
          <a:p>
            <a:pPr>
              <a:spcAft>
                <a:spcPts val="400"/>
              </a:spcAft>
              <a:defRPr sz="1400">
                <a:solidFill>
                  <a:srgbClr val="1C282C"/>
                </a:solidFill>
                <a:latin typeface="Arial"/>
              </a:defRPr>
            </a:pPr>
            <a:r>
              <a:t>• ST1/2/3 Peer Group Support sessions</a:t>
            </a:r>
          </a:p>
          <a:p>
            <a:pPr>
              <a:spcAft>
                <a:spcPts val="400"/>
              </a:spcAft>
              <a:defRPr sz="1400">
                <a:solidFill>
                  <a:srgbClr val="1C282C"/>
                </a:solidFill>
                <a:latin typeface="Arial"/>
              </a:defRPr>
            </a:pPr>
            <a:r>
              <a:t>• Hospital CS Group Support Sessions</a:t>
            </a:r>
          </a:p>
          <a:p>
            <a:pPr>
              <a:spcAft>
                <a:spcPts val="400"/>
              </a:spcAft>
              <a:defRPr sz="1400">
                <a:solidFill>
                  <a:srgbClr val="1C282C"/>
                </a:solidFill>
                <a:latin typeface="Arial"/>
              </a:defRPr>
            </a:pPr>
            <a:r>
              <a:t>• GP CS Group Support Sessions</a:t>
            </a:r>
          </a:p>
        </p:txBody>
      </p:sp>
      <p:sp>
        <p:nvSpPr>
          <p:cNvPr id="10" name="Rounded Rectangle 9"/>
          <p:cNvSpPr/>
          <p:nvPr/>
        </p:nvSpPr>
        <p:spPr>
          <a:xfrm>
            <a:off x="6217920" y="1371600"/>
            <a:ext cx="5166360" cy="457200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217920" y="1371600"/>
            <a:ext cx="5166360" cy="73152"/>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46520" y="1536192"/>
            <a:ext cx="4709160" cy="320040"/>
          </a:xfrm>
          <a:prstGeom prst="rect">
            <a:avLst/>
          </a:prstGeom>
          <a:noFill/>
        </p:spPr>
        <p:txBody>
          <a:bodyPr wrap="square" lIns="45720" tIns="27432" rIns="45720" bIns="27432" anchor="t">
            <a:spAutoFit/>
          </a:bodyPr>
          <a:lstStyle/>
          <a:p>
            <a:pPr algn="l"/>
            <a:r>
              <a:rPr sz="1700" b="1">
                <a:solidFill>
                  <a:srgbClr val="EF7E67"/>
                </a:solidFill>
                <a:latin typeface="Arial"/>
              </a:rPr>
              <a:t>Reactive</a:t>
            </a:r>
          </a:p>
        </p:txBody>
      </p:sp>
      <p:sp>
        <p:nvSpPr>
          <p:cNvPr id="13" name="TextBox 12"/>
          <p:cNvSpPr txBox="1"/>
          <p:nvPr/>
        </p:nvSpPr>
        <p:spPr>
          <a:xfrm>
            <a:off x="6400800" y="1965960"/>
            <a:ext cx="4800600" cy="3840480"/>
          </a:xfrm>
          <a:prstGeom prst="rect">
            <a:avLst/>
          </a:prstGeom>
          <a:noFill/>
        </p:spPr>
        <p:txBody>
          <a:bodyPr wrap="square" lIns="109728" rIns="73152">
            <a:spAutoFit/>
          </a:bodyPr>
          <a:lstStyle/>
          <a:p>
            <a:pPr>
              <a:spcAft>
                <a:spcPts val="400"/>
              </a:spcAft>
              <a:defRPr sz="1400">
                <a:solidFill>
                  <a:srgbClr val="1C282C"/>
                </a:solidFill>
                <a:latin typeface="Arial"/>
              </a:defRPr>
            </a:pPr>
            <a:r>
              <a:t>• Support Meetings with RD’s following:</a:t>
            </a:r>
          </a:p>
          <a:p>
            <a:pPr>
              <a:spcAft>
                <a:spcPts val="400"/>
              </a:spcAft>
              <a:defRPr sz="1400">
                <a:solidFill>
                  <a:srgbClr val="1C282C"/>
                </a:solidFill>
                <a:latin typeface="Arial"/>
              </a:defRPr>
            </a:pPr>
            <a:r>
              <a:t>• Adverse outcomes at ARCPs</a:t>
            </a:r>
          </a:p>
          <a:p>
            <a:pPr>
              <a:spcAft>
                <a:spcPts val="400"/>
              </a:spcAft>
              <a:defRPr sz="1400">
                <a:solidFill>
                  <a:srgbClr val="1C282C"/>
                </a:solidFill>
                <a:latin typeface="Arial"/>
              </a:defRPr>
            </a:pPr>
            <a:r>
              <a:t>• Exam Failure</a:t>
            </a:r>
          </a:p>
          <a:p>
            <a:pPr>
              <a:spcAft>
                <a:spcPts val="400"/>
              </a:spcAft>
              <a:defRPr sz="1400">
                <a:solidFill>
                  <a:srgbClr val="1C282C"/>
                </a:solidFill>
                <a:latin typeface="Arial"/>
              </a:defRPr>
            </a:pPr>
            <a:r>
              <a:t>• Poor engagement with Portfolio/WPBA’s</a:t>
            </a:r>
          </a:p>
          <a:p>
            <a:pPr>
              <a:spcAft>
                <a:spcPts val="400"/>
              </a:spcAft>
              <a:defRPr sz="1400">
                <a:solidFill>
                  <a:srgbClr val="1C282C"/>
                </a:solidFill>
                <a:latin typeface="Arial"/>
              </a:defRPr>
            </a:pPr>
            <a:r>
              <a:t>• Wellbeing concerns</a:t>
            </a:r>
          </a:p>
          <a:p>
            <a:pPr>
              <a:spcAft>
                <a:spcPts val="400"/>
              </a:spcAft>
              <a:defRPr sz="1400">
                <a:solidFill>
                  <a:srgbClr val="1C282C"/>
                </a:solidFill>
                <a:latin typeface="Arial"/>
              </a:defRPr>
            </a:pPr>
            <a:r>
              <a:t>• ES/CS concerns</a:t>
            </a:r>
          </a:p>
          <a:p>
            <a:pPr>
              <a:spcAft>
                <a:spcPts val="400"/>
              </a:spcAft>
              <a:defRPr sz="1400">
                <a:solidFill>
                  <a:srgbClr val="1C282C"/>
                </a:solidFill>
                <a:latin typeface="Arial"/>
              </a:defRPr>
            </a:pPr>
            <a:r>
              <a:t>• RD’s in difficulty to various reasons</a:t>
            </a:r>
          </a:p>
          <a:p>
            <a:pPr>
              <a:spcAft>
                <a:spcPts val="400"/>
              </a:spcAft>
              <a:defRPr sz="1400">
                <a:solidFill>
                  <a:srgbClr val="1C282C"/>
                </a:solidFill>
                <a:latin typeface="Arial"/>
              </a:defRPr>
            </a:pPr>
            <a:r>
              <a:t>• RD/ES/CS relationship breakdown</a:t>
            </a:r>
          </a:p>
        </p:txBody>
      </p:sp>
      <p:sp>
        <p:nvSpPr>
          <p:cNvPr id="14" name="TextBox 13"/>
          <p:cNvSpPr txBox="1"/>
          <p:nvPr/>
        </p:nvSpPr>
        <p:spPr>
          <a:xfrm>
            <a:off x="11155680" y="6446520"/>
            <a:ext cx="365760" cy="228600"/>
          </a:xfrm>
          <a:prstGeom prst="rect">
            <a:avLst/>
          </a:prstGeom>
          <a:noFill/>
        </p:spPr>
        <p:txBody>
          <a:bodyPr wrap="square" lIns="45720" tIns="27432" rIns="45720" bIns="27432" anchor="t">
            <a:spAutoFit/>
          </a:bodyPr>
          <a:lstStyle/>
          <a:p>
            <a:pPr algn="r"/>
            <a:r>
              <a:rPr sz="900" b="0">
                <a:solidFill>
                  <a:srgbClr val="53646A"/>
                </a:solidFill>
                <a:latin typeface="Arial"/>
              </a:rPr>
              <a:t>13</a:t>
            </a:r>
          </a:p>
        </p:txBody>
      </p:sp>
      <p:sp>
        <p:nvSpPr>
          <p:cNvPr id="15" name="TextBox 14"/>
          <p:cNvSpPr txBox="1"/>
          <p:nvPr/>
        </p:nvSpPr>
        <p:spPr>
          <a:xfrm>
            <a:off x="685800" y="6446520"/>
            <a:ext cx="3657600" cy="228600"/>
          </a:xfrm>
          <a:prstGeom prst="rect">
            <a:avLst/>
          </a:prstGeom>
          <a:noFill/>
        </p:spPr>
        <p:txBody>
          <a:bodyPr wrap="square" lIns="45720" tIns="27432" rIns="45720" bIns="27432" anchor="t">
            <a:spAutoFit/>
          </a:bodyPr>
          <a:lstStyle/>
          <a:p>
            <a:pPr algn="l"/>
            <a:r>
              <a:rPr sz="900" b="0">
                <a:solidFill>
                  <a:srgbClr val="53646A"/>
                </a:solidFill>
                <a:latin typeface="Arial"/>
              </a:rPr>
              <a:t>Differential Attainment • Trainers Meeting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AF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411480"/>
            <a:ext cx="10789920" cy="640080"/>
          </a:xfrm>
          <a:prstGeom prst="rect">
            <a:avLst/>
          </a:prstGeom>
          <a:noFill/>
        </p:spPr>
        <p:txBody>
          <a:bodyPr wrap="square" lIns="45720" tIns="27432" rIns="45720" bIns="27432" anchor="t">
            <a:spAutoFit/>
          </a:bodyPr>
          <a:lstStyle/>
          <a:p>
            <a:pPr algn="l"/>
            <a:r>
              <a:rPr sz="3200" b="1">
                <a:solidFill>
                  <a:srgbClr val="005450"/>
                </a:solidFill>
                <a:latin typeface="Arial"/>
              </a:rPr>
              <a:t>Role of GP Trainers</a:t>
            </a:r>
          </a:p>
        </p:txBody>
      </p:sp>
      <p:sp>
        <p:nvSpPr>
          <p:cNvPr id="4" name="TextBox 3"/>
          <p:cNvSpPr txBox="1"/>
          <p:nvPr/>
        </p:nvSpPr>
        <p:spPr>
          <a:xfrm>
            <a:off x="713232" y="164592"/>
            <a:ext cx="2743200" cy="228600"/>
          </a:xfrm>
          <a:prstGeom prst="rect">
            <a:avLst/>
          </a:prstGeom>
          <a:noFill/>
        </p:spPr>
        <p:txBody>
          <a:bodyPr wrap="square" lIns="45720" tIns="27432" rIns="45720" bIns="27432" anchor="t">
            <a:spAutoFit/>
          </a:bodyPr>
          <a:lstStyle/>
          <a:p>
            <a:pPr algn="l"/>
            <a:r>
              <a:rPr sz="1000" b="1">
                <a:solidFill>
                  <a:srgbClr val="EF7E67"/>
                </a:solidFill>
                <a:latin typeface="Arial"/>
              </a:rPr>
              <a:t>TRAINER ACTIONS</a:t>
            </a:r>
          </a:p>
        </p:txBody>
      </p:sp>
      <p:sp>
        <p:nvSpPr>
          <p:cNvPr id="5" name="Rectangle 4"/>
          <p:cNvSpPr/>
          <p:nvPr/>
        </p:nvSpPr>
        <p:spPr>
          <a:xfrm>
            <a:off x="658368" y="1078992"/>
            <a:ext cx="1097280" cy="45720"/>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325880"/>
            <a:ext cx="10241280" cy="502920"/>
          </a:xfrm>
          <a:prstGeom prst="rect">
            <a:avLst/>
          </a:prstGeom>
          <a:noFill/>
        </p:spPr>
        <p:txBody>
          <a:bodyPr wrap="square" lIns="45720" tIns="27432" rIns="45720" bIns="27432" anchor="t">
            <a:spAutoFit/>
          </a:bodyPr>
          <a:lstStyle/>
          <a:p>
            <a:pPr algn="l"/>
            <a:r>
              <a:rPr sz="1900" b="0">
                <a:solidFill>
                  <a:srgbClr val="53646A"/>
                </a:solidFill>
                <a:latin typeface="Arial"/>
              </a:rPr>
              <a:t>GP Trainers have a vital role to play in working towards reducing differential attainment</a:t>
            </a:r>
          </a:p>
        </p:txBody>
      </p:sp>
      <p:sp>
        <p:nvSpPr>
          <p:cNvPr id="7" name="TextBox 6"/>
          <p:cNvSpPr txBox="1"/>
          <p:nvPr/>
        </p:nvSpPr>
        <p:spPr>
          <a:xfrm>
            <a:off x="1107440" y="1823720"/>
            <a:ext cx="9601200" cy="4503797"/>
          </a:xfrm>
          <a:prstGeom prst="rect">
            <a:avLst/>
          </a:prstGeom>
          <a:noFill/>
        </p:spPr>
        <p:txBody>
          <a:bodyPr wrap="square" lIns="109728" tIns="45720" rIns="73152" bIns="45720" anchor="t">
            <a:spAutoFit/>
          </a:bodyPr>
          <a:lstStyle/>
          <a:p>
            <a:pPr>
              <a:spcAft>
                <a:spcPts val="1000"/>
              </a:spcAft>
              <a:defRPr sz="2200">
                <a:solidFill>
                  <a:srgbClr val="1C282C"/>
                </a:solidFill>
                <a:latin typeface="Arial"/>
              </a:defRPr>
            </a:pPr>
            <a:r>
              <a:t>• Provide specific and objective feedback</a:t>
            </a:r>
          </a:p>
          <a:p>
            <a:pPr>
              <a:spcAft>
                <a:spcPts val="1000"/>
              </a:spcAft>
              <a:defRPr sz="2200">
                <a:solidFill>
                  <a:srgbClr val="1C282C"/>
                </a:solidFill>
                <a:latin typeface="Arial"/>
              </a:defRPr>
            </a:pPr>
            <a:endParaRPr lang="en-US" dirty="0"/>
          </a:p>
          <a:p>
            <a:pPr>
              <a:spcAft>
                <a:spcPts val="1000"/>
              </a:spcAft>
              <a:defRPr sz="2200">
                <a:solidFill>
                  <a:srgbClr val="1C282C"/>
                </a:solidFill>
                <a:latin typeface="Arial"/>
              </a:defRPr>
            </a:pPr>
            <a:r>
              <a:t>• Use clear assessment criteria for marking WPBA’s</a:t>
            </a:r>
          </a:p>
          <a:p>
            <a:pPr>
              <a:spcAft>
                <a:spcPts val="1000"/>
              </a:spcAft>
              <a:defRPr sz="2200">
                <a:solidFill>
                  <a:srgbClr val="1C282C"/>
                </a:solidFill>
                <a:latin typeface="Arial"/>
              </a:defRPr>
            </a:pPr>
            <a:endParaRPr lang="en-US" dirty="0"/>
          </a:p>
          <a:p>
            <a:pPr>
              <a:spcAft>
                <a:spcPts val="1000"/>
              </a:spcAft>
              <a:defRPr sz="2200">
                <a:solidFill>
                  <a:srgbClr val="1C282C"/>
                </a:solidFill>
                <a:latin typeface="Arial"/>
              </a:defRPr>
            </a:pPr>
            <a:r>
              <a:t>• Offer early support when concerns arise</a:t>
            </a:r>
          </a:p>
          <a:p>
            <a:pPr>
              <a:spcAft>
                <a:spcPts val="1000"/>
              </a:spcAft>
              <a:defRPr sz="2200">
                <a:solidFill>
                  <a:srgbClr val="1C282C"/>
                </a:solidFill>
                <a:latin typeface="Arial"/>
              </a:defRPr>
            </a:pPr>
            <a:endParaRPr lang="en-US" dirty="0"/>
          </a:p>
          <a:p>
            <a:pPr>
              <a:spcAft>
                <a:spcPts val="1000"/>
              </a:spcAft>
              <a:defRPr sz="2200">
                <a:solidFill>
                  <a:srgbClr val="1C282C"/>
                </a:solidFill>
                <a:latin typeface="Arial"/>
              </a:defRPr>
            </a:pPr>
            <a:r>
              <a:t>• Avoid assumptions based on background</a:t>
            </a:r>
          </a:p>
          <a:p>
            <a:pPr>
              <a:spcAft>
                <a:spcPts val="1000"/>
              </a:spcAft>
              <a:defRPr sz="2200">
                <a:solidFill>
                  <a:srgbClr val="1C282C"/>
                </a:solidFill>
                <a:latin typeface="Arial"/>
              </a:defRPr>
            </a:pPr>
            <a:endParaRPr lang="en-US" dirty="0"/>
          </a:p>
          <a:p>
            <a:pPr>
              <a:spcAft>
                <a:spcPts val="1000"/>
              </a:spcAft>
              <a:defRPr sz="2200">
                <a:solidFill>
                  <a:srgbClr val="1C282C"/>
                </a:solidFill>
                <a:latin typeface="Arial"/>
              </a:defRPr>
            </a:pPr>
            <a:r>
              <a:t>• Encourage and ensure psychological safety within the learning environment</a:t>
            </a:r>
          </a:p>
        </p:txBody>
      </p:sp>
      <p:sp>
        <p:nvSpPr>
          <p:cNvPr id="8" name="TextBox 7"/>
          <p:cNvSpPr txBox="1"/>
          <p:nvPr/>
        </p:nvSpPr>
        <p:spPr>
          <a:xfrm>
            <a:off x="11155680" y="6446520"/>
            <a:ext cx="365760" cy="228600"/>
          </a:xfrm>
          <a:prstGeom prst="rect">
            <a:avLst/>
          </a:prstGeom>
          <a:noFill/>
        </p:spPr>
        <p:txBody>
          <a:bodyPr wrap="square" lIns="45720" tIns="27432" rIns="45720" bIns="27432" anchor="t">
            <a:spAutoFit/>
          </a:bodyPr>
          <a:lstStyle/>
          <a:p>
            <a:pPr algn="r"/>
            <a:r>
              <a:rPr sz="900" b="0">
                <a:solidFill>
                  <a:srgbClr val="53646A"/>
                </a:solidFill>
                <a:latin typeface="Arial"/>
              </a:rPr>
              <a:t>14</a:t>
            </a:r>
          </a:p>
        </p:txBody>
      </p:sp>
      <p:sp>
        <p:nvSpPr>
          <p:cNvPr id="9" name="TextBox 8"/>
          <p:cNvSpPr txBox="1"/>
          <p:nvPr/>
        </p:nvSpPr>
        <p:spPr>
          <a:xfrm>
            <a:off x="685800" y="6446520"/>
            <a:ext cx="3657600" cy="228600"/>
          </a:xfrm>
          <a:prstGeom prst="rect">
            <a:avLst/>
          </a:prstGeom>
          <a:noFill/>
        </p:spPr>
        <p:txBody>
          <a:bodyPr wrap="square" lIns="45720" tIns="27432" rIns="45720" bIns="27432" anchor="t">
            <a:spAutoFit/>
          </a:bodyPr>
          <a:lstStyle/>
          <a:p>
            <a:pPr algn="l"/>
            <a:r>
              <a:rPr sz="900" b="0">
                <a:solidFill>
                  <a:srgbClr val="53646A"/>
                </a:solidFill>
                <a:latin typeface="Arial"/>
              </a:rPr>
              <a:t>Differential Attainment • Trainers Meeting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AF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411480"/>
            <a:ext cx="10789920" cy="640080"/>
          </a:xfrm>
          <a:prstGeom prst="rect">
            <a:avLst/>
          </a:prstGeom>
          <a:noFill/>
        </p:spPr>
        <p:txBody>
          <a:bodyPr wrap="square" lIns="45720" tIns="27432" rIns="45720" bIns="27432" anchor="t">
            <a:spAutoFit/>
          </a:bodyPr>
          <a:lstStyle/>
          <a:p>
            <a:pPr algn="l"/>
            <a:r>
              <a:rPr sz="3200" b="1">
                <a:solidFill>
                  <a:srgbClr val="005450"/>
                </a:solidFill>
                <a:latin typeface="Arial"/>
              </a:rPr>
              <a:t>Reframing “struggling trainee” to “barriers to progression”</a:t>
            </a:r>
          </a:p>
        </p:txBody>
      </p:sp>
      <p:sp>
        <p:nvSpPr>
          <p:cNvPr id="4" name="TextBox 3"/>
          <p:cNvSpPr txBox="1"/>
          <p:nvPr/>
        </p:nvSpPr>
        <p:spPr>
          <a:xfrm>
            <a:off x="713232" y="164592"/>
            <a:ext cx="2743200" cy="228600"/>
          </a:xfrm>
          <a:prstGeom prst="rect">
            <a:avLst/>
          </a:prstGeom>
          <a:noFill/>
        </p:spPr>
        <p:txBody>
          <a:bodyPr wrap="square" lIns="45720" tIns="27432" rIns="45720" bIns="27432" anchor="t">
            <a:spAutoFit/>
          </a:bodyPr>
          <a:lstStyle/>
          <a:p>
            <a:pPr algn="l"/>
            <a:r>
              <a:rPr sz="1000" b="1">
                <a:solidFill>
                  <a:srgbClr val="EF7E67"/>
                </a:solidFill>
                <a:latin typeface="Arial"/>
              </a:rPr>
              <a:t>LANGUAGE MATTERS</a:t>
            </a:r>
          </a:p>
        </p:txBody>
      </p:sp>
      <p:sp>
        <p:nvSpPr>
          <p:cNvPr id="5" name="Rectangle 4"/>
          <p:cNvSpPr/>
          <p:nvPr/>
        </p:nvSpPr>
        <p:spPr>
          <a:xfrm>
            <a:off x="658368" y="1078992"/>
            <a:ext cx="1097280" cy="45720"/>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868680" y="1554480"/>
            <a:ext cx="5029200" cy="411480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868680" y="1554480"/>
            <a:ext cx="5029200" cy="73152"/>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97280" y="1719072"/>
            <a:ext cx="4572000" cy="320040"/>
          </a:xfrm>
          <a:prstGeom prst="rect">
            <a:avLst/>
          </a:prstGeom>
          <a:noFill/>
        </p:spPr>
        <p:txBody>
          <a:bodyPr wrap="square" lIns="45720" tIns="27432" rIns="45720" bIns="27432" anchor="t">
            <a:spAutoFit/>
          </a:bodyPr>
          <a:lstStyle/>
          <a:p>
            <a:pPr algn="l"/>
            <a:r>
              <a:rPr sz="1700" b="1">
                <a:solidFill>
                  <a:srgbClr val="EF7E67"/>
                </a:solidFill>
                <a:latin typeface="Arial"/>
              </a:rPr>
              <a:t>Deficit frame</a:t>
            </a:r>
          </a:p>
        </p:txBody>
      </p:sp>
      <p:sp>
        <p:nvSpPr>
          <p:cNvPr id="9" name="TextBox 8"/>
          <p:cNvSpPr txBox="1"/>
          <p:nvPr/>
        </p:nvSpPr>
        <p:spPr>
          <a:xfrm>
            <a:off x="1051560" y="2148840"/>
            <a:ext cx="4663440" cy="1374735"/>
          </a:xfrm>
          <a:prstGeom prst="rect">
            <a:avLst/>
          </a:prstGeom>
          <a:noFill/>
        </p:spPr>
        <p:txBody>
          <a:bodyPr wrap="square" lIns="109728" tIns="45720" rIns="73152" bIns="45720" anchor="t">
            <a:spAutoFit/>
          </a:bodyPr>
          <a:lstStyle/>
          <a:p>
            <a:pPr>
              <a:spcAft>
                <a:spcPts val="400"/>
              </a:spcAft>
              <a:defRPr sz="1400">
                <a:solidFill>
                  <a:srgbClr val="1C282C"/>
                </a:solidFill>
                <a:latin typeface="Arial"/>
              </a:defRPr>
            </a:pPr>
            <a:r>
              <a:t>• “They lack insight”</a:t>
            </a:r>
          </a:p>
          <a:p>
            <a:pPr>
              <a:spcAft>
                <a:spcPts val="400"/>
              </a:spcAft>
              <a:defRPr sz="1400">
                <a:solidFill>
                  <a:srgbClr val="1C282C"/>
                </a:solidFill>
                <a:latin typeface="Arial"/>
              </a:defRPr>
            </a:pPr>
            <a:endParaRPr lang="en-US" dirty="0"/>
          </a:p>
          <a:p>
            <a:pPr>
              <a:spcAft>
                <a:spcPts val="400"/>
              </a:spcAft>
              <a:defRPr sz="1400">
                <a:solidFill>
                  <a:srgbClr val="1C282C"/>
                </a:solidFill>
                <a:latin typeface="Arial"/>
              </a:defRPr>
            </a:pPr>
            <a:r>
              <a:t>• “They are not ready”</a:t>
            </a:r>
          </a:p>
          <a:p>
            <a:pPr>
              <a:spcAft>
                <a:spcPts val="400"/>
              </a:spcAft>
              <a:defRPr sz="1400">
                <a:solidFill>
                  <a:srgbClr val="1C282C"/>
                </a:solidFill>
                <a:latin typeface="Arial"/>
              </a:defRPr>
            </a:pPr>
            <a:endParaRPr lang="en-US" dirty="0"/>
          </a:p>
          <a:p>
            <a:pPr>
              <a:spcAft>
                <a:spcPts val="400"/>
              </a:spcAft>
              <a:defRPr sz="1400">
                <a:solidFill>
                  <a:srgbClr val="1C282C"/>
                </a:solidFill>
                <a:latin typeface="Arial"/>
              </a:defRPr>
            </a:pPr>
            <a:r>
              <a:t>• “They need to try harder”</a:t>
            </a:r>
          </a:p>
        </p:txBody>
      </p:sp>
      <p:sp>
        <p:nvSpPr>
          <p:cNvPr id="10" name="Right Arrow 9"/>
          <p:cNvSpPr/>
          <p:nvPr/>
        </p:nvSpPr>
        <p:spPr>
          <a:xfrm>
            <a:off x="5806440" y="3017520"/>
            <a:ext cx="640080" cy="457200"/>
          </a:xfrm>
          <a:prstGeom prst="rightArrow">
            <a:avLst/>
          </a:prstGeom>
          <a:solidFill>
            <a:srgbClr val="0054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p:cNvSpPr/>
          <p:nvPr/>
        </p:nvSpPr>
        <p:spPr>
          <a:xfrm>
            <a:off x="6492240" y="1554480"/>
            <a:ext cx="4800600" cy="411480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6492240" y="1554480"/>
            <a:ext cx="4800600" cy="73152"/>
          </a:xfrm>
          <a:prstGeom prst="rect">
            <a:avLst/>
          </a:prstGeom>
          <a:solidFill>
            <a:srgbClr val="0054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720840" y="1719072"/>
            <a:ext cx="4343400" cy="320040"/>
          </a:xfrm>
          <a:prstGeom prst="rect">
            <a:avLst/>
          </a:prstGeom>
          <a:noFill/>
        </p:spPr>
        <p:txBody>
          <a:bodyPr wrap="square" lIns="45720" tIns="27432" rIns="45720" bIns="27432" anchor="t">
            <a:spAutoFit/>
          </a:bodyPr>
          <a:lstStyle/>
          <a:p>
            <a:pPr algn="l"/>
            <a:r>
              <a:rPr sz="1700" b="1">
                <a:solidFill>
                  <a:srgbClr val="005450"/>
                </a:solidFill>
                <a:latin typeface="Arial"/>
              </a:rPr>
              <a:t>Developmental frame</a:t>
            </a:r>
          </a:p>
        </p:txBody>
      </p:sp>
      <p:sp>
        <p:nvSpPr>
          <p:cNvPr id="14" name="TextBox 13"/>
          <p:cNvSpPr txBox="1"/>
          <p:nvPr/>
        </p:nvSpPr>
        <p:spPr>
          <a:xfrm>
            <a:off x="6675120" y="2148840"/>
            <a:ext cx="4434840" cy="1374735"/>
          </a:xfrm>
          <a:prstGeom prst="rect">
            <a:avLst/>
          </a:prstGeom>
          <a:noFill/>
        </p:spPr>
        <p:txBody>
          <a:bodyPr wrap="square" lIns="109728" tIns="45720" rIns="73152" bIns="45720" anchor="t">
            <a:spAutoFit/>
          </a:bodyPr>
          <a:lstStyle/>
          <a:p>
            <a:pPr>
              <a:spcAft>
                <a:spcPts val="400"/>
              </a:spcAft>
              <a:defRPr sz="1400">
                <a:solidFill>
                  <a:srgbClr val="1C282C"/>
                </a:solidFill>
                <a:latin typeface="Arial"/>
              </a:defRPr>
            </a:pPr>
            <a:r>
              <a:t>• “What does good look like?”</a:t>
            </a:r>
          </a:p>
          <a:p>
            <a:pPr>
              <a:spcAft>
                <a:spcPts val="400"/>
              </a:spcAft>
              <a:defRPr sz="1400">
                <a:solidFill>
                  <a:srgbClr val="1C282C"/>
                </a:solidFill>
                <a:latin typeface="Arial"/>
              </a:defRPr>
            </a:pPr>
            <a:endParaRPr lang="en-US" dirty="0"/>
          </a:p>
          <a:p>
            <a:pPr>
              <a:spcAft>
                <a:spcPts val="400"/>
              </a:spcAft>
              <a:defRPr sz="1400">
                <a:solidFill>
                  <a:srgbClr val="1C282C"/>
                </a:solidFill>
                <a:latin typeface="Arial"/>
              </a:defRPr>
            </a:pPr>
            <a:r>
              <a:t>• “What feedback has landed?”</a:t>
            </a:r>
          </a:p>
          <a:p>
            <a:pPr>
              <a:spcAft>
                <a:spcPts val="400"/>
              </a:spcAft>
              <a:defRPr sz="1400">
                <a:solidFill>
                  <a:srgbClr val="1C282C"/>
                </a:solidFill>
                <a:latin typeface="Arial"/>
              </a:defRPr>
            </a:pPr>
            <a:endParaRPr lang="en-US" dirty="0"/>
          </a:p>
          <a:p>
            <a:pPr>
              <a:spcAft>
                <a:spcPts val="400"/>
              </a:spcAft>
              <a:defRPr sz="1400">
                <a:solidFill>
                  <a:srgbClr val="1C282C"/>
                </a:solidFill>
                <a:latin typeface="Arial"/>
              </a:defRPr>
            </a:pPr>
            <a:r>
              <a:t>• “What support is needed now?”</a:t>
            </a:r>
          </a:p>
        </p:txBody>
      </p:sp>
      <p:sp>
        <p:nvSpPr>
          <p:cNvPr id="15" name="TextBox 14"/>
          <p:cNvSpPr txBox="1"/>
          <p:nvPr/>
        </p:nvSpPr>
        <p:spPr>
          <a:xfrm>
            <a:off x="11155680" y="6446520"/>
            <a:ext cx="365760" cy="228600"/>
          </a:xfrm>
          <a:prstGeom prst="rect">
            <a:avLst/>
          </a:prstGeom>
          <a:noFill/>
        </p:spPr>
        <p:txBody>
          <a:bodyPr wrap="square" lIns="45720" tIns="27432" rIns="45720" bIns="27432" anchor="t">
            <a:spAutoFit/>
          </a:bodyPr>
          <a:lstStyle/>
          <a:p>
            <a:pPr algn="r"/>
            <a:r>
              <a:rPr sz="900" b="0">
                <a:solidFill>
                  <a:srgbClr val="53646A"/>
                </a:solidFill>
                <a:latin typeface="Arial"/>
              </a:rPr>
              <a:t>15</a:t>
            </a:r>
          </a:p>
        </p:txBody>
      </p:sp>
      <p:sp>
        <p:nvSpPr>
          <p:cNvPr id="16" name="TextBox 15"/>
          <p:cNvSpPr txBox="1"/>
          <p:nvPr/>
        </p:nvSpPr>
        <p:spPr>
          <a:xfrm>
            <a:off x="685800" y="6446520"/>
            <a:ext cx="3657600" cy="228600"/>
          </a:xfrm>
          <a:prstGeom prst="rect">
            <a:avLst/>
          </a:prstGeom>
          <a:noFill/>
        </p:spPr>
        <p:txBody>
          <a:bodyPr wrap="square" lIns="45720" tIns="27432" rIns="45720" bIns="27432" anchor="t">
            <a:spAutoFit/>
          </a:bodyPr>
          <a:lstStyle/>
          <a:p>
            <a:pPr algn="l"/>
            <a:r>
              <a:rPr sz="900" b="0">
                <a:solidFill>
                  <a:srgbClr val="53646A"/>
                </a:solidFill>
                <a:latin typeface="Arial"/>
              </a:rPr>
              <a:t>Differential Attainment • Trainers Meeting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AF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411480"/>
            <a:ext cx="10789920" cy="640080"/>
          </a:xfrm>
          <a:prstGeom prst="rect">
            <a:avLst/>
          </a:prstGeom>
          <a:noFill/>
        </p:spPr>
        <p:txBody>
          <a:bodyPr wrap="square" lIns="45720" tIns="27432" rIns="45720" bIns="27432" anchor="t">
            <a:spAutoFit/>
          </a:bodyPr>
          <a:lstStyle/>
          <a:p>
            <a:pPr algn="l"/>
            <a:r>
              <a:rPr sz="3200" b="1">
                <a:solidFill>
                  <a:srgbClr val="005450"/>
                </a:solidFill>
                <a:latin typeface="Arial"/>
              </a:rPr>
              <a:t>A structure for difficult progress conversations</a:t>
            </a:r>
          </a:p>
        </p:txBody>
      </p:sp>
      <p:sp>
        <p:nvSpPr>
          <p:cNvPr id="4" name="TextBox 3"/>
          <p:cNvSpPr txBox="1"/>
          <p:nvPr/>
        </p:nvSpPr>
        <p:spPr>
          <a:xfrm>
            <a:off x="713232" y="164592"/>
            <a:ext cx="2743200" cy="228600"/>
          </a:xfrm>
          <a:prstGeom prst="rect">
            <a:avLst/>
          </a:prstGeom>
          <a:noFill/>
        </p:spPr>
        <p:txBody>
          <a:bodyPr wrap="square" lIns="45720" tIns="27432" rIns="45720" bIns="27432" anchor="t">
            <a:spAutoFit/>
          </a:bodyPr>
          <a:lstStyle/>
          <a:p>
            <a:pPr algn="l"/>
            <a:r>
              <a:rPr sz="1000" b="1">
                <a:solidFill>
                  <a:srgbClr val="EF7E67"/>
                </a:solidFill>
                <a:latin typeface="Arial"/>
              </a:rPr>
              <a:t>DIRECT • KIND • SPECIFIC</a:t>
            </a:r>
          </a:p>
        </p:txBody>
      </p:sp>
      <p:sp>
        <p:nvSpPr>
          <p:cNvPr id="5" name="Rectangle 4"/>
          <p:cNvSpPr/>
          <p:nvPr/>
        </p:nvSpPr>
        <p:spPr>
          <a:xfrm>
            <a:off x="658368" y="1078992"/>
            <a:ext cx="1097280" cy="45720"/>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31520" y="1874519"/>
            <a:ext cx="1828800" cy="201168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731520" y="1874519"/>
            <a:ext cx="1828800" cy="73152"/>
          </a:xfrm>
          <a:prstGeom prst="rect">
            <a:avLst/>
          </a:prstGeom>
          <a:solidFill>
            <a:srgbClr val="0054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60120" y="2039111"/>
            <a:ext cx="1371600" cy="320040"/>
          </a:xfrm>
          <a:prstGeom prst="rect">
            <a:avLst/>
          </a:prstGeom>
          <a:noFill/>
        </p:spPr>
        <p:txBody>
          <a:bodyPr wrap="square" lIns="45720" tIns="27432" rIns="45720" bIns="27432" anchor="t">
            <a:spAutoFit/>
          </a:bodyPr>
          <a:lstStyle/>
          <a:p>
            <a:pPr algn="l"/>
            <a:r>
              <a:rPr sz="1700" b="1">
                <a:solidFill>
                  <a:srgbClr val="005450"/>
                </a:solidFill>
                <a:latin typeface="Arial"/>
              </a:rPr>
              <a:t>Notice</a:t>
            </a:r>
          </a:p>
        </p:txBody>
      </p:sp>
      <p:sp>
        <p:nvSpPr>
          <p:cNvPr id="9" name="TextBox 8"/>
          <p:cNvSpPr txBox="1"/>
          <p:nvPr/>
        </p:nvSpPr>
        <p:spPr>
          <a:xfrm>
            <a:off x="960120" y="2468879"/>
            <a:ext cx="1371600" cy="1280160"/>
          </a:xfrm>
          <a:prstGeom prst="rect">
            <a:avLst/>
          </a:prstGeom>
          <a:noFill/>
        </p:spPr>
        <p:txBody>
          <a:bodyPr wrap="square" lIns="45720" tIns="27432" rIns="45720" bIns="27432" anchor="t">
            <a:spAutoFit/>
          </a:bodyPr>
          <a:lstStyle/>
          <a:p>
            <a:pPr algn="l"/>
            <a:r>
              <a:rPr sz="1400" b="0">
                <a:solidFill>
                  <a:srgbClr val="1C282C"/>
                </a:solidFill>
                <a:latin typeface="Arial"/>
              </a:rPr>
              <a:t>“I have noticed…”</a:t>
            </a:r>
          </a:p>
        </p:txBody>
      </p:sp>
      <p:sp>
        <p:nvSpPr>
          <p:cNvPr id="10" name="Rounded Rectangle 9"/>
          <p:cNvSpPr/>
          <p:nvPr/>
        </p:nvSpPr>
        <p:spPr>
          <a:xfrm>
            <a:off x="2999232" y="1874519"/>
            <a:ext cx="1828800" cy="201168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2999232" y="1874519"/>
            <a:ext cx="1828800" cy="73152"/>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3227832" y="2039111"/>
            <a:ext cx="1371600" cy="320040"/>
          </a:xfrm>
          <a:prstGeom prst="rect">
            <a:avLst/>
          </a:prstGeom>
          <a:noFill/>
        </p:spPr>
        <p:txBody>
          <a:bodyPr wrap="square" lIns="45720" tIns="27432" rIns="45720" bIns="27432" anchor="t">
            <a:spAutoFit/>
          </a:bodyPr>
          <a:lstStyle/>
          <a:p>
            <a:pPr algn="l"/>
            <a:r>
              <a:rPr sz="1700" b="1">
                <a:solidFill>
                  <a:srgbClr val="EF7E67"/>
                </a:solidFill>
                <a:latin typeface="Arial"/>
              </a:rPr>
              <a:t>Ask</a:t>
            </a:r>
          </a:p>
        </p:txBody>
      </p:sp>
      <p:sp>
        <p:nvSpPr>
          <p:cNvPr id="13" name="TextBox 12"/>
          <p:cNvSpPr txBox="1"/>
          <p:nvPr/>
        </p:nvSpPr>
        <p:spPr>
          <a:xfrm>
            <a:off x="3227832" y="2468879"/>
            <a:ext cx="1371600" cy="1280160"/>
          </a:xfrm>
          <a:prstGeom prst="rect">
            <a:avLst/>
          </a:prstGeom>
          <a:noFill/>
        </p:spPr>
        <p:txBody>
          <a:bodyPr wrap="square" lIns="45720" tIns="27432" rIns="45720" bIns="27432" anchor="t">
            <a:spAutoFit/>
          </a:bodyPr>
          <a:lstStyle/>
          <a:p>
            <a:pPr algn="l"/>
            <a:r>
              <a:rPr sz="1400" b="0">
                <a:solidFill>
                  <a:srgbClr val="1C282C"/>
                </a:solidFill>
                <a:latin typeface="Arial"/>
              </a:rPr>
              <a:t>“How does that fit with your experience?”</a:t>
            </a:r>
          </a:p>
        </p:txBody>
      </p:sp>
      <p:sp>
        <p:nvSpPr>
          <p:cNvPr id="14" name="Rounded Rectangle 13"/>
          <p:cNvSpPr/>
          <p:nvPr/>
        </p:nvSpPr>
        <p:spPr>
          <a:xfrm>
            <a:off x="5266944" y="1874519"/>
            <a:ext cx="1828800" cy="201168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5266944" y="1874519"/>
            <a:ext cx="1828800" cy="73152"/>
          </a:xfrm>
          <a:prstGeom prst="rect">
            <a:avLst/>
          </a:prstGeom>
          <a:solidFill>
            <a:srgbClr val="0328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5495544" y="2039111"/>
            <a:ext cx="1371600" cy="320040"/>
          </a:xfrm>
          <a:prstGeom prst="rect">
            <a:avLst/>
          </a:prstGeom>
          <a:noFill/>
        </p:spPr>
        <p:txBody>
          <a:bodyPr wrap="square" lIns="45720" tIns="27432" rIns="45720" bIns="27432" anchor="t">
            <a:spAutoFit/>
          </a:bodyPr>
          <a:lstStyle/>
          <a:p>
            <a:pPr algn="l"/>
            <a:r>
              <a:rPr sz="1700" b="1">
                <a:solidFill>
                  <a:srgbClr val="03283F"/>
                </a:solidFill>
                <a:latin typeface="Arial"/>
              </a:rPr>
              <a:t>Name</a:t>
            </a:r>
          </a:p>
        </p:txBody>
      </p:sp>
      <p:sp>
        <p:nvSpPr>
          <p:cNvPr id="17" name="TextBox 16"/>
          <p:cNvSpPr txBox="1"/>
          <p:nvPr/>
        </p:nvSpPr>
        <p:spPr>
          <a:xfrm>
            <a:off x="5495544" y="2468879"/>
            <a:ext cx="1371600" cy="1280160"/>
          </a:xfrm>
          <a:prstGeom prst="rect">
            <a:avLst/>
          </a:prstGeom>
          <a:noFill/>
        </p:spPr>
        <p:txBody>
          <a:bodyPr wrap="square" lIns="45720" tIns="27432" rIns="45720" bIns="27432" anchor="t">
            <a:spAutoFit/>
          </a:bodyPr>
          <a:lstStyle/>
          <a:p>
            <a:pPr algn="l"/>
            <a:r>
              <a:rPr sz="1400" b="0">
                <a:solidFill>
                  <a:srgbClr val="1C282C"/>
                </a:solidFill>
                <a:latin typeface="Arial"/>
              </a:rPr>
              <a:t>“I am concerned this may affect progression.”</a:t>
            </a:r>
          </a:p>
        </p:txBody>
      </p:sp>
      <p:sp>
        <p:nvSpPr>
          <p:cNvPr id="18" name="Rounded Rectangle 17"/>
          <p:cNvSpPr/>
          <p:nvPr/>
        </p:nvSpPr>
        <p:spPr>
          <a:xfrm>
            <a:off x="7534656" y="1874519"/>
            <a:ext cx="1828800" cy="201168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7534656" y="1874519"/>
            <a:ext cx="1828800" cy="73152"/>
          </a:xfrm>
          <a:prstGeom prst="rect">
            <a:avLst/>
          </a:prstGeom>
          <a:solidFill>
            <a:srgbClr val="0054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763256" y="2039111"/>
            <a:ext cx="1371600" cy="320040"/>
          </a:xfrm>
          <a:prstGeom prst="rect">
            <a:avLst/>
          </a:prstGeom>
          <a:noFill/>
        </p:spPr>
        <p:txBody>
          <a:bodyPr wrap="square" lIns="45720" tIns="27432" rIns="45720" bIns="27432" anchor="t">
            <a:spAutoFit/>
          </a:bodyPr>
          <a:lstStyle/>
          <a:p>
            <a:pPr algn="l"/>
            <a:r>
              <a:rPr sz="1700" b="1">
                <a:solidFill>
                  <a:srgbClr val="005450"/>
                </a:solidFill>
                <a:latin typeface="Arial"/>
              </a:rPr>
              <a:t>Plan</a:t>
            </a:r>
          </a:p>
        </p:txBody>
      </p:sp>
      <p:sp>
        <p:nvSpPr>
          <p:cNvPr id="21" name="TextBox 20"/>
          <p:cNvSpPr txBox="1"/>
          <p:nvPr/>
        </p:nvSpPr>
        <p:spPr>
          <a:xfrm>
            <a:off x="7763256" y="2468879"/>
            <a:ext cx="1371600" cy="1280160"/>
          </a:xfrm>
          <a:prstGeom prst="rect">
            <a:avLst/>
          </a:prstGeom>
          <a:noFill/>
        </p:spPr>
        <p:txBody>
          <a:bodyPr wrap="square" lIns="45720" tIns="27432" rIns="45720" bIns="27432" anchor="t">
            <a:spAutoFit/>
          </a:bodyPr>
          <a:lstStyle/>
          <a:p>
            <a:pPr algn="l"/>
            <a:r>
              <a:rPr sz="1400" b="0">
                <a:solidFill>
                  <a:srgbClr val="1C282C"/>
                </a:solidFill>
                <a:latin typeface="Arial"/>
              </a:rPr>
              <a:t>“Let us agree the next three actions.”</a:t>
            </a:r>
          </a:p>
        </p:txBody>
      </p:sp>
      <p:sp>
        <p:nvSpPr>
          <p:cNvPr id="22" name="Rounded Rectangle 21"/>
          <p:cNvSpPr/>
          <p:nvPr/>
        </p:nvSpPr>
        <p:spPr>
          <a:xfrm>
            <a:off x="9802368" y="1874519"/>
            <a:ext cx="1828800" cy="2011680"/>
          </a:xfrm>
          <a:prstGeom prst="roundRect">
            <a:avLst/>
          </a:prstGeom>
          <a:solidFill>
            <a:srgbClr val="FFFFFF"/>
          </a:solidFill>
          <a:ln w="12700">
            <a:solidFill>
              <a:srgbClr val="DCE8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9802368" y="1874519"/>
            <a:ext cx="1828800" cy="73152"/>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10030968" y="2039111"/>
            <a:ext cx="1371600" cy="320040"/>
          </a:xfrm>
          <a:prstGeom prst="rect">
            <a:avLst/>
          </a:prstGeom>
          <a:noFill/>
        </p:spPr>
        <p:txBody>
          <a:bodyPr wrap="square" lIns="45720" tIns="27432" rIns="45720" bIns="27432" anchor="t">
            <a:spAutoFit/>
          </a:bodyPr>
          <a:lstStyle/>
          <a:p>
            <a:pPr algn="l"/>
            <a:r>
              <a:rPr sz="1700" b="1">
                <a:solidFill>
                  <a:srgbClr val="EF7E67"/>
                </a:solidFill>
                <a:latin typeface="Arial"/>
              </a:rPr>
              <a:t>Follow up</a:t>
            </a:r>
          </a:p>
        </p:txBody>
      </p:sp>
      <p:sp>
        <p:nvSpPr>
          <p:cNvPr id="25" name="TextBox 24"/>
          <p:cNvSpPr txBox="1"/>
          <p:nvPr/>
        </p:nvSpPr>
        <p:spPr>
          <a:xfrm>
            <a:off x="10030968" y="2468879"/>
            <a:ext cx="1371600" cy="1280160"/>
          </a:xfrm>
          <a:prstGeom prst="rect">
            <a:avLst/>
          </a:prstGeom>
          <a:noFill/>
        </p:spPr>
        <p:txBody>
          <a:bodyPr wrap="square" lIns="45720" tIns="27432" rIns="45720" bIns="27432" anchor="t">
            <a:spAutoFit/>
          </a:bodyPr>
          <a:lstStyle/>
          <a:p>
            <a:pPr algn="l"/>
            <a:r>
              <a:rPr sz="1400" b="0">
                <a:solidFill>
                  <a:srgbClr val="1C282C"/>
                </a:solidFill>
                <a:latin typeface="Arial"/>
              </a:rPr>
              <a:t>“We will review this on…”</a:t>
            </a:r>
          </a:p>
        </p:txBody>
      </p:sp>
      <p:sp>
        <p:nvSpPr>
          <p:cNvPr id="26" name="TextBox 25"/>
          <p:cNvSpPr txBox="1"/>
          <p:nvPr/>
        </p:nvSpPr>
        <p:spPr>
          <a:xfrm>
            <a:off x="914400" y="4892040"/>
            <a:ext cx="10332720" cy="594360"/>
          </a:xfrm>
          <a:prstGeom prst="rect">
            <a:avLst/>
          </a:prstGeom>
          <a:noFill/>
        </p:spPr>
        <p:txBody>
          <a:bodyPr wrap="square" lIns="45720" tIns="27432" rIns="45720" bIns="27432" anchor="t">
            <a:spAutoFit/>
          </a:bodyPr>
          <a:lstStyle/>
          <a:p>
            <a:pPr algn="ctr"/>
            <a:r>
              <a:rPr sz="1900" b="1">
                <a:solidFill>
                  <a:srgbClr val="53646A"/>
                </a:solidFill>
                <a:latin typeface="Arial"/>
              </a:rPr>
              <a:t>Avoid: coded language, delayed concerns, “just keep practising”, or feedback the doctor cannot act on.</a:t>
            </a:r>
          </a:p>
        </p:txBody>
      </p:sp>
      <p:sp>
        <p:nvSpPr>
          <p:cNvPr id="27" name="TextBox 26"/>
          <p:cNvSpPr txBox="1"/>
          <p:nvPr/>
        </p:nvSpPr>
        <p:spPr>
          <a:xfrm>
            <a:off x="11155680" y="6446520"/>
            <a:ext cx="365760" cy="228600"/>
          </a:xfrm>
          <a:prstGeom prst="rect">
            <a:avLst/>
          </a:prstGeom>
          <a:noFill/>
        </p:spPr>
        <p:txBody>
          <a:bodyPr wrap="square" lIns="45720" tIns="27432" rIns="45720" bIns="27432" anchor="t">
            <a:spAutoFit/>
          </a:bodyPr>
          <a:lstStyle/>
          <a:p>
            <a:pPr algn="r"/>
            <a:r>
              <a:rPr sz="900" b="0">
                <a:solidFill>
                  <a:srgbClr val="53646A"/>
                </a:solidFill>
                <a:latin typeface="Arial"/>
              </a:rPr>
              <a:t>16</a:t>
            </a:r>
          </a:p>
        </p:txBody>
      </p:sp>
      <p:sp>
        <p:nvSpPr>
          <p:cNvPr id="28" name="TextBox 27"/>
          <p:cNvSpPr txBox="1"/>
          <p:nvPr/>
        </p:nvSpPr>
        <p:spPr>
          <a:xfrm>
            <a:off x="685800" y="6446520"/>
            <a:ext cx="3657600" cy="228600"/>
          </a:xfrm>
          <a:prstGeom prst="rect">
            <a:avLst/>
          </a:prstGeom>
          <a:noFill/>
        </p:spPr>
        <p:txBody>
          <a:bodyPr wrap="square" lIns="45720" tIns="27432" rIns="45720" bIns="27432" anchor="t">
            <a:spAutoFit/>
          </a:bodyPr>
          <a:lstStyle/>
          <a:p>
            <a:pPr algn="l"/>
            <a:r>
              <a:rPr sz="900" b="0">
                <a:solidFill>
                  <a:srgbClr val="53646A"/>
                </a:solidFill>
                <a:latin typeface="Arial"/>
              </a:rPr>
              <a:t>Differential Attainment • Trainers Meeting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_wide_minimalist_surreal_landscape_abstract_ill_batch_4_169.jp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58368" y="411480"/>
            <a:ext cx="10789920" cy="640080"/>
          </a:xfrm>
          <a:prstGeom prst="rect">
            <a:avLst/>
          </a:prstGeom>
          <a:noFill/>
        </p:spPr>
        <p:txBody>
          <a:bodyPr wrap="square" lIns="45720" tIns="27432" rIns="45720" bIns="27432" anchor="t">
            <a:spAutoFit/>
          </a:bodyPr>
          <a:lstStyle/>
          <a:p>
            <a:pPr algn="l"/>
            <a:r>
              <a:rPr sz="3200" b="1">
                <a:solidFill>
                  <a:srgbClr val="005450"/>
                </a:solidFill>
                <a:latin typeface="Arial"/>
              </a:rPr>
              <a:t>Key Message</a:t>
            </a:r>
          </a:p>
        </p:txBody>
      </p:sp>
      <p:sp>
        <p:nvSpPr>
          <p:cNvPr id="5" name="TextBox 4"/>
          <p:cNvSpPr txBox="1"/>
          <p:nvPr/>
        </p:nvSpPr>
        <p:spPr>
          <a:xfrm>
            <a:off x="713232" y="164592"/>
            <a:ext cx="2743200" cy="228600"/>
          </a:xfrm>
          <a:prstGeom prst="rect">
            <a:avLst/>
          </a:prstGeom>
          <a:noFill/>
        </p:spPr>
        <p:txBody>
          <a:bodyPr wrap="square" lIns="45720" tIns="27432" rIns="45720" bIns="27432" anchor="t">
            <a:spAutoFit/>
          </a:bodyPr>
          <a:lstStyle/>
          <a:p>
            <a:pPr algn="l"/>
            <a:r>
              <a:rPr sz="1000" b="1">
                <a:solidFill>
                  <a:srgbClr val="EF7E67"/>
                </a:solidFill>
                <a:latin typeface="Arial"/>
              </a:rPr>
              <a:t>TAKEAWAY</a:t>
            </a:r>
          </a:p>
        </p:txBody>
      </p:sp>
      <p:sp>
        <p:nvSpPr>
          <p:cNvPr id="6" name="Rectangle 5"/>
          <p:cNvSpPr/>
          <p:nvPr/>
        </p:nvSpPr>
        <p:spPr>
          <a:xfrm>
            <a:off x="658368" y="1078992"/>
            <a:ext cx="1097280" cy="45720"/>
          </a:xfrm>
          <a:prstGeom prst="rect">
            <a:avLst/>
          </a:prstGeom>
          <a:solidFill>
            <a:srgbClr val="EF7E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51560" y="1645920"/>
            <a:ext cx="10149840" cy="3291840"/>
          </a:xfrm>
          <a:prstGeom prst="rect">
            <a:avLst/>
          </a:prstGeom>
          <a:noFill/>
        </p:spPr>
        <p:txBody>
          <a:bodyPr wrap="square" lIns="45720" tIns="27432" rIns="45720" bIns="27432" anchor="ctr">
            <a:spAutoFit/>
          </a:bodyPr>
          <a:lstStyle/>
          <a:p>
            <a:pPr algn="ctr"/>
            <a:r>
              <a:rPr sz="2700" b="1">
                <a:solidFill>
                  <a:srgbClr val="005450"/>
                </a:solidFill>
                <a:latin typeface="Arial"/>
              </a:rPr>
              <a:t>“Differential attainment is an educational quality issue rather than an issue of individual capability. The goal is not to lower training standards, but to ensure that all GP trainees have equitable opportunities to learn, demonstrate competence and success while maintaining consistent standards for patient safety and professional practice”</a:t>
            </a:r>
          </a:p>
        </p:txBody>
      </p:sp>
      <p:sp>
        <p:nvSpPr>
          <p:cNvPr id="8" name="TextBox 7"/>
          <p:cNvSpPr txBox="1"/>
          <p:nvPr/>
        </p:nvSpPr>
        <p:spPr>
          <a:xfrm>
            <a:off x="11155680" y="6446520"/>
            <a:ext cx="365760" cy="228600"/>
          </a:xfrm>
          <a:prstGeom prst="rect">
            <a:avLst/>
          </a:prstGeom>
          <a:noFill/>
        </p:spPr>
        <p:txBody>
          <a:bodyPr wrap="square" lIns="45720" tIns="27432" rIns="45720" bIns="27432" anchor="t">
            <a:spAutoFit/>
          </a:bodyPr>
          <a:lstStyle/>
          <a:p>
            <a:pPr algn="r"/>
            <a:r>
              <a:rPr sz="900" b="0">
                <a:solidFill>
                  <a:srgbClr val="53646A"/>
                </a:solidFill>
                <a:latin typeface="Arial"/>
              </a:rPr>
              <a:t>17</a:t>
            </a:r>
          </a:p>
        </p:txBody>
      </p:sp>
      <p:sp>
        <p:nvSpPr>
          <p:cNvPr id="9" name="TextBox 8"/>
          <p:cNvSpPr txBox="1"/>
          <p:nvPr/>
        </p:nvSpPr>
        <p:spPr>
          <a:xfrm>
            <a:off x="685800" y="6446520"/>
            <a:ext cx="3657600" cy="228600"/>
          </a:xfrm>
          <a:prstGeom prst="rect">
            <a:avLst/>
          </a:prstGeom>
          <a:noFill/>
        </p:spPr>
        <p:txBody>
          <a:bodyPr wrap="square" lIns="45720" tIns="27432" rIns="45720" bIns="27432" anchor="t">
            <a:spAutoFit/>
          </a:bodyPr>
          <a:lstStyle/>
          <a:p>
            <a:pPr algn="l"/>
            <a:r>
              <a:rPr sz="900" b="0">
                <a:solidFill>
                  <a:srgbClr val="53646A"/>
                </a:solidFill>
                <a:latin typeface="Arial"/>
              </a:rPr>
              <a:t>Differential Attainment • Trainers Meeting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_wide_soft_focus_abstract_illustration_backgroun_batch_1_169.jp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822960" y="2057400"/>
            <a:ext cx="5029200" cy="822960"/>
          </a:xfrm>
          <a:prstGeom prst="rect">
            <a:avLst/>
          </a:prstGeom>
          <a:noFill/>
        </p:spPr>
        <p:txBody>
          <a:bodyPr wrap="square" lIns="45720" tIns="27432" rIns="45720" bIns="27432" anchor="t">
            <a:spAutoFit/>
          </a:bodyPr>
          <a:lstStyle/>
          <a:p>
            <a:pPr algn="l"/>
            <a:r>
              <a:rPr sz="5400" b="1">
                <a:solidFill>
                  <a:srgbClr val="005450"/>
                </a:solidFill>
                <a:latin typeface="Arial"/>
              </a:rPr>
              <a:t>Thank You</a:t>
            </a:r>
          </a:p>
        </p:txBody>
      </p:sp>
      <p:sp>
        <p:nvSpPr>
          <p:cNvPr id="5" name="TextBox 4"/>
          <p:cNvSpPr txBox="1"/>
          <p:nvPr/>
        </p:nvSpPr>
        <p:spPr>
          <a:xfrm>
            <a:off x="899160" y="3063240"/>
            <a:ext cx="5303520" cy="1348061"/>
          </a:xfrm>
          <a:prstGeom prst="rect">
            <a:avLst/>
          </a:prstGeom>
          <a:noFill/>
        </p:spPr>
        <p:txBody>
          <a:bodyPr wrap="square" lIns="45720" tIns="27432" rIns="45720" bIns="27432" anchor="t">
            <a:spAutoFit/>
          </a:bodyPr>
          <a:lstStyle/>
          <a:p>
            <a:endParaRPr lang="en-US" sz="2800" b="1" dirty="0">
              <a:solidFill>
                <a:srgbClr val="EF7E67"/>
              </a:solidFill>
              <a:latin typeface="Arial"/>
            </a:endParaRPr>
          </a:p>
          <a:p>
            <a:pPr algn="l"/>
            <a:r>
              <a:rPr sz="2800" b="1">
                <a:solidFill>
                  <a:srgbClr val="EF7E67"/>
                </a:solidFill>
                <a:latin typeface="Arial"/>
              </a:rPr>
              <a:t>Any Questions?</a:t>
            </a:r>
            <a:endParaRPr/>
          </a:p>
          <a:p>
            <a:endParaRPr lang="en-US" sz="2800" b="1" dirty="0">
              <a:solidFill>
                <a:srgbClr val="EF7E67"/>
              </a:solidFill>
              <a:latin typeface="Arial"/>
              <a:cs typeface="Arial"/>
            </a:endParaRPr>
          </a:p>
        </p:txBody>
      </p:sp>
      <p:sp>
        <p:nvSpPr>
          <p:cNvPr id="6" name="TextBox 5"/>
          <p:cNvSpPr txBox="1"/>
          <p:nvPr/>
        </p:nvSpPr>
        <p:spPr>
          <a:xfrm>
            <a:off x="896112" y="5303520"/>
            <a:ext cx="5486400" cy="320040"/>
          </a:xfrm>
          <a:prstGeom prst="rect">
            <a:avLst/>
          </a:prstGeom>
          <a:noFill/>
        </p:spPr>
        <p:txBody>
          <a:bodyPr wrap="square" lIns="45720" tIns="27432" rIns="45720" bIns="27432" anchor="t">
            <a:spAutoFit/>
          </a:bodyPr>
          <a:lstStyle/>
          <a:p>
            <a:pPr algn="l"/>
            <a:r>
              <a:rPr sz="1500" b="0">
                <a:solidFill>
                  <a:srgbClr val="1C282C"/>
                </a:solidFill>
                <a:latin typeface="Arial"/>
              </a:rPr>
              <a:t>Dr Sadiyah Kauser • DA Champion Bolton/Wigan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TotalTime>
  <Words>963</Words>
  <Application>Microsoft Office PowerPoint</Application>
  <PresentationFormat>Widescreen</PresentationFormat>
  <Paragraphs>203</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Kauser Sadiyah (P82015)</dc:creator>
  <cp:keywords/>
  <dc:description>generated using python-pptx</dc:description>
  <cp:lastModifiedBy>Kauser Sadiyah (P82015)</cp:lastModifiedBy>
  <cp:revision>36</cp:revision>
  <dcterms:created xsi:type="dcterms:W3CDTF">2013-01-27T09:14:16Z</dcterms:created>
  <dcterms:modified xsi:type="dcterms:W3CDTF">2026-08-25T10:35:18Z</dcterms:modified>
  <cp:category/>
</cp:coreProperties>
</file>