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2023C-7FF5-4600-8FC9-8C470D5ED482}" v="24" dt="2023-09-20T13:23:42.452"/>
    <p1510:client id="{35D86F76-5CF6-4D7F-AF5B-A66666ED5DE6}" v="61" dt="2023-09-27T08:19:28.329"/>
    <p1510:client id="{F4576CB9-470D-4019-A19F-88280DD80F99}" v="1" dt="2023-09-17T13:37:14.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9/27/2023</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dirty="0"/>
          </a:p>
        </p:txBody>
      </p:sp>
    </p:spTree>
    <p:extLst>
      <p:ext uri="{BB962C8B-B14F-4D97-AF65-F5344CB8AC3E}">
        <p14:creationId xmlns:p14="http://schemas.microsoft.com/office/powerpoint/2010/main" val="990107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9/27/2023</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96760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9/27/2023</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969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9/27/2023</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84465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9/27/2023</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873338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9/27/2023</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951429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9/27/2023</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15919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9/27/2023</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95808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9/27/2023</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63522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9/27/2023</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763888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9/27/2023</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84897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9/27/2023</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012216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leademployer.merseywestlancs.nhs.uk/work-schedules" TargetMode="External"/><Relationship Id="rId2" Type="http://schemas.openxmlformats.org/officeDocument/2006/relationships/hyperlink" Target="https://heeoe.hee.nhs.uk/sites/default/files/1395226128_jxmn_guide_to_a_session_for_gp_trainees_and_trainers_1_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rimarycare.severndeanery.nhs.uk/training/trainees/the-working-week-and-the-new-junior-doctor-contract-njd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3E0473-C315-42D8-A82A-A2FE49DC6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D23A251-68F2-43E5-812B-4BBAE1AF5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pic>
        <p:nvPicPr>
          <p:cNvPr id="4" name="Picture 3" descr="Abstract design of flower petals in pastel">
            <a:extLst>
              <a:ext uri="{FF2B5EF4-FFF2-40B4-BE49-F238E27FC236}">
                <a16:creationId xmlns:a16="http://schemas.microsoft.com/office/drawing/2014/main" id="{C070E63D-C7E2-DA5E-DF74-4A2748A5F654}"/>
              </a:ext>
            </a:extLst>
          </p:cNvPr>
          <p:cNvPicPr>
            <a:picLocks noChangeAspect="1"/>
          </p:cNvPicPr>
          <p:nvPr/>
        </p:nvPicPr>
        <p:blipFill rotWithShape="1">
          <a:blip r:embed="rId2">
            <a:alphaModFix amt="40000"/>
          </a:blip>
          <a:srcRect t="14101" r="-1" b="-1"/>
          <a:stretch/>
        </p:blipFill>
        <p:spPr>
          <a:xfrm>
            <a:off x="1525" y="10"/>
            <a:ext cx="12188951" cy="6857990"/>
          </a:xfrm>
          <a:prstGeom prst="rect">
            <a:avLst/>
          </a:prstGeom>
        </p:spPr>
      </p:pic>
      <p:grpSp>
        <p:nvGrpSpPr>
          <p:cNvPr id="13" name="decorative circle">
            <a:extLst>
              <a:ext uri="{FF2B5EF4-FFF2-40B4-BE49-F238E27FC236}">
                <a16:creationId xmlns:a16="http://schemas.microsoft.com/office/drawing/2014/main" id="{0350AF23-2606-421F-AB7B-23D9B48F3E9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4102" y="236341"/>
            <a:ext cx="11340713" cy="5464029"/>
            <a:chOff x="314102" y="236341"/>
            <a:chExt cx="11340713" cy="5464029"/>
          </a:xfrm>
        </p:grpSpPr>
        <p:sp>
          <p:nvSpPr>
            <p:cNvPr id="14" name="Oval 13">
              <a:extLst>
                <a:ext uri="{FF2B5EF4-FFF2-40B4-BE49-F238E27FC236}">
                  <a16:creationId xmlns:a16="http://schemas.microsoft.com/office/drawing/2014/main" id="{526A544A-3C76-4502-A741-F4DB0E2CD2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448" y="3803994"/>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17B8593-D171-47B5-8D1A-E34E7B1384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14102" y="3044381"/>
              <a:ext cx="226735" cy="226735"/>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FEF60D4-64F6-450F-B86D-383EEA1C8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88374" y="386135"/>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97D4A7C-B520-46CB-9A94-711F53997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65714" y="236341"/>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B7B976F-E84B-4936-90D7-C8298A5E7B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1535" y="2516671"/>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C91FFEC-59DF-4D22-A925-F515207692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230142" y="458803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8931E95-0847-47E4-8AEC-312312A032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02046" y="5394590"/>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C094915-EF93-49A0-9B90-C44FB9B50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408287" y="5160714"/>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31EB4F0-FFDF-14EB-2196-F83751067121}"/>
              </a:ext>
            </a:extLst>
          </p:cNvPr>
          <p:cNvSpPr>
            <a:spLocks noGrp="1"/>
          </p:cNvSpPr>
          <p:nvPr>
            <p:ph type="ctrTitle"/>
          </p:nvPr>
        </p:nvSpPr>
        <p:spPr>
          <a:xfrm>
            <a:off x="2562606" y="1122363"/>
            <a:ext cx="7063739" cy="2387600"/>
          </a:xfrm>
        </p:spPr>
        <p:txBody>
          <a:bodyPr>
            <a:normAutofit/>
          </a:bodyPr>
          <a:lstStyle/>
          <a:p>
            <a:r>
              <a:rPr lang="en-GB" dirty="0">
                <a:solidFill>
                  <a:srgbClr val="FFFFFF"/>
                </a:solidFill>
              </a:rPr>
              <a:t>GP Post Work Scheduling- Update</a:t>
            </a:r>
          </a:p>
        </p:txBody>
      </p:sp>
      <p:sp>
        <p:nvSpPr>
          <p:cNvPr id="3" name="Subtitle 2">
            <a:extLst>
              <a:ext uri="{FF2B5EF4-FFF2-40B4-BE49-F238E27FC236}">
                <a16:creationId xmlns:a16="http://schemas.microsoft.com/office/drawing/2014/main" id="{E02EC786-9221-FAC1-164E-102E7921E06E}"/>
              </a:ext>
            </a:extLst>
          </p:cNvPr>
          <p:cNvSpPr>
            <a:spLocks noGrp="1"/>
          </p:cNvSpPr>
          <p:nvPr>
            <p:ph type="subTitle" idx="1"/>
          </p:nvPr>
        </p:nvSpPr>
        <p:spPr>
          <a:xfrm>
            <a:off x="2562606" y="3602038"/>
            <a:ext cx="7063739" cy="1655762"/>
          </a:xfrm>
        </p:spPr>
        <p:txBody>
          <a:bodyPr>
            <a:normAutofit/>
          </a:bodyPr>
          <a:lstStyle/>
          <a:p>
            <a:r>
              <a:rPr lang="en-GB" dirty="0">
                <a:solidFill>
                  <a:srgbClr val="FFFFFF"/>
                </a:solidFill>
              </a:rPr>
              <a:t>Trainers’ group meeting 27/9/23</a:t>
            </a:r>
          </a:p>
          <a:p>
            <a:r>
              <a:rPr lang="en-GB" dirty="0">
                <a:solidFill>
                  <a:srgbClr val="FFFFFF"/>
                </a:solidFill>
              </a:rPr>
              <a:t>Reuban Pratheepan</a:t>
            </a:r>
          </a:p>
        </p:txBody>
      </p:sp>
    </p:spTree>
    <p:extLst>
      <p:ext uri="{BB962C8B-B14F-4D97-AF65-F5344CB8AC3E}">
        <p14:creationId xmlns:p14="http://schemas.microsoft.com/office/powerpoint/2010/main" val="390398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0360-C0A3-EC00-5BA3-C61CD16FDF48}"/>
              </a:ext>
            </a:extLst>
          </p:cNvPr>
          <p:cNvSpPr>
            <a:spLocks noGrp="1"/>
          </p:cNvSpPr>
          <p:nvPr>
            <p:ph type="title"/>
          </p:nvPr>
        </p:nvSpPr>
        <p:spPr/>
        <p:txBody>
          <a:bodyPr/>
          <a:lstStyle/>
          <a:p>
            <a:pPr algn="ctr"/>
            <a:endParaRPr lang="en-GB" dirty="0"/>
          </a:p>
        </p:txBody>
      </p:sp>
      <p:sp>
        <p:nvSpPr>
          <p:cNvPr id="3" name="Content Placeholder 2">
            <a:extLst>
              <a:ext uri="{FF2B5EF4-FFF2-40B4-BE49-F238E27FC236}">
                <a16:creationId xmlns:a16="http://schemas.microsoft.com/office/drawing/2014/main" id="{CE9B344D-D82A-CB40-D290-CE731B0980C5}"/>
              </a:ext>
            </a:extLst>
          </p:cNvPr>
          <p:cNvSpPr>
            <a:spLocks noGrp="1"/>
          </p:cNvSpPr>
          <p:nvPr>
            <p:ph idx="1"/>
          </p:nvPr>
        </p:nvSpPr>
        <p:spPr/>
        <p:txBody>
          <a:bodyPr vert="horz" lIns="91440" tIns="45720" rIns="91440" bIns="45720" rtlCol="0" anchor="t">
            <a:normAutofit/>
          </a:bodyPr>
          <a:lstStyle/>
          <a:p>
            <a:r>
              <a:rPr lang="en-GB" b="1" dirty="0"/>
              <a:t>Work schedules to reflect the </a:t>
            </a:r>
            <a:r>
              <a:rPr lang="en-GB" b="1" dirty="0">
                <a:hlinkClick r:id="rId2"/>
              </a:rPr>
              <a:t>2012 COGPED Guidance</a:t>
            </a:r>
            <a:r>
              <a:rPr lang="en-GB" b="1" dirty="0"/>
              <a:t>.</a:t>
            </a:r>
          </a:p>
          <a:p>
            <a:r>
              <a:rPr lang="en-GB" sz="2800" dirty="0"/>
              <a:t>A working week is composed of pro-rata 10 clinical/educational sessions of 4h length</a:t>
            </a:r>
          </a:p>
          <a:p>
            <a:r>
              <a:rPr lang="en-GB" sz="2800" dirty="0"/>
              <a:t>7x Clinical sessions/week (</a:t>
            </a:r>
            <a:r>
              <a:rPr lang="en-GB" sz="2400" b="0" i="0" dirty="0">
                <a:solidFill>
                  <a:srgbClr val="3F3F3F"/>
                </a:solidFill>
                <a:effectLst/>
                <a:latin typeface="Arial" panose="020B0604020202020204" pitchFamily="34" charset="0"/>
              </a:rPr>
              <a:t>1 hour of clinical admin time for every 3 hours of patient contact)</a:t>
            </a:r>
            <a:endParaRPr lang="en-GB" sz="2800" dirty="0"/>
          </a:p>
          <a:p>
            <a:r>
              <a:rPr lang="en-GB" sz="2800" dirty="0"/>
              <a:t>2x Structured Educational sessions</a:t>
            </a:r>
          </a:p>
          <a:p>
            <a:r>
              <a:rPr lang="en-GB" sz="2800" b="1" dirty="0"/>
              <a:t>1</a:t>
            </a:r>
            <a:r>
              <a:rPr lang="en-GB" sz="2800" dirty="0"/>
              <a:t>x Independent Educational session</a:t>
            </a:r>
          </a:p>
          <a:p>
            <a:pPr marL="0" indent="0">
              <a:buNone/>
            </a:pPr>
            <a:r>
              <a:rPr lang="en-GB" dirty="0">
                <a:solidFill>
                  <a:srgbClr val="3F3F3F"/>
                </a:solidFill>
                <a:latin typeface="Arial"/>
                <a:cs typeface="Arial"/>
              </a:rPr>
              <a:t>- Lead employer expects to be able to see a copy of </a:t>
            </a:r>
            <a:r>
              <a:rPr lang="en-GB" dirty="0" err="1">
                <a:solidFill>
                  <a:srgbClr val="3F3F3F"/>
                </a:solidFill>
                <a:latin typeface="Arial"/>
                <a:cs typeface="Arial"/>
              </a:rPr>
              <a:t>DiT’s</a:t>
            </a:r>
            <a:r>
              <a:rPr lang="en-GB" dirty="0">
                <a:solidFill>
                  <a:srgbClr val="3F3F3F"/>
                </a:solidFill>
                <a:latin typeface="Arial"/>
                <a:cs typeface="Arial"/>
              </a:rPr>
              <a:t> work schedules where it then goes to the pay &amp; work schedules team for processing (</a:t>
            </a:r>
            <a:r>
              <a:rPr lang="en-GB" sz="1100" dirty="0">
                <a:solidFill>
                  <a:srgbClr val="3F3F3F"/>
                </a:solidFill>
                <a:latin typeface="Arial"/>
                <a:cs typeface="Arial"/>
              </a:rPr>
              <a:t>Lead.Employer@sthk.nhs.uk</a:t>
            </a:r>
            <a:r>
              <a:rPr lang="en-GB" dirty="0">
                <a:solidFill>
                  <a:srgbClr val="3F3F3F"/>
                </a:solidFill>
                <a:latin typeface="Arial"/>
                <a:cs typeface="Arial"/>
              </a:rPr>
              <a:t>)</a:t>
            </a:r>
            <a:endParaRPr lang="en-GB" dirty="0">
              <a:solidFill>
                <a:srgbClr val="3F3F3F"/>
              </a:solidFill>
              <a:latin typeface="Arial" panose="020B0604020202020204" pitchFamily="34" charset="0"/>
              <a:cs typeface="Arial"/>
            </a:endParaRPr>
          </a:p>
          <a:p>
            <a:pPr marL="0" indent="0">
              <a:buNone/>
            </a:pPr>
            <a:r>
              <a:rPr lang="en-GB" dirty="0">
                <a:hlinkClick r:id="rId3"/>
              </a:rPr>
              <a:t>Lead Employer - STHK | Work Schedules (merseywestlancs.nhs.uk)</a:t>
            </a:r>
            <a:endParaRPr lang="en-GB" dirty="0"/>
          </a:p>
          <a:p>
            <a:endParaRPr lang="en-GB" dirty="0"/>
          </a:p>
        </p:txBody>
      </p:sp>
    </p:spTree>
    <p:extLst>
      <p:ext uri="{BB962C8B-B14F-4D97-AF65-F5344CB8AC3E}">
        <p14:creationId xmlns:p14="http://schemas.microsoft.com/office/powerpoint/2010/main" val="308944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EB63-A7B0-BE40-3403-CEF92A6C1549}"/>
              </a:ext>
            </a:extLst>
          </p:cNvPr>
          <p:cNvSpPr>
            <a:spLocks noGrp="1"/>
          </p:cNvSpPr>
          <p:nvPr>
            <p:ph type="title"/>
          </p:nvPr>
        </p:nvSpPr>
        <p:spPr/>
        <p:txBody>
          <a:bodyPr>
            <a:normAutofit fontScale="90000"/>
          </a:bodyPr>
          <a:lstStyle/>
          <a:p>
            <a:pPr algn="ctr"/>
            <a:r>
              <a:rPr lang="en-GB" dirty="0"/>
              <a:t>Independent Educational Sessions could include- Bradford VTS</a:t>
            </a:r>
          </a:p>
        </p:txBody>
      </p:sp>
      <p:sp>
        <p:nvSpPr>
          <p:cNvPr id="3" name="Content Placeholder 2">
            <a:extLst>
              <a:ext uri="{FF2B5EF4-FFF2-40B4-BE49-F238E27FC236}">
                <a16:creationId xmlns:a16="http://schemas.microsoft.com/office/drawing/2014/main" id="{4477067F-551F-5EFA-EBA8-2C1D84FADA7A}"/>
              </a:ext>
            </a:extLst>
          </p:cNvPr>
          <p:cNvSpPr>
            <a:spLocks noGrp="1"/>
          </p:cNvSpPr>
          <p:nvPr>
            <p:ph idx="1"/>
          </p:nvPr>
        </p:nvSpPr>
        <p:spPr/>
        <p:txBody>
          <a:bodyPr>
            <a:normAutofit fontScale="92500" lnSpcReduction="10000"/>
          </a:bodyPr>
          <a:lstStyle/>
          <a:p>
            <a:r>
              <a:rPr lang="en-GB" b="0" i="0" dirty="0">
                <a:solidFill>
                  <a:srgbClr val="3F3F3F"/>
                </a:solidFill>
                <a:effectLst/>
                <a:latin typeface="Arial" panose="020B0604020202020204" pitchFamily="34" charset="0"/>
              </a:rPr>
              <a:t>These sessions should be planned and agreed with the educational / clinical supervisor to meet individual trainee’s learning needs and should be recorded in appropriate learning log entries to demonstrate learning achieved. It may sometimes be appropriate for this time to be used in gaining more clinical experience by seeing patients in surgery. It is anticipated that a significant amount of this time will be used to undertake quality improvement project(s) within the practice.</a:t>
            </a:r>
            <a:endParaRPr lang="en-GB" dirty="0"/>
          </a:p>
          <a:p>
            <a:pPr marL="0" indent="0">
              <a:buNone/>
            </a:pPr>
            <a:r>
              <a:rPr lang="en-GB" u="sng" dirty="0"/>
              <a:t>Examples</a:t>
            </a:r>
          </a:p>
          <a:p>
            <a:r>
              <a:rPr lang="en-GB" dirty="0"/>
              <a:t>Primary care team meetings e.g. practice meetings, CCG/ICB meetings, Federation meetings</a:t>
            </a:r>
          </a:p>
          <a:p>
            <a:r>
              <a:rPr lang="en-GB" dirty="0"/>
              <a:t>Audit &amp; Research</a:t>
            </a:r>
          </a:p>
          <a:p>
            <a:r>
              <a:rPr lang="en-GB" dirty="0"/>
              <a:t>Independent study/revision or tutorial preparation</a:t>
            </a:r>
          </a:p>
          <a:p>
            <a:r>
              <a:rPr lang="en-GB" dirty="0"/>
              <a:t>Sitting in with Allied Health Professionals</a:t>
            </a:r>
          </a:p>
          <a:p>
            <a:r>
              <a:rPr lang="en-GB" dirty="0"/>
              <a:t>Attending speciality clinics</a:t>
            </a:r>
          </a:p>
          <a:p>
            <a:r>
              <a:rPr lang="en-GB" dirty="0">
                <a:hlinkClick r:id="rId2"/>
              </a:rPr>
              <a:t>The Working Week and The New Junior Doctor Contract (NJDC) - Severn Primary Care (severndeanery.nhs.uk)</a:t>
            </a:r>
            <a:endParaRPr lang="en-GB" dirty="0"/>
          </a:p>
        </p:txBody>
      </p:sp>
    </p:spTree>
    <p:extLst>
      <p:ext uri="{BB962C8B-B14F-4D97-AF65-F5344CB8AC3E}">
        <p14:creationId xmlns:p14="http://schemas.microsoft.com/office/powerpoint/2010/main" val="75924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15555-8898-1CAE-663B-C7D07CB84059}"/>
              </a:ext>
            </a:extLst>
          </p:cNvPr>
          <p:cNvSpPr>
            <a:spLocks noGrp="1"/>
          </p:cNvSpPr>
          <p:nvPr>
            <p:ph type="title"/>
          </p:nvPr>
        </p:nvSpPr>
        <p:spPr/>
        <p:txBody>
          <a:bodyPr/>
          <a:lstStyle/>
          <a:p>
            <a:pPr algn="ctr"/>
            <a:r>
              <a:rPr lang="en-GB" dirty="0"/>
              <a:t>FT ST2 GP-ITP posts- GPCS</a:t>
            </a:r>
          </a:p>
        </p:txBody>
      </p:sp>
      <p:sp>
        <p:nvSpPr>
          <p:cNvPr id="3" name="Content Placeholder 2">
            <a:extLst>
              <a:ext uri="{FF2B5EF4-FFF2-40B4-BE49-F238E27FC236}">
                <a16:creationId xmlns:a16="http://schemas.microsoft.com/office/drawing/2014/main" id="{96581A3B-4295-A761-5465-1B5816F846DD}"/>
              </a:ext>
            </a:extLst>
          </p:cNvPr>
          <p:cNvSpPr>
            <a:spLocks noGrp="1"/>
          </p:cNvSpPr>
          <p:nvPr>
            <p:ph idx="1"/>
          </p:nvPr>
        </p:nvSpPr>
        <p:spPr/>
        <p:txBody>
          <a:bodyPr/>
          <a:lstStyle/>
          <a:p>
            <a:r>
              <a:rPr lang="en-GB" b="1" dirty="0"/>
              <a:t>These are GP posts</a:t>
            </a:r>
          </a:p>
          <a:p>
            <a:r>
              <a:rPr lang="en-GB" dirty="0"/>
              <a:t>Partnered Speciality will provide some structured education time. Usually in the form of a one-hour weekly meeting/teaching. (1H)</a:t>
            </a:r>
          </a:p>
          <a:p>
            <a:r>
              <a:rPr lang="en-GB" dirty="0"/>
              <a:t>Tuesday afternoon teaching is on alternate weeks 14-17.00. (3H)</a:t>
            </a:r>
          </a:p>
          <a:p>
            <a:r>
              <a:rPr lang="en-GB" dirty="0"/>
              <a:t>GP Tutorials + Portfolio time (4H)</a:t>
            </a:r>
          </a:p>
          <a:p>
            <a:r>
              <a:rPr lang="en-GB" b="1" dirty="0"/>
              <a:t>4H – Independent Education time needed</a:t>
            </a:r>
          </a:p>
          <a:p>
            <a:endParaRPr lang="en-GB" dirty="0"/>
          </a:p>
        </p:txBody>
      </p:sp>
    </p:spTree>
    <p:extLst>
      <p:ext uri="{BB962C8B-B14F-4D97-AF65-F5344CB8AC3E}">
        <p14:creationId xmlns:p14="http://schemas.microsoft.com/office/powerpoint/2010/main" val="165822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447D8-4F81-66CC-A096-AB400D26FCF7}"/>
              </a:ext>
            </a:extLst>
          </p:cNvPr>
          <p:cNvSpPr>
            <a:spLocks noGrp="1"/>
          </p:cNvSpPr>
          <p:nvPr>
            <p:ph type="title"/>
          </p:nvPr>
        </p:nvSpPr>
        <p:spPr/>
        <p:txBody>
          <a:bodyPr/>
          <a:lstStyle/>
          <a:p>
            <a:pPr algn="ctr"/>
            <a:r>
              <a:rPr lang="en-GB" dirty="0"/>
              <a:t>FT ST2 GP-Only posts- GPCS</a:t>
            </a:r>
          </a:p>
        </p:txBody>
      </p:sp>
      <p:sp>
        <p:nvSpPr>
          <p:cNvPr id="3" name="Content Placeholder 2">
            <a:extLst>
              <a:ext uri="{FF2B5EF4-FFF2-40B4-BE49-F238E27FC236}">
                <a16:creationId xmlns:a16="http://schemas.microsoft.com/office/drawing/2014/main" id="{26186800-3D08-78DC-6D76-0E32CAEBBBFB}"/>
              </a:ext>
            </a:extLst>
          </p:cNvPr>
          <p:cNvSpPr>
            <a:spLocks noGrp="1"/>
          </p:cNvSpPr>
          <p:nvPr>
            <p:ph idx="1"/>
          </p:nvPr>
        </p:nvSpPr>
        <p:spPr/>
        <p:txBody>
          <a:bodyPr/>
          <a:lstStyle/>
          <a:p>
            <a:r>
              <a:rPr lang="en-GB" dirty="0"/>
              <a:t>Tuesday afternoon weekly teaching and communication skills 14.00-17.00 (3H).</a:t>
            </a:r>
          </a:p>
          <a:p>
            <a:pPr marL="0" indent="0">
              <a:buNone/>
            </a:pPr>
            <a:r>
              <a:rPr lang="en-GB" dirty="0"/>
              <a:t>- May choose to release for the whole afternoon in GP-Only posts to incorporate one-hour of portfolio time = 4H</a:t>
            </a:r>
          </a:p>
          <a:p>
            <a:r>
              <a:rPr lang="en-GB" dirty="0"/>
              <a:t>GP Tutorials + Portfolio time (4H)</a:t>
            </a:r>
          </a:p>
          <a:p>
            <a:r>
              <a:rPr lang="en-GB" b="1" dirty="0"/>
              <a:t>4H – Independent Education time needed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287412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049-8590-087C-3C37-AF94C4C55ED3}"/>
              </a:ext>
            </a:extLst>
          </p:cNvPr>
          <p:cNvSpPr>
            <a:spLocks noGrp="1"/>
          </p:cNvSpPr>
          <p:nvPr>
            <p:ph type="title"/>
          </p:nvPr>
        </p:nvSpPr>
        <p:spPr/>
        <p:txBody>
          <a:bodyPr/>
          <a:lstStyle/>
          <a:p>
            <a:pPr algn="ctr"/>
            <a:r>
              <a:rPr lang="en-GB" dirty="0"/>
              <a:t>FT ST3 GP-Only Posts- ES</a:t>
            </a:r>
          </a:p>
        </p:txBody>
      </p:sp>
      <p:sp>
        <p:nvSpPr>
          <p:cNvPr id="3" name="Content Placeholder 2">
            <a:extLst>
              <a:ext uri="{FF2B5EF4-FFF2-40B4-BE49-F238E27FC236}">
                <a16:creationId xmlns:a16="http://schemas.microsoft.com/office/drawing/2014/main" id="{3D5F1D04-F4D4-2E14-1409-F77CD7C88457}"/>
              </a:ext>
            </a:extLst>
          </p:cNvPr>
          <p:cNvSpPr>
            <a:spLocks noGrp="1"/>
          </p:cNvSpPr>
          <p:nvPr>
            <p:ph idx="1"/>
          </p:nvPr>
        </p:nvSpPr>
        <p:spPr/>
        <p:txBody>
          <a:bodyPr vert="horz" lIns="91440" tIns="45720" rIns="91440" bIns="45720" rtlCol="0" anchor="t">
            <a:normAutofit/>
          </a:bodyPr>
          <a:lstStyle/>
          <a:p>
            <a:r>
              <a:rPr lang="en-GB"/>
              <a:t>Day-Release Course - Wednesdays 9.30-12.30… 13.30-15.30 (6h) +1.5-2h Independent educational </a:t>
            </a:r>
            <a:r>
              <a:rPr lang="en-GB" dirty="0"/>
              <a:t>time</a:t>
            </a:r>
          </a:p>
          <a:p>
            <a:r>
              <a:rPr lang="en-GB" dirty="0"/>
              <a:t>GP Tutorial 2h</a:t>
            </a:r>
          </a:p>
          <a:p>
            <a:r>
              <a:rPr lang="en-GB" b="1"/>
              <a:t>2H – Independent Education time needed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331071479"/>
      </p:ext>
    </p:extLst>
  </p:cSld>
  <p:clrMapOvr>
    <a:masterClrMapping/>
  </p:clrMapOvr>
</p:sld>
</file>

<file path=ppt/theme/theme1.xml><?xml version="1.0" encoding="utf-8"?>
<a:theme xmlns:a="http://schemas.openxmlformats.org/drawingml/2006/main" name="ConfettiVTI">
  <a:themeElements>
    <a:clrScheme name="AnalogousFromRegularSeedLeftStep">
      <a:dk1>
        <a:srgbClr val="000000"/>
      </a:dk1>
      <a:lt1>
        <a:srgbClr val="FFFFFF"/>
      </a:lt1>
      <a:dk2>
        <a:srgbClr val="2E1B30"/>
      </a:dk2>
      <a:lt2>
        <a:srgbClr val="F0F3F2"/>
      </a:lt2>
      <a:accent1>
        <a:srgbClr val="E7295E"/>
      </a:accent1>
      <a:accent2>
        <a:srgbClr val="D5179B"/>
      </a:accent2>
      <a:accent3>
        <a:srgbClr val="D129E7"/>
      </a:accent3>
      <a:accent4>
        <a:srgbClr val="7117D5"/>
      </a:accent4>
      <a:accent5>
        <a:srgbClr val="372DE7"/>
      </a:accent5>
      <a:accent6>
        <a:srgbClr val="175CD5"/>
      </a:accent6>
      <a:hlink>
        <a:srgbClr val="349C7F"/>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92</TotalTime>
  <Words>374</Words>
  <Application>Microsoft Office PowerPoint</Application>
  <PresentationFormat>Widescreen</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ConfettiVTI</vt:lpstr>
      <vt:lpstr>GP Post Work Scheduling- Update</vt:lpstr>
      <vt:lpstr>PowerPoint Presentation</vt:lpstr>
      <vt:lpstr>Independent Educational Sessions could include- Bradford VTS</vt:lpstr>
      <vt:lpstr>FT ST2 GP-ITP posts- GPCS</vt:lpstr>
      <vt:lpstr>FT ST2 GP-Only posts- GPCS</vt:lpstr>
      <vt:lpstr>FT ST3 GP-Only Posts- 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 Post Timetables</dc:title>
  <dc:creator>Reuban Pratheepan</dc:creator>
  <cp:lastModifiedBy>Reuban Pratheepan</cp:lastModifiedBy>
  <cp:revision>20</cp:revision>
  <dcterms:created xsi:type="dcterms:W3CDTF">2023-09-17T09:43:18Z</dcterms:created>
  <dcterms:modified xsi:type="dcterms:W3CDTF">2023-09-27T09:17:12Z</dcterms:modified>
</cp:coreProperties>
</file>