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6432FC-BEE4-420B-8AB6-22E1F1B2FA0B}" v="39" dt="2023-12-27T11:49:46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FF5C8-F891-C155-EDC6-ED21ECE4C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B55D2-1687-C08B-78A6-246E4DB11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0DC76-643C-A984-CA89-ACB0E141D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213E7-A427-867C-48D4-4E19E0C3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2DE23-BBA9-702F-B06B-AD20451B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2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6A8D-804B-455F-57B2-9B7F306C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B4E50-0DB4-80B5-2508-5EBD995A3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5A0C0-0794-7604-1FAB-0201C0E6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E31BE-022E-612C-187D-5A59F647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E62A0-39A9-4B55-2ED7-BF8BEADF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9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61BC18-3CAE-B520-6287-16D1890FD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0072E-45CB-15D3-7FE6-9E728325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DCC3-B740-E9A7-F3BB-E9CF5D09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8914F-9018-FAFC-853C-32719B982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FB9A6-830C-AC9C-1635-B71DDADC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4061-FD65-D585-B00C-D321DF34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4C9D7-7E3B-CA5F-5050-3F03371D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5B0D8-399C-4B2E-0E5A-BD0E29E8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A943A-6495-4FF1-7111-59CC7DBC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248F3-11A3-6800-CB95-7C044614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52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9B140-A615-3DBD-CA64-5A2526D7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6531-493D-E87A-1BB6-9A9C421E5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4F630-7D25-930B-576D-E6FC23E5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2BB8C-FC48-1F2C-10BF-01E50874A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6F0E1-996F-C66F-A23E-780152DD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03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B97E2-16DA-6741-6955-DE7D4CCA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CA1BC-AA5E-438B-EAC8-1B7BF056B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442B9-D215-5F66-98D0-7836E99D1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2CEC-3FE1-D277-AD7C-815BB581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ACDB9-005A-E469-85AB-CBBA059B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638EC-9DD2-84C5-C107-476732BB6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FFC3-4E61-2886-138C-E8E549180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FAA51-E2F2-771C-C970-460E6CEDA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093A1-F883-7C7D-2125-6C4F6B15E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57FDD2-A9AD-F977-9C95-D7F238AAD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FB118-C8FC-68A7-CB7D-85FB1D186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7BDC3F-BB93-5BD7-A824-F25D44B53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E536E5-3F92-EE02-B3BF-D091BFAD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311A0F-0558-56B6-87A1-59C3B1CB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18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1402A-4F8C-F32F-1DF3-E258EFD8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B73192-667C-4647-61E5-FD22D6FC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9C011-CB16-3E86-D082-F87AB503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47119-6A1F-296B-6DBB-56DAB7B7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8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4AAFA-499A-995F-44D2-2EB5A013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4B196-0CA8-B870-5FA7-62EF4489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75915-9EC0-AAE8-450D-F4268170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2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FDF-49EF-88AF-BB85-DD6AAAB2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E6925-8E39-2632-2169-F2262F01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9BE19-B4BA-D7BF-CF1D-4B42739E2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B5404-4C65-E21A-D3D9-CC716E46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A94A9-CFBE-DA28-2432-CF061BD7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788C3-FC46-5DF9-0068-5A0608E7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5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7188-C888-65B1-A325-DD79740FC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BC7AE-B6CE-5516-1740-710E5BFFF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AEDAF-9F94-44D2-A49C-A59C416D7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1306C-A557-29BE-84B0-15EBCC19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229B5-4FE8-5669-F69F-EA842838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20E12-2F10-BB8B-30AF-9E7B20B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61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59CFC-64E4-1A8C-8023-C299BFF2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E0FD7-31C3-0429-7EE6-D6C8F7324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EDEA3-7F7F-A18E-2561-BF0DCDB40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B60DD-8EFE-4F0B-B014-91DE89389F93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EC51D-187D-AA33-032B-0DB4CC10A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608A1-B101-38A1-9856-8331F5452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EADD-FA61-4A7E-BB9F-6BAC78F4E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7218937-3B42-063E-DC7D-E0E1648D230E}"/>
              </a:ext>
            </a:extLst>
          </p:cNvPr>
          <p:cNvSpPr/>
          <p:nvPr/>
        </p:nvSpPr>
        <p:spPr>
          <a:xfrm>
            <a:off x="1163319" y="1762125"/>
            <a:ext cx="2237105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GP applies for course via Wessex PDU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72C14C-30B2-F05B-1CCE-2395710BA0F4}"/>
              </a:ext>
            </a:extLst>
          </p:cNvPr>
          <p:cNvSpPr/>
          <p:nvPr/>
        </p:nvSpPr>
        <p:spPr>
          <a:xfrm>
            <a:off x="1163320" y="2957831"/>
            <a:ext cx="2237104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GP applies for approval as ES or CS via patch office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42D890-312F-F09D-0912-82138A500036}"/>
              </a:ext>
            </a:extLst>
          </p:cNvPr>
          <p:cNvSpPr/>
          <p:nvPr/>
        </p:nvSpPr>
        <p:spPr>
          <a:xfrm>
            <a:off x="1163320" y="5427028"/>
            <a:ext cx="2237104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Further courses and reapprovals at designated intervals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C0375B-3650-9C68-B558-8B13C89D1E6D}"/>
              </a:ext>
            </a:extLst>
          </p:cNvPr>
          <p:cNvSpPr/>
          <p:nvPr/>
        </p:nvSpPr>
        <p:spPr>
          <a:xfrm>
            <a:off x="1163320" y="534670"/>
            <a:ext cx="2237104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GP expresses interest in training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12AACA0-33FB-8FA0-CA97-6E0E979AC36B}"/>
              </a:ext>
            </a:extLst>
          </p:cNvPr>
          <p:cNvSpPr/>
          <p:nvPr/>
        </p:nvSpPr>
        <p:spPr>
          <a:xfrm>
            <a:off x="4929505" y="536417"/>
            <a:ext cx="233299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Discuss with local patch AD re appropriate course.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(AD files name and details)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A77019E-37DE-5726-4D60-FF61771ECD1F}"/>
              </a:ext>
            </a:extLst>
          </p:cNvPr>
          <p:cNvSpPr/>
          <p:nvPr/>
        </p:nvSpPr>
        <p:spPr>
          <a:xfrm>
            <a:off x="4929505" y="2957831"/>
            <a:ext cx="233299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Approval process conversation or visit completed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B5BEA75-74FA-8D7C-BD2F-A31FBA524FF3}"/>
              </a:ext>
            </a:extLst>
          </p:cNvPr>
          <p:cNvSpPr/>
          <p:nvPr/>
        </p:nvSpPr>
        <p:spPr>
          <a:xfrm>
            <a:off x="4929505" y="4217035"/>
            <a:ext cx="233299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Recommendation made to PCSB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(by patch office team via </a:t>
            </a:r>
            <a:r>
              <a:rPr lang="en-GB" sz="900" dirty="0" err="1">
                <a:solidFill>
                  <a:schemeClr val="tx1"/>
                </a:solidFill>
              </a:rPr>
              <a:t>Wx</a:t>
            </a:r>
            <a:r>
              <a:rPr lang="en-GB" sz="900" dirty="0">
                <a:solidFill>
                  <a:schemeClr val="tx1"/>
                </a:solidFill>
              </a:rPr>
              <a:t> team)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D53BDB-6E12-37ED-C129-5A3414678FFB}"/>
              </a:ext>
            </a:extLst>
          </p:cNvPr>
          <p:cNvSpPr/>
          <p:nvPr/>
        </p:nvSpPr>
        <p:spPr>
          <a:xfrm>
            <a:off x="4929505" y="5427028"/>
            <a:ext cx="233299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Trainees placed with GP educator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0BD2C6-9807-EB78-0BC7-F329404498E9}"/>
              </a:ext>
            </a:extLst>
          </p:cNvPr>
          <p:cNvSpPr/>
          <p:nvPr/>
        </p:nvSpPr>
        <p:spPr>
          <a:xfrm>
            <a:off x="8783320" y="1762125"/>
            <a:ext cx="2237105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PDU allocate ES, </a:t>
            </a:r>
            <a:r>
              <a:rPr lang="en-GB" sz="1400" dirty="0" err="1">
                <a:solidFill>
                  <a:schemeClr val="tx1"/>
                </a:solidFill>
              </a:rPr>
              <a:t>eCS</a:t>
            </a:r>
            <a:r>
              <a:rPr lang="en-GB" sz="1400" dirty="0">
                <a:solidFill>
                  <a:schemeClr val="tx1"/>
                </a:solidFill>
              </a:rPr>
              <a:t> or CS course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(confirms details with Patch office)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9FC61B9-EBFB-B724-5A9E-2A881F936CC2}"/>
              </a:ext>
            </a:extLst>
          </p:cNvPr>
          <p:cNvSpPr/>
          <p:nvPr/>
        </p:nvSpPr>
        <p:spPr>
          <a:xfrm>
            <a:off x="8783320" y="4217035"/>
            <a:ext cx="224536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Quality review and PCSB approval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B4E1C9-6E1A-7E35-DBCF-A921F47C5192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>
            <a:off x="3400424" y="991870"/>
            <a:ext cx="1529081" cy="1747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276CBA7-D624-CAED-498A-B1C367357A24}"/>
              </a:ext>
            </a:extLst>
          </p:cNvPr>
          <p:cNvCxnSpPr>
            <a:cxnSpLocks/>
            <a:stCxn id="4" idx="6"/>
            <a:endCxn id="15" idx="2"/>
          </p:cNvCxnSpPr>
          <p:nvPr/>
        </p:nvCxnSpPr>
        <p:spPr>
          <a:xfrm>
            <a:off x="3400424" y="2219325"/>
            <a:ext cx="5382896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873213-8FB4-2B13-7124-F46E33C61C94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3048000" y="3415031"/>
            <a:ext cx="1881505" cy="28255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5D83D7B-20B5-AAE5-643B-A38170928E09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7038340" y="4672488"/>
            <a:ext cx="1744980" cy="1747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111B350-5294-390C-F63D-559FD9D49ACE}"/>
              </a:ext>
            </a:extLst>
          </p:cNvPr>
          <p:cNvCxnSpPr>
            <a:cxnSpLocks/>
            <a:stCxn id="13" idx="2"/>
            <a:endCxn id="7" idx="6"/>
          </p:cNvCxnSpPr>
          <p:nvPr/>
        </p:nvCxnSpPr>
        <p:spPr>
          <a:xfrm flipH="1">
            <a:off x="3400424" y="5884228"/>
            <a:ext cx="1529081" cy="0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B23C070-E0ED-0FC3-C511-620C38900F37}"/>
              </a:ext>
            </a:extLst>
          </p:cNvPr>
          <p:cNvSpPr txBox="1"/>
          <p:nvPr/>
        </p:nvSpPr>
        <p:spPr>
          <a:xfrm>
            <a:off x="528507" y="165338"/>
            <a:ext cx="226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New Supervisor Route</a:t>
            </a:r>
          </a:p>
        </p:txBody>
      </p:sp>
    </p:spTree>
    <p:extLst>
      <p:ext uri="{BB962C8B-B14F-4D97-AF65-F5344CB8AC3E}">
        <p14:creationId xmlns:p14="http://schemas.microsoft.com/office/powerpoint/2010/main" val="333784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6D69DF0-744D-E69A-B784-9451CDD00EE6}"/>
              </a:ext>
            </a:extLst>
          </p:cNvPr>
          <p:cNvSpPr/>
          <p:nvPr/>
        </p:nvSpPr>
        <p:spPr>
          <a:xfrm>
            <a:off x="4886325" y="495300"/>
            <a:ext cx="2419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Approval request received or reapproval due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CDB1C9A-EDDC-F1E2-7BB6-1E58C70A752E}"/>
              </a:ext>
            </a:extLst>
          </p:cNvPr>
          <p:cNvSpPr/>
          <p:nvPr/>
        </p:nvSpPr>
        <p:spPr>
          <a:xfrm>
            <a:off x="971550" y="1628775"/>
            <a:ext cx="2419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First approval </a:t>
            </a:r>
            <a:r>
              <a:rPr lang="en-GB" sz="1400" b="1" dirty="0">
                <a:solidFill>
                  <a:schemeClr val="tx1"/>
                </a:solidFill>
              </a:rPr>
              <a:t>visit</a:t>
            </a:r>
            <a:r>
              <a:rPr lang="en-GB" sz="14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AD, trainer and lay person needed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9D20F1-1582-D731-A287-8D88916C6E15}"/>
              </a:ext>
            </a:extLst>
          </p:cNvPr>
          <p:cNvSpPr/>
          <p:nvPr/>
        </p:nvSpPr>
        <p:spPr>
          <a:xfrm>
            <a:off x="971550" y="2791386"/>
            <a:ext cx="2419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Visit practice, complete paperwork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337EFE-0E12-8FB5-3127-5E89E446BAF8}"/>
              </a:ext>
            </a:extLst>
          </p:cNvPr>
          <p:cNvSpPr/>
          <p:nvPr/>
        </p:nvSpPr>
        <p:spPr>
          <a:xfrm>
            <a:off x="971550" y="4029075"/>
            <a:ext cx="2419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Approval by PCSB and GMC documentation required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8A80A1-8532-D493-657A-93319CA85418}"/>
              </a:ext>
            </a:extLst>
          </p:cNvPr>
          <p:cNvSpPr/>
          <p:nvPr/>
        </p:nvSpPr>
        <p:spPr>
          <a:xfrm>
            <a:off x="4886325" y="5448300"/>
            <a:ext cx="2419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Assign trainees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53F921-767D-A6FC-3FFC-9F371953361A}"/>
              </a:ext>
            </a:extLst>
          </p:cNvPr>
          <p:cNvSpPr/>
          <p:nvPr/>
        </p:nvSpPr>
        <p:spPr>
          <a:xfrm>
            <a:off x="8420100" y="1628775"/>
            <a:ext cx="2419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Approval conversation via </a:t>
            </a:r>
            <a:r>
              <a:rPr lang="en-GB" sz="1400" b="1" dirty="0">
                <a:solidFill>
                  <a:schemeClr val="tx1"/>
                </a:solidFill>
              </a:rPr>
              <a:t>TEAMs</a:t>
            </a:r>
            <a:r>
              <a:rPr lang="en-GB" sz="1400" dirty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AD (and trainer)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3D57C1-4EE9-93C1-033E-64485C166FBD}"/>
              </a:ext>
            </a:extLst>
          </p:cNvPr>
          <p:cNvSpPr/>
          <p:nvPr/>
        </p:nvSpPr>
        <p:spPr>
          <a:xfrm>
            <a:off x="998244" y="666750"/>
            <a:ext cx="2419350" cy="69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Not yet a recognised training practice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6DE0FE-35CC-3E5F-5D4E-C04F2CD415BA}"/>
              </a:ext>
            </a:extLst>
          </p:cNvPr>
          <p:cNvSpPr/>
          <p:nvPr/>
        </p:nvSpPr>
        <p:spPr>
          <a:xfrm>
            <a:off x="8420100" y="666750"/>
            <a:ext cx="2419350" cy="69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Already a recognised training practice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369A7B1-C202-CFBC-345E-C8723397D7EB}"/>
              </a:ext>
            </a:extLst>
          </p:cNvPr>
          <p:cNvSpPr/>
          <p:nvPr/>
        </p:nvSpPr>
        <p:spPr>
          <a:xfrm>
            <a:off x="8420100" y="2828925"/>
            <a:ext cx="2419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Hold meeting, complete paperwork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C249E7-E9E0-E31E-1154-4C741C75426D}"/>
              </a:ext>
            </a:extLst>
          </p:cNvPr>
          <p:cNvSpPr/>
          <p:nvPr/>
        </p:nvSpPr>
        <p:spPr>
          <a:xfrm>
            <a:off x="8420100" y="4029075"/>
            <a:ext cx="2419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Approval by PCSB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1FF4A1-D5AB-6EB3-22E8-D6738AC53A3B}"/>
              </a:ext>
            </a:extLst>
          </p:cNvPr>
          <p:cNvSpPr/>
          <p:nvPr/>
        </p:nvSpPr>
        <p:spPr>
          <a:xfrm>
            <a:off x="4886325" y="4248150"/>
            <a:ext cx="2419350" cy="69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PCSB June and Dec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(March and Sept if needed)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2D783A-7841-A6DB-0099-3AD01012329E}"/>
              </a:ext>
            </a:extLst>
          </p:cNvPr>
          <p:cNvSpPr/>
          <p:nvPr/>
        </p:nvSpPr>
        <p:spPr>
          <a:xfrm>
            <a:off x="4886325" y="3048000"/>
            <a:ext cx="2419350" cy="69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By 30</a:t>
            </a:r>
            <a:r>
              <a:rPr lang="en-GB" sz="1400" baseline="30000" dirty="0">
                <a:solidFill>
                  <a:schemeClr val="tx1"/>
                </a:solidFill>
              </a:rPr>
              <a:t>th</a:t>
            </a:r>
            <a:r>
              <a:rPr lang="en-GB" sz="1400" dirty="0">
                <a:solidFill>
                  <a:schemeClr val="tx1"/>
                </a:solidFill>
              </a:rPr>
              <a:t> Nov for Feb starters and by 31</a:t>
            </a:r>
            <a:r>
              <a:rPr lang="en-GB" sz="1400" baseline="30000" dirty="0">
                <a:solidFill>
                  <a:schemeClr val="tx1"/>
                </a:solidFill>
              </a:rPr>
              <a:t>st</a:t>
            </a:r>
            <a:r>
              <a:rPr lang="en-GB" sz="1400" dirty="0">
                <a:solidFill>
                  <a:schemeClr val="tx1"/>
                </a:solidFill>
              </a:rPr>
              <a:t> May for Aug starters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F2C543A-397D-F0DF-F094-E1E275E45318}"/>
              </a:ext>
            </a:extLst>
          </p:cNvPr>
          <p:cNvCxnSpPr>
            <a:cxnSpLocks/>
            <a:stCxn id="4" idx="2"/>
            <a:endCxn id="5" idx="7"/>
          </p:cNvCxnSpPr>
          <p:nvPr/>
        </p:nvCxnSpPr>
        <p:spPr>
          <a:xfrm flipH="1">
            <a:off x="3036594" y="952500"/>
            <a:ext cx="1849731" cy="810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12B5EFB-BD77-749B-D660-6477AA70E2B1}"/>
              </a:ext>
            </a:extLst>
          </p:cNvPr>
          <p:cNvCxnSpPr>
            <a:cxnSpLocks/>
            <a:stCxn id="5" idx="4"/>
            <a:endCxn id="6" idx="0"/>
          </p:cNvCxnSpPr>
          <p:nvPr/>
        </p:nvCxnSpPr>
        <p:spPr>
          <a:xfrm>
            <a:off x="2181225" y="2543175"/>
            <a:ext cx="0" cy="248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F5D9F0-923B-7BE7-25AF-846CAA7D90D7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>
            <a:off x="2181225" y="3705786"/>
            <a:ext cx="0" cy="323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4BD9A00-3F0E-5758-5FB0-942587471BE7}"/>
              </a:ext>
            </a:extLst>
          </p:cNvPr>
          <p:cNvCxnSpPr>
            <a:cxnSpLocks/>
            <a:stCxn id="7" idx="4"/>
            <a:endCxn id="8" idx="2"/>
          </p:cNvCxnSpPr>
          <p:nvPr/>
        </p:nvCxnSpPr>
        <p:spPr>
          <a:xfrm>
            <a:off x="2181225" y="4943475"/>
            <a:ext cx="2705100" cy="96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616C490-6B28-923F-3C79-70AA4306A7B1}"/>
              </a:ext>
            </a:extLst>
          </p:cNvPr>
          <p:cNvCxnSpPr>
            <a:cxnSpLocks/>
            <a:stCxn id="4" idx="6"/>
            <a:endCxn id="9" idx="1"/>
          </p:cNvCxnSpPr>
          <p:nvPr/>
        </p:nvCxnSpPr>
        <p:spPr>
          <a:xfrm>
            <a:off x="7305675" y="952500"/>
            <a:ext cx="1468731" cy="810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F9D957E-AF00-5BAC-F75B-CD83A29AC9F7}"/>
              </a:ext>
            </a:extLst>
          </p:cNvPr>
          <p:cNvCxnSpPr>
            <a:cxnSpLocks/>
            <a:stCxn id="9" idx="4"/>
            <a:endCxn id="13" idx="0"/>
          </p:cNvCxnSpPr>
          <p:nvPr/>
        </p:nvCxnSpPr>
        <p:spPr>
          <a:xfrm>
            <a:off x="9629775" y="2543175"/>
            <a:ext cx="0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B1C6B2B-2BEE-3A47-0041-903473108147}"/>
              </a:ext>
            </a:extLst>
          </p:cNvPr>
          <p:cNvCxnSpPr>
            <a:cxnSpLocks/>
            <a:stCxn id="13" idx="4"/>
            <a:endCxn id="15" idx="0"/>
          </p:cNvCxnSpPr>
          <p:nvPr/>
        </p:nvCxnSpPr>
        <p:spPr>
          <a:xfrm>
            <a:off x="9629775" y="3743325"/>
            <a:ext cx="0" cy="28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AB4BCD9-BAFC-EAB3-F007-DFEBDA40BC73}"/>
              </a:ext>
            </a:extLst>
          </p:cNvPr>
          <p:cNvCxnSpPr>
            <a:cxnSpLocks/>
            <a:stCxn id="15" idx="4"/>
            <a:endCxn id="8" idx="6"/>
          </p:cNvCxnSpPr>
          <p:nvPr/>
        </p:nvCxnSpPr>
        <p:spPr>
          <a:xfrm flipH="1">
            <a:off x="7305675" y="4943475"/>
            <a:ext cx="2324100" cy="96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68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16BE-AA18-987B-8710-7C2622BF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Approval paperwork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E19D-2E91-7FE0-8A9D-348917ACE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approval application form - Send to visiting AD and trainer (and lay person if new training premises) TWO WEEKS before visit. Check if received three weeks before and if not, chase.</a:t>
            </a:r>
          </a:p>
          <a:p>
            <a:r>
              <a:rPr lang="en-GB" dirty="0"/>
              <a:t>E&amp;D certificate. Within past 2 years if first approval, within past 3 months if reapproval. * TBC with HOS if E&amp;D paperwork still needed.</a:t>
            </a:r>
          </a:p>
          <a:p>
            <a:r>
              <a:rPr lang="en-GB" dirty="0"/>
              <a:t>Signed support form (need to do per practice rather than per trainer) within past 2 years.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0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16BE-AA18-987B-8710-7C2622BF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Approval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E19D-2E91-7FE0-8A9D-348917ACE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Paperwork needed two weeks before time of visit or conversation. Chase if not received 3 weeks in advance.</a:t>
            </a:r>
          </a:p>
          <a:p>
            <a:r>
              <a:rPr lang="en-GB" dirty="0"/>
              <a:t>Visiting in person rare unless NEW training practice or support visit triggered.</a:t>
            </a:r>
          </a:p>
          <a:p>
            <a:r>
              <a:rPr lang="en-GB" dirty="0"/>
              <a:t>1.5 hour TEAMs meeting booked for visit (should only take 1 hour).</a:t>
            </a:r>
          </a:p>
          <a:p>
            <a:r>
              <a:rPr lang="en-GB" dirty="0"/>
              <a:t>1 hour blocked on calendar for lead visitor for write up of visit. </a:t>
            </a:r>
          </a:p>
          <a:p>
            <a:r>
              <a:rPr lang="en-GB" dirty="0"/>
              <a:t>Email subject tile ‘ES (or CS) first approval (or reapproval), name of trainer and name of practice’ </a:t>
            </a:r>
            <a:r>
              <a:rPr lang="en-GB" dirty="0" err="1"/>
              <a:t>e.g</a:t>
            </a:r>
            <a:r>
              <a:rPr lang="en-GB" dirty="0"/>
              <a:t> ES reapproval Jane Smith, Island Practice.</a:t>
            </a:r>
          </a:p>
          <a:p>
            <a:r>
              <a:rPr lang="en-GB" dirty="0"/>
              <a:t>If cannot be arranged on a Wednesday, please liaise with Rachel</a:t>
            </a:r>
          </a:p>
          <a:p>
            <a:r>
              <a:rPr lang="en-GB" dirty="0"/>
              <a:t>Maximum </a:t>
            </a:r>
            <a:r>
              <a:rPr lang="en-GB"/>
              <a:t>two supervisor approvals </a:t>
            </a:r>
            <a:r>
              <a:rPr lang="en-GB" dirty="0"/>
              <a:t>on one day.</a:t>
            </a:r>
          </a:p>
        </p:txBody>
      </p:sp>
    </p:spTree>
    <p:extLst>
      <p:ext uri="{BB962C8B-B14F-4D97-AF65-F5344CB8AC3E}">
        <p14:creationId xmlns:p14="http://schemas.microsoft.com/office/powerpoint/2010/main" val="162821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384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Approval paperwork</vt:lpstr>
      <vt:lpstr>Approval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Elliott</dc:creator>
  <cp:lastModifiedBy>Rachel Elliott</cp:lastModifiedBy>
  <cp:revision>3</cp:revision>
  <dcterms:created xsi:type="dcterms:W3CDTF">2023-12-27T10:49:37Z</dcterms:created>
  <dcterms:modified xsi:type="dcterms:W3CDTF">2024-03-13T18:43:20Z</dcterms:modified>
</cp:coreProperties>
</file>