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9" r:id="rId7"/>
    <p:sldId id="280" r:id="rId8"/>
    <p:sldId id="282" r:id="rId9"/>
    <p:sldId id="285" r:id="rId10"/>
    <p:sldId id="286" r:id="rId11"/>
    <p:sldId id="277" r:id="rId12"/>
    <p:sldId id="287" r:id="rId13"/>
    <p:sldId id="288" r:id="rId14"/>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p:scale>
          <a:sx n="51" d="100"/>
          <a:sy n="51" d="100"/>
        </p:scale>
        <p:origin x="-888"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dgm:t>
        <a:bodyPr/>
        <a:lstStyle/>
        <a:p>
          <a:pPr>
            <a:buFont typeface="+mj-lt"/>
            <a:buAutoNum type="arabicPeriod"/>
          </a:pPr>
          <a:r>
            <a:rPr lang="en-GB" sz="1100" b="0" dirty="0"/>
            <a:t>Log-in to your SMS account</a:t>
          </a:r>
          <a:endParaRPr lang="en-US" sz="1100" dirty="0"/>
        </a:p>
      </dgm:t>
    </dgm:pt>
    <dgm:pt modelId="{155B5600-4490-4481-B652-49A05CAC8E63}" type="parTrans" cxnId="{C9DAB243-5CB8-4AC3-9167-4F6075C05AEC}">
      <dgm:prSet/>
      <dgm:spPr/>
      <dgm:t>
        <a:bodyPr/>
        <a:lstStyle/>
        <a:p>
          <a:endParaRPr lang="en-US"/>
        </a:p>
      </dgm:t>
    </dgm:pt>
    <dgm:pt modelId="{311EF235-7A67-476B-9414-E69112E23DB7}" type="sibTrans" cxnId="{C9DAB243-5CB8-4AC3-9167-4F6075C05AEC}">
      <dgm:prSet/>
      <dgm:spPr/>
      <dgm:t>
        <a:bodyPr/>
        <a:lstStyle/>
        <a:p>
          <a:endParaRPr lang="en-US"/>
        </a:p>
      </dgm:t>
    </dgm:pt>
    <dgm:pt modelId="{3F4BA404-9847-481F-8167-6ABCDE4AA465}">
      <dgm:prSet phldrT="[Text]" custT="1"/>
      <dgm:spPr/>
      <dgm:t>
        <a:bodyPr/>
        <a:lstStyle/>
        <a:p>
          <a:pPr>
            <a:buFont typeface="+mj-lt"/>
            <a:buAutoNum type="arabicPeriod"/>
          </a:pPr>
          <a:r>
            <a:rPr lang="en-GB" sz="1100" b="0" dirty="0"/>
            <a:t>Click on the ‘Workers’ tab in the left-hand drop down menu</a:t>
          </a:r>
          <a:endParaRPr lang="en-US" sz="1100" dirty="0"/>
        </a:p>
      </dgm:t>
    </dgm:pt>
    <dgm:pt modelId="{9C85534E-2B30-485D-9127-A81C9EA8B0BF}" type="parTrans" cxnId="{3973574E-ECCA-46C2-B3DF-85DBFECE2163}">
      <dgm:prSet/>
      <dgm:spPr/>
      <dgm:t>
        <a:bodyPr/>
        <a:lstStyle/>
        <a:p>
          <a:endParaRPr lang="en-US"/>
        </a:p>
      </dgm:t>
    </dgm:pt>
    <dgm:pt modelId="{BCC444A1-140C-40A3-8FF1-F852A2BF16C9}" type="sibTrans" cxnId="{3973574E-ECCA-46C2-B3DF-85DBFECE2163}">
      <dgm:prSet/>
      <dgm:spPr/>
      <dgm:t>
        <a:bodyPr/>
        <a:lstStyle/>
        <a:p>
          <a:endParaRPr lang="en-US"/>
        </a:p>
      </dgm:t>
    </dgm:pt>
    <dgm:pt modelId="{8CB8142E-0D66-4C3E-AA3B-BE4DA57795A4}">
      <dgm:prSet phldrT="[Text]" custT="1"/>
      <dgm:spPr/>
      <dgm:t>
        <a:bodyPr/>
        <a:lstStyle/>
        <a:p>
          <a:pPr>
            <a:buFont typeface="+mj-lt"/>
            <a:buAutoNum type="arabicPeriod"/>
          </a:pPr>
          <a:r>
            <a:rPr lang="en-GB" sz="1100" b="0" dirty="0"/>
            <a:t>Select ‘Create and Assign’ and answer the following questions</a:t>
          </a:r>
          <a:endParaRPr lang="en-US" sz="1100" dirty="0"/>
        </a:p>
      </dgm:t>
    </dgm:pt>
    <dgm:pt modelId="{523006EE-408D-4C9A-AABE-05C76C15631D}" type="sibTrans" cxnId="{F8E85937-E185-4303-8136-295CC132359B}">
      <dgm:prSet/>
      <dgm:spPr/>
      <dgm:t>
        <a:bodyPr/>
        <a:lstStyle/>
        <a:p>
          <a:endParaRPr lang="en-US"/>
        </a:p>
      </dgm:t>
    </dgm:pt>
    <dgm:pt modelId="{C5674859-64EC-4E61-B03B-20DF873BCAFC}" type="parTrans" cxnId="{F8E85937-E185-4303-8136-295CC132359B}">
      <dgm:prSet/>
      <dgm:spPr/>
      <dgm:t>
        <a:bodyPr/>
        <a:lstStyle/>
        <a:p>
          <a:endParaRPr lang="en-US"/>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272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Font typeface="+mj-lt"/>
            <a:buNone/>
          </a:pPr>
          <a:r>
            <a:rPr lang="en-GB" sz="1100" b="0" kern="1200" dirty="0"/>
            <a:t>Log-in to your SMS account</a:t>
          </a:r>
          <a:endParaRPr lang="en-US" sz="1100" kern="1200" dirty="0"/>
        </a:p>
      </dsp:txBody>
      <dsp:txXfrm>
        <a:off x="666500" y="819967"/>
        <a:ext cx="1991327" cy="1327551"/>
      </dsp:txXfrm>
    </dsp:sp>
    <dsp:sp modelId="{BB6C9C52-0979-4DB2-8515-928606FD59C8}">
      <dsp:nvSpPr>
        <dsp:cNvPr id="0" name=""/>
        <dsp:cNvSpPr/>
      </dsp:nvSpPr>
      <dsp:spPr>
        <a:xfrm>
          <a:off x="298971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Font typeface="+mj-lt"/>
            <a:buNone/>
          </a:pPr>
          <a:r>
            <a:rPr lang="en-GB" sz="1100" b="0" kern="1200" dirty="0"/>
            <a:t>Click on the ‘Workers’ tab in the left-hand drop down menu</a:t>
          </a:r>
          <a:endParaRPr lang="en-US" sz="1100" kern="1200" dirty="0"/>
        </a:p>
      </dsp:txBody>
      <dsp:txXfrm>
        <a:off x="3653490" y="819967"/>
        <a:ext cx="1991327" cy="1327551"/>
      </dsp:txXfrm>
    </dsp:sp>
    <dsp:sp modelId="{E1A6354F-B95E-48FF-8C5D-70D3B9BA1583}">
      <dsp:nvSpPr>
        <dsp:cNvPr id="0" name=""/>
        <dsp:cNvSpPr/>
      </dsp:nvSpPr>
      <dsp:spPr>
        <a:xfrm>
          <a:off x="5976705"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Font typeface="+mj-lt"/>
            <a:buNone/>
          </a:pPr>
          <a:r>
            <a:rPr lang="en-GB" sz="1100" b="0" kern="1200" dirty="0"/>
            <a:t>Select ‘Create and Assign’ and answer the following questions</a:t>
          </a:r>
          <a:endParaRPr lang="en-US" sz="1100" kern="1200" dirty="0"/>
        </a:p>
      </dsp:txBody>
      <dsp:txXfrm>
        <a:off x="6640481" y="819967"/>
        <a:ext cx="1991327" cy="13275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17/04/2024</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A0CB21D-7BEC-4DF4-9AB8-64A68C3053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0050" r="3902" b="7163"/>
          <a:stretch/>
        </p:blipFill>
        <p:spPr>
          <a:xfrm>
            <a:off x="8466" y="2060812"/>
            <a:ext cx="9510847" cy="4305870"/>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8" name="Straight Connector 7">
            <a:extLst>
              <a:ext uri="{FF2B5EF4-FFF2-40B4-BE49-F238E27FC236}">
                <a16:creationId xmlns:a16="http://schemas.microsoft.com/office/drawing/2014/main" id="{99244842-F40C-4798-A6E8-44740CEF0AEC}"/>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8" name="Straight Connector 7">
            <a:extLst>
              <a:ext uri="{FF2B5EF4-FFF2-40B4-BE49-F238E27FC236}">
                <a16:creationId xmlns:a16="http://schemas.microsoft.com/office/drawing/2014/main" id="{5CE63303-5DEF-4DCC-B38F-7199C345820D}"/>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7" name="Straight Connector 6">
            <a:extLst>
              <a:ext uri="{FF2B5EF4-FFF2-40B4-BE49-F238E27FC236}">
                <a16:creationId xmlns:a16="http://schemas.microsoft.com/office/drawing/2014/main" id="{BF00ED38-153E-4F94-BC9D-8AEDF8B6C20E}"/>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7" name="Straight Connector 6">
            <a:extLst>
              <a:ext uri="{FF2B5EF4-FFF2-40B4-BE49-F238E27FC236}">
                <a16:creationId xmlns:a16="http://schemas.microsoft.com/office/drawing/2014/main" id="{CAA7A618-5966-45B9-903B-148744380E4A}"/>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8" name="Straight Connector 7">
            <a:extLst>
              <a:ext uri="{FF2B5EF4-FFF2-40B4-BE49-F238E27FC236}">
                <a16:creationId xmlns:a16="http://schemas.microsoft.com/office/drawing/2014/main" id="{16980933-B0E6-4412-ADFE-0B2B59BF2CF4}"/>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9899122"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441645" y="553338"/>
            <a:ext cx="9015047"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801" dirty="0">
              <a:solidFill>
                <a:schemeClr val="tx1"/>
              </a:solidFill>
            </a:endParaRPr>
          </a:p>
        </p:txBody>
      </p:sp>
      <p:cxnSp>
        <p:nvCxnSpPr>
          <p:cNvPr id="11" name="Straight Connector 10">
            <a:extLst>
              <a:ext uri="{FF2B5EF4-FFF2-40B4-BE49-F238E27FC236}">
                <a16:creationId xmlns:a16="http://schemas.microsoft.com/office/drawing/2014/main" id="{4A23DE23-BA05-4DAF-912F-043427402F6F}"/>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8" name="Straight Connector 7">
            <a:extLst>
              <a:ext uri="{FF2B5EF4-FFF2-40B4-BE49-F238E27FC236}">
                <a16:creationId xmlns:a16="http://schemas.microsoft.com/office/drawing/2014/main" id="{7E8DA826-AF6F-4D52-82EB-07B9FED8ABD9}"/>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10" name="Straight Connector 9">
            <a:extLst>
              <a:ext uri="{FF2B5EF4-FFF2-40B4-BE49-F238E27FC236}">
                <a16:creationId xmlns:a16="http://schemas.microsoft.com/office/drawing/2014/main" id="{B0F1C7E6-0F94-4024-A7D6-432E7280C8B9}"/>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6" name="Straight Connector 5">
            <a:extLst>
              <a:ext uri="{FF2B5EF4-FFF2-40B4-BE49-F238E27FC236}">
                <a16:creationId xmlns:a16="http://schemas.microsoft.com/office/drawing/2014/main" id="{31B6FB02-99D7-486E-8CB3-F7A5F2226731}"/>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cxnSp>
        <p:nvCxnSpPr>
          <p:cNvPr id="5" name="Straight Connector 4">
            <a:extLst>
              <a:ext uri="{FF2B5EF4-FFF2-40B4-BE49-F238E27FC236}">
                <a16:creationId xmlns:a16="http://schemas.microsoft.com/office/drawing/2014/main" id="{A522BDA2-AF82-4816-A8F8-E9D027F1E93A}"/>
              </a:ext>
            </a:extLst>
          </p:cNvPr>
          <p:cNvCxnSpPr/>
          <p:nvPr userDrawn="1"/>
        </p:nvCxnSpPr>
        <p:spPr>
          <a:xfrm>
            <a:off x="-20323" y="6414347"/>
            <a:ext cx="1006517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ngland.Intrecruitment@nhs.ne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businesshelpdesk@homeoffice.gsi.gov.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Lst>
          </p:cNvPr>
          <p:cNvSpPr>
            <a:spLocks noGrp="1"/>
          </p:cNvSpPr>
          <p:nvPr>
            <p:ph type="ctrTitle"/>
          </p:nvPr>
        </p:nvSpPr>
        <p:spPr>
          <a:xfrm>
            <a:off x="755928" y="2549670"/>
            <a:ext cx="7880071" cy="1034386"/>
          </a:xfrm>
        </p:spPr>
        <p:txBody>
          <a:bodyPr/>
          <a:lstStyle/>
          <a:p>
            <a:r>
              <a:rPr lang="en-GB" dirty="0"/>
              <a:t>CREATING AND ASSIGNING CERTIFICATES OF SPONSORSHIP</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p:txBody>
          <a:bodyPr/>
          <a:lstStyle/>
          <a:p>
            <a:r>
              <a:rPr lang="en-GB" dirty="0"/>
              <a:t>A GUIDE FOR GP PRACTICES</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755848" y="5154943"/>
            <a:ext cx="3296841" cy="802656"/>
          </a:xfrm>
        </p:spPr>
        <p:txBody>
          <a:bodyPr/>
          <a:lstStyle/>
          <a:p>
            <a:r>
              <a:rPr lang="en-GB" dirty="0"/>
              <a:t>October 2019</a:t>
            </a:r>
          </a:p>
          <a:p>
            <a:r>
              <a:rPr lang="en-GB" dirty="0"/>
              <a:t>Guidance developed by the Department of Health and Social Care</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Reimbursement</a:t>
            </a:r>
          </a:p>
        </p:txBody>
      </p:sp>
      <p:sp>
        <p:nvSpPr>
          <p:cNvPr id="6"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292499" y="1042066"/>
            <a:ext cx="9298309" cy="5222375"/>
          </a:xfrm>
        </p:spPr>
        <p:txBody>
          <a:bodyPr>
            <a:normAutofit/>
          </a:bodyPr>
          <a:lstStyle/>
          <a:p>
            <a:pPr fontAlgn="base"/>
            <a:r>
              <a:rPr lang="en-GB" sz="1600" b="0" dirty="0"/>
              <a:t>NHS England and NHS Improvement will reimburse the following costs in relation to Certificates of Sponsorship and visa costs, to the practice via the relevant regional or local teams:</a:t>
            </a:r>
          </a:p>
          <a:p>
            <a:pPr fontAlgn="base"/>
            <a:r>
              <a:rPr lang="en-GB" sz="1600" b="0" dirty="0"/>
              <a:t>#</a:t>
            </a:r>
          </a:p>
          <a:p>
            <a:pPr fontAlgn="base"/>
            <a:endParaRPr lang="en-GB" sz="1600" b="0" dirty="0"/>
          </a:p>
          <a:p>
            <a:pPr fontAlgn="base"/>
            <a:endParaRPr lang="en-GB" sz="1600" b="0" dirty="0"/>
          </a:p>
          <a:p>
            <a:pPr fontAlgn="base"/>
            <a:endParaRPr lang="en-GB" sz="1600" b="0" dirty="0"/>
          </a:p>
          <a:p>
            <a:pPr fontAlgn="base"/>
            <a:endParaRPr lang="en-GB" sz="1600" b="0" dirty="0"/>
          </a:p>
          <a:p>
            <a:pPr fontAlgn="base"/>
            <a:endParaRPr lang="en-GB" sz="1600" b="0" dirty="0"/>
          </a:p>
          <a:p>
            <a:pPr fontAlgn="base"/>
            <a:endParaRPr lang="en-GB" sz="1600" b="0" dirty="0"/>
          </a:p>
          <a:p>
            <a:pPr fontAlgn="base"/>
            <a:endParaRPr lang="en-GB" sz="1600" b="0" dirty="0"/>
          </a:p>
          <a:p>
            <a:pPr fontAlgn="base"/>
            <a:r>
              <a:rPr lang="en-GB" sz="1600" b="0" dirty="0"/>
              <a:t>NHS England &amp; NHS Improvement will only meet any costs that were incurred after 1 June 2018 and reimbursement forms must be submitted to NHS England &amp; NHS Improvement before 31 March 2020. </a:t>
            </a:r>
          </a:p>
          <a:p>
            <a:pPr fontAlgn="base"/>
            <a:r>
              <a:rPr lang="en-GB" sz="1600" b="0" dirty="0"/>
              <a:t>Proof of payment must be provided.</a:t>
            </a:r>
          </a:p>
          <a:p>
            <a:pPr fontAlgn="base"/>
            <a:r>
              <a:rPr lang="en-GB" sz="1600" b="0" dirty="0"/>
              <a:t>For more information on reimbursement please contact </a:t>
            </a:r>
            <a:r>
              <a:rPr lang="en-GB" sz="1600" b="0" dirty="0">
                <a:hlinkClick r:id="rId2"/>
              </a:rPr>
              <a:t>England.Intrecruitment@nhs.net</a:t>
            </a:r>
            <a:endParaRPr lang="en-GB" sz="1600" b="0" dirty="0"/>
          </a:p>
        </p:txBody>
      </p:sp>
      <p:graphicFrame>
        <p:nvGraphicFramePr>
          <p:cNvPr id="9" name="Table 8"/>
          <p:cNvGraphicFramePr>
            <a:graphicFrameLocks noGrp="1"/>
          </p:cNvGraphicFramePr>
          <p:nvPr>
            <p:extLst>
              <p:ext uri="{D42A27DB-BD31-4B8C-83A1-F6EECF244321}">
                <p14:modId xmlns:p14="http://schemas.microsoft.com/office/powerpoint/2010/main" val="1087384077"/>
              </p:ext>
            </p:extLst>
          </p:nvPr>
        </p:nvGraphicFramePr>
        <p:xfrm>
          <a:off x="283634" y="1678096"/>
          <a:ext cx="9297988" cy="2670208"/>
        </p:xfrm>
        <a:graphic>
          <a:graphicData uri="http://schemas.openxmlformats.org/drawingml/2006/table">
            <a:tbl>
              <a:tblPr/>
              <a:tblGrid>
                <a:gridCol w="3356134">
                  <a:extLst>
                    <a:ext uri="{9D8B030D-6E8A-4147-A177-3AD203B41FA5}">
                      <a16:colId xmlns:a16="http://schemas.microsoft.com/office/drawing/2014/main" val="20000"/>
                    </a:ext>
                  </a:extLst>
                </a:gridCol>
                <a:gridCol w="3022392">
                  <a:extLst>
                    <a:ext uri="{9D8B030D-6E8A-4147-A177-3AD203B41FA5}">
                      <a16:colId xmlns:a16="http://schemas.microsoft.com/office/drawing/2014/main" val="20001"/>
                    </a:ext>
                  </a:extLst>
                </a:gridCol>
                <a:gridCol w="2919462">
                  <a:extLst>
                    <a:ext uri="{9D8B030D-6E8A-4147-A177-3AD203B41FA5}">
                      <a16:colId xmlns:a16="http://schemas.microsoft.com/office/drawing/2014/main" val="20002"/>
                    </a:ext>
                  </a:extLst>
                </a:gridCol>
              </a:tblGrid>
              <a:tr h="180344">
                <a:tc>
                  <a:txBody>
                    <a:bodyPr/>
                    <a:lstStyle/>
                    <a:p>
                      <a:pPr algn="l" fontAlgn="ctr"/>
                      <a:r>
                        <a:rPr lang="en-GB" sz="1100" b="1" i="0" u="none" strike="noStrike" dirty="0">
                          <a:solidFill>
                            <a:srgbClr val="000000"/>
                          </a:solidFill>
                          <a:effectLst/>
                          <a:latin typeface="Arial"/>
                        </a:rPr>
                        <a:t>Expense type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a:solidFill>
                            <a:srgbClr val="000000"/>
                          </a:solidFill>
                          <a:effectLst/>
                          <a:latin typeface="Arial"/>
                        </a:rPr>
                        <a:t>Cost incurred before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a:solidFill>
                            <a:srgbClr val="000000"/>
                          </a:solidFill>
                          <a:effectLst/>
                          <a:latin typeface="Arial"/>
                        </a:rPr>
                        <a:t>Cost incurred on and after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33542">
                <a:tc>
                  <a:txBody>
                    <a:bodyPr/>
                    <a:lstStyle/>
                    <a:p>
                      <a:pPr algn="l" fontAlgn="ctr"/>
                      <a:r>
                        <a:rPr lang="en-GB" sz="1100" b="0" i="0" u="none" strike="noStrike" dirty="0">
                          <a:solidFill>
                            <a:srgbClr val="000000"/>
                          </a:solidFill>
                          <a:effectLst/>
                          <a:latin typeface="Arial"/>
                        </a:rPr>
                        <a:t>Tier 2 visa application costs for the sponsored GP and their family</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£704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£464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33542">
                <a:tc>
                  <a:txBody>
                    <a:bodyPr/>
                    <a:lstStyle/>
                    <a:p>
                      <a:pPr algn="l" fontAlgn="ctr"/>
                      <a:r>
                        <a:rPr lang="en-GB" sz="1100" b="0" i="0" u="none" strike="noStrike">
                          <a:solidFill>
                            <a:srgbClr val="000000"/>
                          </a:solidFill>
                          <a:effectLst/>
                          <a:latin typeface="Arial"/>
                        </a:rPr>
                        <a:t>Certificate of Sponsorship costs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11390">
                <a:tc>
                  <a:txBody>
                    <a:bodyPr/>
                    <a:lstStyle/>
                    <a:p>
                      <a:pPr algn="l" fontAlgn="ctr"/>
                      <a:r>
                        <a:rPr lang="en-GB" sz="1100" b="0" i="0" u="none" strike="noStrike" dirty="0">
                          <a:solidFill>
                            <a:srgbClr val="000000"/>
                          </a:solidFill>
                          <a:effectLst/>
                          <a:latin typeface="Arial"/>
                        </a:rPr>
                        <a:t>The first 2 years of the Immigration Skills Charge for any GP employed and sponsored on a tier 2 visa</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a:t>
                      </a:r>
                      <a:r>
                        <a:rPr lang="en-GB" sz="1100" b="0" i="0" u="none" strike="noStrike" kern="1200" dirty="0">
                          <a:solidFill>
                            <a:srgbClr val="000000"/>
                          </a:solidFill>
                          <a:effectLst/>
                          <a:latin typeface="Arial"/>
                          <a:ea typeface="+mn-ea"/>
                          <a:cs typeface="+mn-cs"/>
                        </a:rPr>
                        <a:t>sponsors. See</a:t>
                      </a:r>
                      <a:br>
                        <a:rPr lang="en-GB" sz="1100" b="0" i="0" u="none" strike="noStrike" dirty="0">
                          <a:solidFill>
                            <a:srgbClr val="4F81BD"/>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sponsors. See</a:t>
                      </a:r>
                      <a:br>
                        <a:rPr lang="en-GB" sz="1100" b="0" i="0" u="none" strike="noStrike" dirty="0">
                          <a:solidFill>
                            <a:srgbClr val="000000"/>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11390">
                <a:tc>
                  <a:txBody>
                    <a:bodyPr/>
                    <a:lstStyle/>
                    <a:p>
                      <a:pPr algn="l" fontAlgn="ctr"/>
                      <a:r>
                        <a:rPr lang="en-GB" sz="1100" b="0" i="0" u="none" strike="noStrike" dirty="0">
                          <a:solidFill>
                            <a:srgbClr val="000000"/>
                          </a:solidFill>
                          <a:effectLst/>
                          <a:latin typeface="Arial"/>
                        </a:rPr>
                        <a:t>Relocation costs for the sponsored GP and immediate family.</a:t>
                      </a:r>
                      <a:br>
                        <a:rPr lang="en-GB" sz="1100" b="0" i="0" u="none" strike="noStrike" dirty="0">
                          <a:solidFill>
                            <a:srgbClr val="000000"/>
                          </a:solidFill>
                          <a:effectLst/>
                          <a:latin typeface="Arial"/>
                        </a:rPr>
                      </a:br>
                      <a:r>
                        <a:rPr lang="en-GB" sz="1100" b="0" i="0" u="none" strike="noStrike" dirty="0">
                          <a:solidFill>
                            <a:srgbClr val="000000"/>
                          </a:solidFill>
                          <a:effectLst/>
                          <a:latin typeface="Arial"/>
                        </a:rPr>
                        <a:t>Family is classed as those that will live at the GP’s home address in England</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097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E309BCE-BF40-469D-BE38-3EFC66BEC3D3}"/>
              </a:ext>
            </a:extLst>
          </p:cNvPr>
          <p:cNvSpPr>
            <a:spLocks noGrp="1"/>
          </p:cNvSpPr>
          <p:nvPr>
            <p:ph sz="half" idx="1"/>
          </p:nvPr>
        </p:nvSpPr>
        <p:spPr>
          <a:xfrm>
            <a:off x="292500" y="1440000"/>
            <a:ext cx="4533750" cy="4711418"/>
          </a:xfrm>
        </p:spPr>
        <p:txBody>
          <a:bodyPr>
            <a:normAutofit fontScale="25000" lnSpcReduction="20000"/>
          </a:bodyPr>
          <a:lstStyle/>
          <a:p>
            <a:pPr>
              <a:lnSpc>
                <a:spcPct val="110000"/>
              </a:lnSpc>
            </a:pPr>
            <a:r>
              <a:rPr lang="en-GB" sz="4400" b="0" dirty="0"/>
              <a:t>As a Tier 2 visa sponsor, you can now create and assign Certificates of Sponsorship (</a:t>
            </a:r>
            <a:r>
              <a:rPr lang="en-GB" sz="4400" dirty="0" err="1"/>
              <a:t>CoS</a:t>
            </a:r>
            <a:r>
              <a:rPr lang="en-GB" sz="4400" b="0" dirty="0"/>
              <a:t>) which your prospective international recruits will use to obtain their Tier 2 visa. </a:t>
            </a:r>
          </a:p>
          <a:p>
            <a:pPr>
              <a:lnSpc>
                <a:spcPct val="110000"/>
              </a:lnSpc>
            </a:pPr>
            <a:r>
              <a:rPr lang="en-GB" sz="4400" b="0" dirty="0"/>
              <a:t>The Home Office has produced guidance on this process, which gives information on how all sectors of the UK economy can create and assign COSs.</a:t>
            </a:r>
          </a:p>
          <a:p>
            <a:pPr>
              <a:lnSpc>
                <a:spcPct val="110000"/>
              </a:lnSpc>
            </a:pPr>
            <a:r>
              <a:rPr lang="en-GB" sz="4400" b="0" dirty="0"/>
              <a:t>This guide is a tailored version for GP practices that should help you:</a:t>
            </a:r>
          </a:p>
          <a:p>
            <a:pPr marL="342900" lvl="0" indent="-342900">
              <a:lnSpc>
                <a:spcPct val="110000"/>
              </a:lnSpc>
              <a:buFont typeface="+mj-lt"/>
              <a:buAutoNum type="arabicPeriod"/>
            </a:pPr>
            <a:r>
              <a:rPr lang="en-GB" sz="4400" b="0" dirty="0"/>
              <a:t>Create and assign your </a:t>
            </a:r>
            <a:r>
              <a:rPr lang="en-GB" sz="4400" b="0" dirty="0" err="1"/>
              <a:t>CoS</a:t>
            </a:r>
            <a:r>
              <a:rPr lang="en-GB" sz="4400" b="0" dirty="0"/>
              <a:t>; and</a:t>
            </a:r>
          </a:p>
          <a:p>
            <a:pPr marL="342900" lvl="0" indent="-342900">
              <a:lnSpc>
                <a:spcPct val="110000"/>
              </a:lnSpc>
              <a:buFont typeface="+mj-lt"/>
              <a:buAutoNum type="arabicPeriod"/>
            </a:pPr>
            <a:r>
              <a:rPr lang="en-GB" sz="4400" b="0" dirty="0"/>
              <a:t>Provide the details of the </a:t>
            </a:r>
            <a:r>
              <a:rPr lang="en-GB" sz="4400" b="0" dirty="0" err="1"/>
              <a:t>CoS</a:t>
            </a:r>
            <a:r>
              <a:rPr lang="en-GB" sz="4400" b="0" dirty="0"/>
              <a:t> to your prospective international recruit.</a:t>
            </a:r>
          </a:p>
          <a:p>
            <a:pPr lvl="0">
              <a:lnSpc>
                <a:spcPct val="110000"/>
              </a:lnSpc>
            </a:pPr>
            <a:r>
              <a:rPr lang="en-GB" sz="4400" dirty="0"/>
              <a:t>This process is very straightforward and largely consists of data entry into an online form. That said, it is vital that all information provided is accurate. Any inaccuracies in the information provided can invalidate the visa awarded to an applicant and result in the revocation of the practice’s sponsorship licence and/or criminal proceedings. </a:t>
            </a:r>
          </a:p>
          <a:p>
            <a:pPr lvl="0">
              <a:lnSpc>
                <a:spcPct val="110000"/>
              </a:lnSpc>
            </a:pPr>
            <a:r>
              <a:rPr lang="en-GB" sz="4400" b="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4400" b="0" dirty="0"/>
              <a:t>This guidance does not replace official Home Office guidance, but should help you get through the registration process with ease.</a:t>
            </a:r>
          </a:p>
          <a:p>
            <a:pPr>
              <a:lnSpc>
                <a:spcPct val="110000"/>
              </a:lnSpc>
            </a:pPr>
            <a:r>
              <a:rPr lang="en-GB" sz="4400" b="0" dirty="0"/>
              <a:t>Let’s get started…</a:t>
            </a:r>
          </a:p>
          <a:p>
            <a:endParaRPr lang="en-GB" dirty="0"/>
          </a:p>
        </p:txBody>
      </p:sp>
      <p:sp>
        <p:nvSpPr>
          <p:cNvPr id="10" name="Title 4">
            <a:extLst>
              <a:ext uri="{FF2B5EF4-FFF2-40B4-BE49-F238E27FC236}">
                <a16:creationId xmlns:a16="http://schemas.microsoft.com/office/drawing/2014/main" id="{E6961BA0-DB6D-4443-9111-19E2E4C97FF0}"/>
              </a:ext>
            </a:extLst>
          </p:cNvPr>
          <p:cNvSpPr txBox="1">
            <a:spLocks/>
          </p:cNvSpPr>
          <p:nvPr/>
        </p:nvSpPr>
        <p:spPr>
          <a:xfrm>
            <a:off x="1120956" y="512402"/>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Introduction to Creating and Assigning Certificates of Sponsorship</a:t>
            </a:r>
          </a:p>
        </p:txBody>
      </p:sp>
      <p:pic>
        <p:nvPicPr>
          <p:cNvPr id="6" name="Content Placeholder 5">
            <a:extLst>
              <a:ext uri="{FF2B5EF4-FFF2-40B4-BE49-F238E27FC236}">
                <a16:creationId xmlns:a16="http://schemas.microsoft.com/office/drawing/2014/main" id="{AE5703F7-5AC1-4501-8DC7-341DD67B4A8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57775" y="2184017"/>
            <a:ext cx="4532313" cy="3223392"/>
          </a:xfrm>
        </p:spPr>
      </p:pic>
    </p:spTree>
    <p:extLst>
      <p:ext uri="{BB962C8B-B14F-4D97-AF65-F5344CB8AC3E}">
        <p14:creationId xmlns:p14="http://schemas.microsoft.com/office/powerpoint/2010/main" val="89154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1"/>
          </p:nvPr>
        </p:nvSpPr>
        <p:spPr>
          <a:xfrm>
            <a:off x="292500" y="1219200"/>
            <a:ext cx="4533750" cy="4932218"/>
          </a:xfrm>
        </p:spPr>
        <p:txBody>
          <a:bodyPr>
            <a:noAutofit/>
          </a:bodyPr>
          <a:lstStyle/>
          <a:p>
            <a:pPr algn="ctr"/>
            <a:r>
              <a:rPr lang="en-GB" sz="1100" u="sng" dirty="0"/>
              <a:t>DOCUMENTS</a:t>
            </a:r>
          </a:p>
          <a:p>
            <a:r>
              <a:rPr lang="en-GB" sz="1100" b="0" dirty="0"/>
              <a:t>We have created a checklist of all the information that you will need in order to complete the process of creating and assigning a </a:t>
            </a:r>
            <a:r>
              <a:rPr lang="en-GB" sz="1100" b="0" dirty="0" err="1"/>
              <a:t>CoS.</a:t>
            </a:r>
            <a:r>
              <a:rPr lang="en-GB" sz="1100" b="0" dirty="0"/>
              <a:t> </a:t>
            </a:r>
          </a:p>
          <a:p>
            <a:r>
              <a:rPr lang="en-GB" sz="1100" b="0" dirty="0"/>
              <a:t>In short, you will need to have the following to hand in order to complete the process:</a:t>
            </a:r>
          </a:p>
          <a:p>
            <a:pPr marL="449263" indent="-449263">
              <a:lnSpc>
                <a:spcPct val="110000"/>
              </a:lnSpc>
              <a:buAutoNum type="arabicPeriod"/>
            </a:pPr>
            <a:r>
              <a:rPr lang="en-GB" sz="1100" b="0" dirty="0"/>
              <a:t>A copy of the applicant’s passport;</a:t>
            </a:r>
          </a:p>
          <a:p>
            <a:pPr marL="449263" indent="-449263">
              <a:lnSpc>
                <a:spcPct val="110000"/>
              </a:lnSpc>
              <a:buAutoNum type="arabicPeriod"/>
            </a:pPr>
            <a:r>
              <a:rPr lang="en-GB" sz="1100" b="0" dirty="0"/>
              <a:t>A copy of their professional registration certificate with the GMC;</a:t>
            </a:r>
          </a:p>
          <a:p>
            <a:pPr marL="449263" indent="-449263">
              <a:lnSpc>
                <a:spcPct val="110000"/>
              </a:lnSpc>
              <a:buAutoNum type="arabicPeriod"/>
            </a:pPr>
            <a:r>
              <a:rPr lang="en-GB" sz="1100" b="0" dirty="0"/>
              <a:t>Proof of the applicant’s current address (bank statement, utility bill etc.); and</a:t>
            </a:r>
          </a:p>
          <a:p>
            <a:pPr marL="449263" indent="-449263">
              <a:lnSpc>
                <a:spcPct val="110000"/>
              </a:lnSpc>
              <a:buAutoNum type="arabicPeriod"/>
            </a:pPr>
            <a:r>
              <a:rPr lang="en-GB" sz="1100" b="0" dirty="0"/>
              <a:t>Any information relating to previous UK visas that the applicant might have had.</a:t>
            </a:r>
          </a:p>
          <a:p>
            <a:pPr algn="ctr">
              <a:lnSpc>
                <a:spcPct val="110000"/>
              </a:lnSpc>
            </a:pPr>
            <a:r>
              <a:rPr lang="en-GB" sz="1100" u="sng" dirty="0"/>
              <a:t>TIMELINES</a:t>
            </a:r>
          </a:p>
          <a:p>
            <a:r>
              <a:rPr lang="en-GB" sz="1100" b="0" dirty="0"/>
              <a:t>You should not to try to create and assign a </a:t>
            </a:r>
            <a:r>
              <a:rPr lang="en-GB" sz="1100" b="0" dirty="0" err="1"/>
              <a:t>CoS</a:t>
            </a:r>
            <a:r>
              <a:rPr lang="en-GB" sz="1100" b="0" dirty="0"/>
              <a:t> if the applicant’s start date is more than 3 months in the future. The system will not allow you to.</a:t>
            </a:r>
          </a:p>
          <a:p>
            <a:r>
              <a:rPr lang="en-GB" sz="1100" b="0" dirty="0"/>
              <a:t>The applicant should be aware that, upon applying for a Tier 2 visa, they must begin their role within 4 weeks of the date the visa is issued, or the visa becomes invalid.</a:t>
            </a:r>
          </a:p>
          <a:p>
            <a:endParaRPr lang="en-GB" sz="1100" b="0" dirty="0"/>
          </a:p>
          <a:p>
            <a:pPr>
              <a:lnSpc>
                <a:spcPct val="110000"/>
              </a:lnSpc>
            </a:pPr>
            <a:endParaRPr lang="en-GB" sz="1100" b="0" dirty="0"/>
          </a:p>
          <a:p>
            <a:pPr marL="449263" indent="-449263">
              <a:lnSpc>
                <a:spcPct val="110000"/>
              </a:lnSpc>
              <a:buAutoNum type="arabicPeriod"/>
            </a:pPr>
            <a:endParaRPr lang="en-GB" sz="1100" b="0" dirty="0"/>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2"/>
          </p:nvPr>
        </p:nvSpPr>
        <p:spPr>
          <a:xfrm>
            <a:off x="5057060" y="1219200"/>
            <a:ext cx="4533750" cy="4932218"/>
          </a:xfrm>
        </p:spPr>
        <p:txBody>
          <a:bodyPr>
            <a:normAutofit/>
          </a:bodyPr>
          <a:lstStyle/>
          <a:p>
            <a:pPr algn="ctr">
              <a:lnSpc>
                <a:spcPct val="110000"/>
              </a:lnSpc>
            </a:pPr>
            <a:r>
              <a:rPr lang="en-GB" sz="1100" u="sng" dirty="0"/>
              <a:t>KEY PEOPLE</a:t>
            </a:r>
          </a:p>
          <a:p>
            <a:pPr>
              <a:lnSpc>
                <a:spcPct val="110000"/>
              </a:lnSpc>
            </a:pPr>
            <a:r>
              <a:rPr lang="en-GB" sz="1100" b="0" dirty="0"/>
              <a:t>Creating and assigning a </a:t>
            </a:r>
            <a:r>
              <a:rPr lang="en-GB" sz="1100" b="0" dirty="0" err="1"/>
              <a:t>CoS</a:t>
            </a:r>
            <a:r>
              <a:rPr lang="en-GB" sz="1100" b="0" dirty="0"/>
              <a:t> will require you to access your SMS account. As such you will need to have the necessary authorisation to both access the account and to make a payment on behalf of the practice.</a:t>
            </a:r>
          </a:p>
          <a:p>
            <a:pPr>
              <a:lnSpc>
                <a:spcPct val="110000"/>
              </a:lnSpc>
            </a:pPr>
            <a:r>
              <a:rPr lang="en-GB" sz="1100" b="0" dirty="0"/>
              <a:t>Given the importance attached to all information being provided accurately, we advise that either your Authorising Officer or a level 1 user completes this process. Alternatively, a level 2 user can complete the data entry part of the process, and the AO or a level 1 user can review the information for accuracy and make the necessary payments.</a:t>
            </a:r>
          </a:p>
          <a:p>
            <a:pPr algn="ctr">
              <a:lnSpc>
                <a:spcPct val="110000"/>
              </a:lnSpc>
            </a:pPr>
            <a:r>
              <a:rPr lang="en-GB" sz="1100" u="sng" dirty="0"/>
              <a:t>COST</a:t>
            </a:r>
          </a:p>
          <a:p>
            <a:pPr marL="457200" indent="-457200">
              <a:lnSpc>
                <a:spcPct val="110000"/>
              </a:lnSpc>
              <a:buFont typeface="+mj-lt"/>
              <a:buAutoNum type="arabicPeriod"/>
            </a:pPr>
            <a:r>
              <a:rPr lang="en-GB" sz="1100" b="0" dirty="0"/>
              <a:t>Each </a:t>
            </a:r>
            <a:r>
              <a:rPr lang="en-GB" sz="1100" b="0" dirty="0" err="1"/>
              <a:t>CoS</a:t>
            </a:r>
            <a:r>
              <a:rPr lang="en-GB" sz="1100" b="0" dirty="0"/>
              <a:t> costs £199, payable once all of the required information has been entered into the online form.</a:t>
            </a:r>
          </a:p>
          <a:p>
            <a:pPr marL="457200" indent="-457200">
              <a:lnSpc>
                <a:spcPct val="110000"/>
              </a:lnSpc>
              <a:buFont typeface="+mj-lt"/>
              <a:buAutoNum type="arabicPeriod"/>
            </a:pPr>
            <a:r>
              <a:rPr lang="en-GB" sz="1100" b="0" dirty="0"/>
              <a:t>There is also a Immigration Skills Charge that applies to new Tier 2 visas. This charge is £1000. </a:t>
            </a:r>
          </a:p>
          <a:p>
            <a:pPr marL="457200" indent="-457200">
              <a:lnSpc>
                <a:spcPct val="110000"/>
              </a:lnSpc>
              <a:buFont typeface="+mj-lt"/>
              <a:buAutoNum type="arabicPeriod"/>
            </a:pPr>
            <a:r>
              <a:rPr lang="en-GB" sz="1100" b="0" dirty="0"/>
              <a:t>The Immigration Skills Charge does not apply to those applicants that are transferring from a Tier 4 to a Tier 2 visa.</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071" y="24004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1"/>
            <p:extLst>
              <p:ext uri="{D42A27DB-BD31-4B8C-83A1-F6EECF244321}">
                <p14:modId xmlns:p14="http://schemas.microsoft.com/office/powerpoint/2010/main" val="3371964526"/>
              </p:ext>
            </p:extLst>
          </p:nvPr>
        </p:nvGraphicFramePr>
        <p:xfrm>
          <a:off x="292500" y="914331"/>
          <a:ext cx="9298308" cy="2967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2"/>
          </p:nvPr>
        </p:nvSpPr>
        <p:spPr>
          <a:xfrm>
            <a:off x="292500" y="3683479"/>
            <a:ext cx="4533750" cy="2570671"/>
          </a:xfrm>
        </p:spPr>
        <p:txBody>
          <a:bodyPr>
            <a:normAutofit/>
          </a:bodyPr>
          <a:lstStyle/>
          <a:p>
            <a:pPr marL="449263" indent="-449263">
              <a:buFont typeface="+mj-lt"/>
              <a:buAutoNum type="arabicPeriod"/>
            </a:pPr>
            <a:r>
              <a:rPr lang="en-GB" sz="1100" b="0" dirty="0"/>
              <a:t>Select ‘</a:t>
            </a:r>
            <a:r>
              <a:rPr lang="en-GB" sz="1100" dirty="0"/>
              <a:t>No</a:t>
            </a:r>
            <a:r>
              <a:rPr lang="en-GB" sz="1100" b="0" dirty="0"/>
              <a:t>’ in the first box;</a:t>
            </a:r>
          </a:p>
          <a:p>
            <a:pPr marL="449263" indent="-449263">
              <a:buFont typeface="+mj-lt"/>
              <a:buAutoNum type="arabicPeriod"/>
            </a:pPr>
            <a:r>
              <a:rPr lang="en-GB" sz="1100" b="0" dirty="0"/>
              <a:t>Select ‘</a:t>
            </a:r>
            <a:r>
              <a:rPr lang="en-GB" sz="1100" dirty="0"/>
              <a:t>Tier 2</a:t>
            </a:r>
            <a:r>
              <a:rPr lang="en-GB" sz="1100" b="0" dirty="0"/>
              <a:t>’ as the tier of visa for which you </a:t>
            </a:r>
            <a:r>
              <a:rPr lang="en-GB" sz="1100" b="0" dirty="0" err="1"/>
              <a:t>CoS</a:t>
            </a:r>
            <a:r>
              <a:rPr lang="en-GB" sz="1100" b="0" dirty="0"/>
              <a:t> will be used;</a:t>
            </a:r>
          </a:p>
          <a:p>
            <a:pPr marL="449263" indent="-449263">
              <a:buFont typeface="+mj-lt"/>
              <a:buAutoNum type="arabicPeriod"/>
            </a:pPr>
            <a:r>
              <a:rPr lang="en-GB" sz="1100" b="0" dirty="0"/>
              <a:t>Select ‘</a:t>
            </a:r>
            <a:r>
              <a:rPr lang="en-GB" sz="1100" dirty="0"/>
              <a:t>Tier 2 General</a:t>
            </a:r>
            <a:r>
              <a:rPr lang="en-GB" sz="1100" b="0" dirty="0"/>
              <a:t>’ as the category of Tier 2 visa</a:t>
            </a:r>
          </a:p>
          <a:p>
            <a:pPr marL="449263" indent="-449263">
              <a:buFont typeface="+mj-lt"/>
              <a:buAutoNum type="arabicPeriod"/>
            </a:pPr>
            <a:r>
              <a:rPr lang="en-GB" sz="1100" b="0" dirty="0"/>
              <a:t>Select ‘General (</a:t>
            </a:r>
            <a:r>
              <a:rPr lang="en-GB" sz="1100" dirty="0"/>
              <a:t>New Hires – Doctors/Nurses – ISC liable</a:t>
            </a:r>
            <a:r>
              <a:rPr lang="en-GB" sz="1100" b="0" dirty="0"/>
              <a:t>)’ under the sub-category options</a:t>
            </a:r>
          </a:p>
          <a:p>
            <a:pPr marL="449263" indent="-449263">
              <a:buFont typeface="+mj-lt"/>
              <a:buAutoNum type="arabicPeriod"/>
            </a:pPr>
            <a:r>
              <a:rPr lang="en-GB" sz="1100" b="0" dirty="0"/>
              <a:t>Click ‘</a:t>
            </a:r>
            <a:r>
              <a:rPr lang="en-GB" sz="1100" dirty="0"/>
              <a:t>Next</a:t>
            </a:r>
            <a:r>
              <a:rPr lang="en-GB" sz="1100" b="0" dirty="0"/>
              <a:t>’</a:t>
            </a:r>
          </a:p>
          <a:p>
            <a:pPr marL="449263" indent="-449263"/>
            <a:r>
              <a:rPr lang="en-GB" sz="1100" b="0" dirty="0"/>
              <a:t>  </a:t>
            </a:r>
          </a:p>
          <a:p>
            <a:endParaRPr lang="en-GB" dirty="0"/>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150" y="118311"/>
            <a:ext cx="929622" cy="92962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Getting started</a:t>
            </a:r>
          </a:p>
        </p:txBody>
      </p:sp>
      <p:pic>
        <p:nvPicPr>
          <p:cNvPr id="9" name="Picture 8">
            <a:extLst>
              <a:ext uri="{FF2B5EF4-FFF2-40B4-BE49-F238E27FC236}">
                <a16:creationId xmlns:a16="http://schemas.microsoft.com/office/drawing/2014/main" id="{16FEDA07-AF23-4500-83B3-3E341A1A8275}"/>
              </a:ext>
            </a:extLst>
          </p:cNvPr>
          <p:cNvPicPr/>
          <p:nvPr/>
        </p:nvPicPr>
        <p:blipFill rotWithShape="1">
          <a:blip r:embed="rId8"/>
          <a:srcRect l="23147" t="9763" r="23761" b="45029"/>
          <a:stretch/>
        </p:blipFill>
        <p:spPr bwMode="auto">
          <a:xfrm>
            <a:off x="5036907" y="3198763"/>
            <a:ext cx="4343243" cy="29581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292500" y="1929860"/>
            <a:ext cx="4533750" cy="4221558"/>
          </a:xfrm>
        </p:spPr>
        <p:txBody>
          <a:bodyPr>
            <a:normAutofit/>
          </a:bodyPr>
          <a:lstStyle/>
          <a:p>
            <a:r>
              <a:rPr lang="en-GB" sz="1100" dirty="0"/>
              <a:t>You will now need to complete the data entry stage of the process. This will include:</a:t>
            </a:r>
          </a:p>
          <a:p>
            <a:pPr marL="449263" indent="-449263">
              <a:buFont typeface="+mj-lt"/>
              <a:buAutoNum type="arabicPeriod"/>
            </a:pPr>
            <a:r>
              <a:rPr lang="en-GB" sz="1100" b="0" dirty="0"/>
              <a:t>Personal information;</a:t>
            </a:r>
          </a:p>
          <a:p>
            <a:pPr marL="449263" indent="-449263">
              <a:buFont typeface="+mj-lt"/>
              <a:buAutoNum type="arabicPeriod"/>
            </a:pPr>
            <a:r>
              <a:rPr lang="en-GB" sz="1100" b="0" dirty="0"/>
              <a:t>Passport/travel document information;</a:t>
            </a:r>
          </a:p>
          <a:p>
            <a:pPr marL="449263" indent="-449263">
              <a:buFont typeface="+mj-lt"/>
              <a:buAutoNum type="arabicPeriod"/>
            </a:pPr>
            <a:r>
              <a:rPr lang="en-GB" sz="1100" b="0" dirty="0"/>
              <a:t>Address information; and</a:t>
            </a:r>
          </a:p>
          <a:p>
            <a:pPr marL="449263" indent="-449263">
              <a:buFont typeface="+mj-lt"/>
              <a:buAutoNum type="arabicPeriod"/>
            </a:pPr>
            <a:r>
              <a:rPr lang="en-GB" sz="1100" b="0" dirty="0"/>
              <a:t>Job role information</a:t>
            </a:r>
          </a:p>
          <a:p>
            <a:r>
              <a:rPr lang="en-GB" sz="1100" b="0" dirty="0"/>
              <a:t>Provided you have all of the documents listed on </a:t>
            </a:r>
            <a:r>
              <a:rPr lang="en-GB" sz="1100" b="0" dirty="0">
                <a:hlinkClick r:id="rId3" action="ppaction://hlinksldjump"/>
              </a:rPr>
              <a:t>slide 3</a:t>
            </a:r>
            <a:r>
              <a:rPr lang="en-GB" sz="1100" b="0" dirty="0"/>
              <a:t>, all of the information required to be entered onto the form should be available to you.</a:t>
            </a:r>
          </a:p>
          <a:p>
            <a:r>
              <a:rPr lang="en-GB" sz="1100" dirty="0"/>
              <a:t>NOTE: You do not need to complete the sections entitled ‘Identification numbers’ or ‘Agent’.</a:t>
            </a:r>
          </a:p>
          <a:p>
            <a:endParaRPr lang="en-GB" sz="1100" dirty="0"/>
          </a:p>
          <a:p>
            <a:endParaRPr lang="en-GB" sz="1100"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Completing the form</a:t>
            </a:r>
            <a:endParaRPr lang="en-GB" sz="1100" b="1" dirty="0"/>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Form</a:t>
            </a:r>
          </a:p>
        </p:txBody>
      </p:sp>
      <p:pic>
        <p:nvPicPr>
          <p:cNvPr id="9" name="Content Placeholder 8">
            <a:extLst>
              <a:ext uri="{FF2B5EF4-FFF2-40B4-BE49-F238E27FC236}">
                <a16:creationId xmlns:a16="http://schemas.microsoft.com/office/drawing/2014/main" id="{DC9A337D-8325-48E1-AD03-A660DBA7BB2E}"/>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5057775" y="1876847"/>
            <a:ext cx="4532313" cy="3837732"/>
          </a:xfr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Content Placeholder 44">
            <a:extLst>
              <a:ext uri="{FF2B5EF4-FFF2-40B4-BE49-F238E27FC236}">
                <a16:creationId xmlns:a16="http://schemas.microsoft.com/office/drawing/2014/main" id="{9B82650E-DC6D-44B1-B196-D2342772C97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13538" y="1485152"/>
            <a:ext cx="3446462" cy="3604556"/>
          </a:xfrm>
        </p:spPr>
      </p:pic>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292500" y="1706880"/>
            <a:ext cx="4533750" cy="4754880"/>
          </a:xfrm>
        </p:spPr>
        <p:txBody>
          <a:bodyPr>
            <a:normAutofit/>
          </a:bodyPr>
          <a:lstStyle/>
          <a:p>
            <a:r>
              <a:rPr lang="en-GB" sz="1200" b="0" dirty="0"/>
              <a:t>Under job type select ‘Salaried GP and Equivalent’</a:t>
            </a:r>
          </a:p>
          <a:p>
            <a:r>
              <a:rPr lang="en-GB" sz="1200" b="0" dirty="0"/>
              <a:t>Provide the job description as it appeared on the job advert, including the job reference number;</a:t>
            </a:r>
          </a:p>
          <a:p>
            <a:r>
              <a:rPr lang="en-GB" sz="1200" b="0" dirty="0"/>
              <a:t>When entering the salary amount, include pounds and pence</a:t>
            </a:r>
          </a:p>
          <a:p>
            <a:r>
              <a:rPr lang="en-GB" sz="1200" b="0" dirty="0"/>
              <a:t>This is all amounts that will be paid to the applicant above their base salary (doctor’s banding, London weighting, on-call allowances)</a:t>
            </a:r>
          </a:p>
          <a:p>
            <a:r>
              <a:rPr lang="en-GB" sz="1200" b="0" dirty="0"/>
              <a:t>Tick the box confirming that the post is at the appropriate skill level</a:t>
            </a:r>
          </a:p>
          <a:p>
            <a:r>
              <a:rPr lang="en-GB" sz="1200" b="0" dirty="0"/>
              <a:t>Tick the box confirming the job is on the Shortage Occupation List</a:t>
            </a:r>
          </a:p>
          <a:p>
            <a:r>
              <a:rPr lang="en-GB" sz="1200" u="sng" dirty="0"/>
              <a:t>DO NOT</a:t>
            </a:r>
            <a:r>
              <a:rPr lang="en-GB" sz="1200" dirty="0"/>
              <a:t> </a:t>
            </a:r>
            <a:r>
              <a:rPr lang="en-GB" sz="1200" b="0" dirty="0"/>
              <a:t>tick the box confirming that you have met the Resident Labour Market Test</a:t>
            </a:r>
          </a:p>
          <a:p>
            <a:endParaRPr lang="en-GB" sz="1100"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Migrant’s Employment cont.</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Form</a:t>
            </a:r>
          </a:p>
        </p:txBody>
      </p:sp>
      <p:cxnSp>
        <p:nvCxnSpPr>
          <p:cNvPr id="10" name="Straight Arrow Connector 9">
            <a:extLst>
              <a:ext uri="{FF2B5EF4-FFF2-40B4-BE49-F238E27FC236}">
                <a16:creationId xmlns:a16="http://schemas.microsoft.com/office/drawing/2014/main" id="{37040C2F-0CCE-46F3-83AE-9213FA8CB0D4}"/>
              </a:ext>
            </a:extLst>
          </p:cNvPr>
          <p:cNvCxnSpPr>
            <a:cxnSpLocks/>
          </p:cNvCxnSpPr>
          <p:nvPr/>
        </p:nvCxnSpPr>
        <p:spPr>
          <a:xfrm>
            <a:off x="3977640" y="1805940"/>
            <a:ext cx="17701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E49AA83-912D-40FF-9CA5-F10AD8D650A3}"/>
              </a:ext>
            </a:extLst>
          </p:cNvPr>
          <p:cNvCxnSpPr/>
          <p:nvPr/>
        </p:nvCxnSpPr>
        <p:spPr>
          <a:xfrm>
            <a:off x="4629265" y="2301240"/>
            <a:ext cx="21511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1A84EF5-439A-4CE6-8DFF-3473A972A631}"/>
              </a:ext>
            </a:extLst>
          </p:cNvPr>
          <p:cNvCxnSpPr>
            <a:cxnSpLocks/>
          </p:cNvCxnSpPr>
          <p:nvPr/>
        </p:nvCxnSpPr>
        <p:spPr>
          <a:xfrm flipV="1">
            <a:off x="4629265" y="2596166"/>
            <a:ext cx="1183370" cy="9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BA0F317-35A9-416E-884C-65F11EE7F414}"/>
              </a:ext>
            </a:extLst>
          </p:cNvPr>
          <p:cNvCxnSpPr>
            <a:cxnSpLocks/>
          </p:cNvCxnSpPr>
          <p:nvPr/>
        </p:nvCxnSpPr>
        <p:spPr>
          <a:xfrm>
            <a:off x="4564380" y="3645041"/>
            <a:ext cx="1349158" cy="631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E9520C8-CADE-4065-A72A-4BE621FEA6F4}"/>
              </a:ext>
            </a:extLst>
          </p:cNvPr>
          <p:cNvCxnSpPr>
            <a:cxnSpLocks/>
          </p:cNvCxnSpPr>
          <p:nvPr/>
        </p:nvCxnSpPr>
        <p:spPr>
          <a:xfrm>
            <a:off x="4411980" y="4084320"/>
            <a:ext cx="1501558" cy="525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A37B8E2-410D-4366-82EA-2F6BA3B52240}"/>
              </a:ext>
            </a:extLst>
          </p:cNvPr>
          <p:cNvCxnSpPr>
            <a:cxnSpLocks/>
          </p:cNvCxnSpPr>
          <p:nvPr/>
        </p:nvCxnSpPr>
        <p:spPr>
          <a:xfrm>
            <a:off x="4732020" y="4549140"/>
            <a:ext cx="1181518" cy="335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D65BE63-1FEA-4306-B5E0-6D19D642A9CA}"/>
              </a:ext>
            </a:extLst>
          </p:cNvPr>
          <p:cNvCxnSpPr>
            <a:cxnSpLocks/>
          </p:cNvCxnSpPr>
          <p:nvPr/>
        </p:nvCxnSpPr>
        <p:spPr>
          <a:xfrm>
            <a:off x="4760294" y="3010417"/>
            <a:ext cx="1090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98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292500" y="1706880"/>
            <a:ext cx="4533750" cy="4754880"/>
          </a:xfrm>
        </p:spPr>
        <p:txBody>
          <a:bodyPr>
            <a:normAutofit/>
          </a:bodyPr>
          <a:lstStyle/>
          <a:p>
            <a:endParaRPr lang="en-GB" sz="1200" b="0" dirty="0"/>
          </a:p>
          <a:p>
            <a:r>
              <a:rPr lang="en-GB" sz="1200" b="0" dirty="0"/>
              <a:t>In providing professional registration details, include the following:</a:t>
            </a:r>
          </a:p>
          <a:p>
            <a:pPr marL="449263" indent="-449263">
              <a:buFont typeface="+mj-lt"/>
              <a:buAutoNum type="arabicPeriod"/>
            </a:pPr>
            <a:r>
              <a:rPr lang="en-GB" sz="1200" b="0" dirty="0"/>
              <a:t>The name of the professional body – General Medical Council</a:t>
            </a:r>
          </a:p>
          <a:p>
            <a:pPr marL="449263" indent="-449263">
              <a:buFont typeface="+mj-lt"/>
              <a:buAutoNum type="arabicPeriod"/>
            </a:pPr>
            <a:r>
              <a:rPr lang="en-GB" sz="1200" b="0" dirty="0"/>
              <a:t>The start date of the applicants GMC registration; and</a:t>
            </a:r>
          </a:p>
          <a:p>
            <a:pPr marL="449263" indent="-449263">
              <a:buFont typeface="+mj-lt"/>
              <a:buAutoNum type="arabicPeriod"/>
            </a:pPr>
            <a:r>
              <a:rPr lang="en-GB" sz="1200" b="0" dirty="0"/>
              <a:t>Their GMC registration number.</a:t>
            </a:r>
            <a:endParaRPr lang="en-GB" sz="1200" dirty="0"/>
          </a:p>
          <a:p>
            <a:endParaRPr lang="en-GB" sz="1100"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Job role information</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Form</a:t>
            </a:r>
          </a:p>
        </p:txBody>
      </p:sp>
      <p:pic>
        <p:nvPicPr>
          <p:cNvPr id="8" name="Content Placeholder 7">
            <a:extLst>
              <a:ext uri="{FF2B5EF4-FFF2-40B4-BE49-F238E27FC236}">
                <a16:creationId xmlns:a16="http://schemas.microsoft.com/office/drawing/2014/main" id="{3FDD127D-5344-44C6-A3ED-8EA9D8AE2178}"/>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32062"/>
          <a:stretch/>
        </p:blipFill>
        <p:spPr>
          <a:xfrm>
            <a:off x="5057775" y="2113547"/>
            <a:ext cx="4532313" cy="1388908"/>
          </a:xfrm>
        </p:spPr>
      </p:pic>
      <p:cxnSp>
        <p:nvCxnSpPr>
          <p:cNvPr id="21" name="Straight Arrow Connector 20">
            <a:extLst>
              <a:ext uri="{FF2B5EF4-FFF2-40B4-BE49-F238E27FC236}">
                <a16:creationId xmlns:a16="http://schemas.microsoft.com/office/drawing/2014/main" id="{7A5722F7-3A51-4E6C-AFDF-27803E4F989E}"/>
              </a:ext>
            </a:extLst>
          </p:cNvPr>
          <p:cNvCxnSpPr>
            <a:cxnSpLocks/>
          </p:cNvCxnSpPr>
          <p:nvPr/>
        </p:nvCxnSpPr>
        <p:spPr>
          <a:xfrm>
            <a:off x="4229100" y="2293073"/>
            <a:ext cx="828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45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19" y="185996"/>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292499" y="1440000"/>
            <a:ext cx="9298309" cy="4711418"/>
          </a:xfrm>
        </p:spPr>
        <p:txBody>
          <a:bodyPr>
            <a:normAutofit/>
          </a:bodyPr>
          <a:lstStyle/>
          <a:p>
            <a:pPr marL="342900" indent="-342900">
              <a:buFont typeface="+mj-lt"/>
              <a:buAutoNum type="arabicPeriod"/>
            </a:pPr>
            <a:r>
              <a:rPr lang="en-GB" sz="1600" b="0" dirty="0"/>
              <a:t>Having entered all of the ‘Migrant’s employment’ information you will be directed through to a screen where you will need to provide the job SOC code. The SOC code for GPs is 2211 – Medical Practitioners.</a:t>
            </a:r>
          </a:p>
          <a:p>
            <a:pPr marL="342900" indent="-342900">
              <a:buFont typeface="+mj-lt"/>
              <a:buAutoNum type="arabicPeriod"/>
            </a:pPr>
            <a:r>
              <a:rPr lang="en-GB" sz="1600" b="0" dirty="0"/>
              <a:t>Finally you will need to make the payment for the </a:t>
            </a:r>
            <a:r>
              <a:rPr lang="en-GB" sz="1600" b="0" dirty="0" err="1"/>
              <a:t>CoS.</a:t>
            </a:r>
            <a:r>
              <a:rPr lang="en-GB" sz="1600" b="0" dirty="0"/>
              <a:t> Once you have paid you will receive confirmation that your </a:t>
            </a:r>
            <a:r>
              <a:rPr lang="en-GB" sz="1600" b="0" dirty="0" err="1"/>
              <a:t>CoS</a:t>
            </a:r>
            <a:r>
              <a:rPr lang="en-GB" sz="1600" b="0" dirty="0"/>
              <a:t> has been created and assigned. </a:t>
            </a:r>
          </a:p>
          <a:p>
            <a:pPr marL="342900" indent="-342900">
              <a:buFont typeface="+mj-lt"/>
              <a:buAutoNum type="arabicPeriod"/>
            </a:pPr>
            <a:r>
              <a:rPr lang="en-GB" sz="1600" b="0" dirty="0"/>
              <a:t>To view the </a:t>
            </a:r>
            <a:r>
              <a:rPr lang="en-GB" sz="1600" b="0" dirty="0" err="1"/>
              <a:t>CoS</a:t>
            </a:r>
            <a:r>
              <a:rPr lang="en-GB" sz="1600" b="0" dirty="0"/>
              <a:t> and share with your international applicant at a later date, you can log in to your SMS account, enter the ‘Workers’ area and select ‘Find an existing single certificate’. You can retrieve your </a:t>
            </a:r>
            <a:r>
              <a:rPr lang="en-GB" sz="1600" b="0" dirty="0" err="1"/>
              <a:t>CoS</a:t>
            </a:r>
            <a:r>
              <a:rPr lang="en-GB" sz="1600" b="0" dirty="0"/>
              <a:t> by searching the applicant’s passport number on the following page.</a:t>
            </a:r>
          </a:p>
          <a:p>
            <a:pPr marL="342900" indent="-342900">
              <a:buFont typeface="+mj-lt"/>
              <a:buAutoNum type="arabicPeriod"/>
            </a:pPr>
            <a:r>
              <a:rPr lang="en-GB" sz="1600" b="0" dirty="0"/>
              <a:t>Once you have found your </a:t>
            </a:r>
            <a:r>
              <a:rPr lang="en-GB" sz="1600" b="0" dirty="0" err="1"/>
              <a:t>CoS</a:t>
            </a:r>
            <a:r>
              <a:rPr lang="en-GB" sz="1600" b="0" dirty="0"/>
              <a:t> you will be able to print or download it, and share with your applicant so they can make an application for a Tier 2 visa. </a:t>
            </a:r>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a:t>
            </a:r>
          </a:p>
        </p:txBody>
      </p:sp>
    </p:spTree>
    <p:extLst>
      <p:ext uri="{BB962C8B-B14F-4D97-AF65-F5344CB8AC3E}">
        <p14:creationId xmlns:p14="http://schemas.microsoft.com/office/powerpoint/2010/main" val="374684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292499" y="1440000"/>
            <a:ext cx="9298309" cy="4711418"/>
          </a:xfrm>
        </p:spPr>
        <p:txBody>
          <a:bodyPr>
            <a:normAutofit/>
          </a:bodyPr>
          <a:lstStyle/>
          <a:p>
            <a:pPr fontAlgn="base"/>
            <a:r>
              <a:rPr lang="en-GB" sz="1600" dirty="0"/>
              <a:t>Help and advice</a:t>
            </a:r>
          </a:p>
          <a:p>
            <a:r>
              <a:rPr lang="en-GB" sz="1600" b="0" dirty="0"/>
              <a:t>If you do have any difficulty with the creation and assignation process, further advice can be obtained from the sponsorship, employer and education helpline:</a:t>
            </a:r>
          </a:p>
          <a:p>
            <a:pPr fontAlgn="base"/>
            <a:r>
              <a:rPr lang="en-GB" sz="1600" b="0" dirty="0"/>
              <a:t>Telephone: </a:t>
            </a:r>
          </a:p>
          <a:p>
            <a:pPr marL="285750" indent="-285750" fontAlgn="base">
              <a:buFont typeface="Arial" panose="020B0604020202020204" pitchFamily="34" charset="0"/>
              <a:buChar char="•"/>
            </a:pPr>
            <a:r>
              <a:rPr lang="en-GB" sz="1600" b="0" dirty="0"/>
              <a:t>0300 123 4699 </a:t>
            </a:r>
            <a:br>
              <a:rPr lang="en-GB" sz="1600" b="0" dirty="0"/>
            </a:br>
            <a:r>
              <a:rPr lang="en-GB" sz="1600" b="0" dirty="0"/>
              <a:t>Monday to Thursday, 9am to 5pm </a:t>
            </a:r>
            <a:br>
              <a:rPr lang="en-GB" sz="1600" b="0" dirty="0"/>
            </a:br>
            <a:r>
              <a:rPr lang="en-GB" sz="1600" b="0" dirty="0"/>
              <a:t>Friday, 9am to 4:30pm</a:t>
            </a:r>
          </a:p>
          <a:p>
            <a:r>
              <a:rPr lang="en-GB" sz="1600" b="0" dirty="0"/>
              <a:t>Or email</a:t>
            </a:r>
          </a:p>
          <a:p>
            <a:pPr marL="342900" indent="-342900">
              <a:buFont typeface="Arial" panose="020B0604020202020204" pitchFamily="34" charset="0"/>
              <a:buChar char="•"/>
            </a:pPr>
            <a:r>
              <a:rPr lang="en-GB" sz="1600" b="0" dirty="0">
                <a:hlinkClick r:id="rId2"/>
              </a:rPr>
              <a:t>businesshelpdesk@homeoffice.gsi.gov.uk</a:t>
            </a:r>
            <a:endParaRPr lang="en-GB" sz="1600" dirty="0"/>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Useful contacts</a:t>
            </a:r>
          </a:p>
        </p:txBody>
      </p:sp>
      <p:pic>
        <p:nvPicPr>
          <p:cNvPr id="5" name="Picture 4">
            <a:extLst>
              <a:ext uri="{FF2B5EF4-FFF2-40B4-BE49-F238E27FC236}">
                <a16:creationId xmlns:a16="http://schemas.microsoft.com/office/drawing/2014/main" id="{592DEA0E-887C-4313-972B-0F83E5342F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499" y="252755"/>
            <a:ext cx="795178" cy="795178"/>
          </a:xfrm>
          <a:prstGeom prst="rect">
            <a:avLst/>
          </a:prstGeom>
        </p:spPr>
      </p:pic>
    </p:spTree>
    <p:extLst>
      <p:ext uri="{BB962C8B-B14F-4D97-AF65-F5344CB8AC3E}">
        <p14:creationId xmlns:p14="http://schemas.microsoft.com/office/powerpoint/2010/main" val="2716082789"/>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lcf76f155ced4ddcb4097134ff3c332f xmlns="03b25e55-1fda-4dd5-9a75-c38d0989a0e2">
      <Terms xmlns="http://schemas.microsoft.com/office/infopath/2007/PartnerControls"/>
    </lcf76f155ced4ddcb4097134ff3c332f>
    <Number xmlns="03b25e55-1fda-4dd5-9a75-c38d0989a0e2" xsi:nil="true"/>
    <TaxCatchAll xmlns="d2389ad0-4628-4ca4-babd-a5e1ca1fc43d" xsi:nil="true"/>
  </documentManagement>
</p:properties>
</file>

<file path=customXml/itemProps1.xml><?xml version="1.0" encoding="utf-8"?>
<ds:datastoreItem xmlns:ds="http://schemas.openxmlformats.org/officeDocument/2006/customXml" ds:itemID="{7F4E0D14-5A63-431B-83F3-6925435461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8CC31A-5C62-4C38-A0D9-F1CB0B2D65EF}">
  <ds:schemaRefs>
    <ds:schemaRef ds:uri="http://schemas.microsoft.com/sharepoint/v3/contenttype/forms"/>
  </ds:schemaRefs>
</ds:datastoreItem>
</file>

<file path=customXml/itemProps3.xml><?xml version="1.0" encoding="utf-8"?>
<ds:datastoreItem xmlns:ds="http://schemas.openxmlformats.org/officeDocument/2006/customXml" ds:itemID="{2E2BB91C-A432-4EBC-9389-32AD81AD04F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65f02511-e93c-461f-9019-cd992a25a150"/>
    <ds:schemaRef ds:uri="http://purl.org/dc/elements/1.1/"/>
    <ds:schemaRef ds:uri="http://schemas.microsoft.com/office/2006/metadata/properties"/>
    <ds:schemaRef ds:uri="http://www.w3.org/XML/1998/namespace"/>
    <ds:schemaRef ds:uri="03b25e55-1fda-4dd5-9a75-c38d0989a0e2"/>
    <ds:schemaRef ds:uri="d2389ad0-4628-4ca4-babd-a5e1ca1fc43d"/>
  </ds:schemaRefs>
</ds:datastoreItem>
</file>

<file path=docProps/app.xml><?xml version="1.0" encoding="utf-8"?>
<Properties xmlns="http://schemas.openxmlformats.org/officeDocument/2006/extended-properties" xmlns:vt="http://schemas.openxmlformats.org/officeDocument/2006/docPropsVTypes">
  <Template>FINAL DHSC PPT</Template>
  <TotalTime>1651</TotalTime>
  <Words>1342</Words>
  <Application>Microsoft Office PowerPoint</Application>
  <PresentationFormat>A4 Paper (210x297 mm)</PresentationFormat>
  <Paragraphs>108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CREATING AND ASSIGNING CERTIFICATES OF SPONSORSHIP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Reimbursement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Bojarska Joanna (Somerset Local Medical Committee)</cp:lastModifiedBy>
  <cp:revision>57</cp:revision>
  <cp:lastPrinted>2019-02-19T15:38:04Z</cp:lastPrinted>
  <dcterms:created xsi:type="dcterms:W3CDTF">2018-09-10T12:23:38Z</dcterms:created>
  <dcterms:modified xsi:type="dcterms:W3CDTF">2024-04-17T10:58:35Z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_dlc_DocIdItemGuid">
    <vt:lpwstr>485b4d9c-cf12-4dcf-806b-7b93687b5f8a</vt:lpwstr>
  </property>
</Properties>
</file>