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26"/>
  </p:notesMasterIdLst>
  <p:sldIdLst>
    <p:sldId id="270" r:id="rId7"/>
    <p:sldId id="267" r:id="rId8"/>
    <p:sldId id="268" r:id="rId9"/>
    <p:sldId id="256" r:id="rId10"/>
    <p:sldId id="258" r:id="rId11"/>
    <p:sldId id="257" r:id="rId12"/>
    <p:sldId id="278" r:id="rId13"/>
    <p:sldId id="259" r:id="rId14"/>
    <p:sldId id="260" r:id="rId15"/>
    <p:sldId id="276" r:id="rId16"/>
    <p:sldId id="261" r:id="rId17"/>
    <p:sldId id="272" r:id="rId18"/>
    <p:sldId id="273" r:id="rId19"/>
    <p:sldId id="274" r:id="rId20"/>
    <p:sldId id="275" r:id="rId21"/>
    <p:sldId id="269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C4F2-B6CC-4FE7-8DDC-08093DD845A5}" type="datetimeFigureOut">
              <a:rPr lang="en-US"/>
              <a:t>17/08/17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42E9-DBDF-49F1-8869-50CC993403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Trainees put the words into the quadrants.</a:t>
            </a:r>
          </a:p>
          <a:p>
            <a:endParaRPr lang="en-US" dirty="0" smtClean="0"/>
          </a:p>
          <a:p>
            <a:r>
              <a:rPr lang="en-US" dirty="0" smtClean="0"/>
              <a:t>Emotions are one worded feelings, not sentences.</a:t>
            </a:r>
          </a:p>
          <a:p>
            <a:endParaRPr lang="en-US" dirty="0" smtClean="0"/>
          </a:p>
          <a:p>
            <a:r>
              <a:rPr lang="en-US" dirty="0" smtClean="0"/>
              <a:t>Normal to spend time in different quadrants, but issues can arise if stay in one quadrant.</a:t>
            </a:r>
          </a:p>
          <a:p>
            <a:endParaRPr lang="en-US" dirty="0" smtClean="0"/>
          </a:p>
          <a:p>
            <a:r>
              <a:rPr lang="en-US" dirty="0" smtClean="0"/>
              <a:t>Challenge of unpredictable events, out of your control... Can leave you with elevated</a:t>
            </a:r>
            <a:r>
              <a:rPr lang="en-US" baseline="0" dirty="0" smtClean="0"/>
              <a:t> level of cortisol... Often in high energy negative- tense restless, can’t relax. And if not addressed, you end up in low energy negative.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move your set point... Need DHEA production and activities which promote this. How do you move to here? Do things that generate low energy positive emotions. Para-sympathetic nervous system activity... “Rest and Digest”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Extrinsic =</a:t>
            </a:r>
            <a:r>
              <a:rPr lang="en-US" baseline="0" dirty="0" smtClean="0"/>
              <a:t> carrot and stick</a:t>
            </a:r>
          </a:p>
          <a:p>
            <a:r>
              <a:rPr lang="en-US" baseline="0" dirty="0" smtClean="0"/>
              <a:t>Intrinsic motivation more healthy... Cos it’s important to you. Linked to better learning, well-being and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human needs to </a:t>
            </a:r>
            <a:r>
              <a:rPr lang="en-US" dirty="0" err="1" smtClean="0"/>
              <a:t>honour</a:t>
            </a:r>
            <a:r>
              <a:rPr lang="en-US" dirty="0" smtClean="0"/>
              <a:t> which build motivation; </a:t>
            </a:r>
          </a:p>
          <a:p>
            <a:r>
              <a:rPr lang="en-US" dirty="0" smtClean="0"/>
              <a:t>Relatedness to group (and those seeking a goal)= connection</a:t>
            </a:r>
          </a:p>
          <a:p>
            <a:r>
              <a:rPr lang="en-US" dirty="0" smtClean="0"/>
              <a:t>Autonomy- in control of your destiny</a:t>
            </a:r>
          </a:p>
          <a:p>
            <a:r>
              <a:rPr lang="en-US" dirty="0" smtClean="0"/>
              <a:t>Competence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Allied to CLANG. Martin Seligman. </a:t>
            </a:r>
          </a:p>
          <a:p>
            <a:endParaRPr lang="en-US" dirty="0" smtClean="0"/>
          </a:p>
          <a:p>
            <a:r>
              <a:rPr lang="en-US" dirty="0" err="1" smtClean="0"/>
              <a:t>Positve</a:t>
            </a:r>
            <a:r>
              <a:rPr lang="en-US" dirty="0" smtClean="0"/>
              <a:t> emotions (high and low energy) need 5:1 ratio of good to bad emotions to feel good at home, 3:1 at work</a:t>
            </a:r>
          </a:p>
          <a:p>
            <a:r>
              <a:rPr lang="en-US" dirty="0" err="1" smtClean="0"/>
              <a:t>Enagement</a:t>
            </a:r>
            <a:r>
              <a:rPr lang="en-US" baseline="0" dirty="0" smtClean="0"/>
              <a:t> is being in flow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Meaning and purpose is here... Active is unique to CLANG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Connect</a:t>
            </a:r>
          </a:p>
          <a:p>
            <a:r>
              <a:rPr lang="en-US" baseline="0" dirty="0" smtClean="0"/>
              <a:t>Learn</a:t>
            </a:r>
          </a:p>
          <a:p>
            <a:r>
              <a:rPr lang="en-US" baseline="0" dirty="0" smtClean="0"/>
              <a:t>Active</a:t>
            </a:r>
          </a:p>
          <a:p>
            <a:r>
              <a:rPr lang="en-US" baseline="0" dirty="0" smtClean="0"/>
              <a:t>Notice</a:t>
            </a:r>
          </a:p>
          <a:p>
            <a:r>
              <a:rPr lang="en-US" baseline="0" dirty="0" smtClean="0"/>
              <a:t>Give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about work-life balance, but about LIFE.</a:t>
            </a:r>
          </a:p>
          <a:p>
            <a:r>
              <a:rPr lang="en-US" baseline="0" dirty="0" smtClean="0"/>
              <a:t>Really good for working with patients too.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3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Encourage to put strengths on e PO. How they cope with </a:t>
            </a:r>
            <a:r>
              <a:rPr lang="en-US" smtClean="0"/>
              <a:t>busy shift.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2E9-DBDF-49F1-8869-50CC9934038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A497-FBBC-426F-B63C-BA9E6E9037A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3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6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1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07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2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6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5F31-7D43-4158-8979-F813CA16BB32}" type="slidenum">
              <a:rPr lang="en-GB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0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9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9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24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1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8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1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04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0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00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5F31-7D43-4158-8979-F813CA16BB32}" type="slidenum">
              <a:rPr lang="en-GB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55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81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59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7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2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7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95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4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03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5F31-7D43-4158-8979-F813CA16BB32}" type="slidenum">
              <a:rPr lang="en-GB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9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1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50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0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19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2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32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3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89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9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5F31-7D43-4158-8979-F813CA16BB32}" type="slidenum">
              <a:rPr lang="en-GB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9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3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77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8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7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2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8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530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5F31-7D43-4158-8979-F813CA16BB32}" type="slidenum">
              <a:rPr lang="en-GB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3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09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81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5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2B12-AA66-4CFA-99EF-C6E20C7BC15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17/08/17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321-7A45-4B1E-ADDB-E88F8E85ABA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26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LbwEVnfJA" TargetMode="External"/><Relationship Id="rId4" Type="http://schemas.openxmlformats.org/officeDocument/2006/relationships/hyperlink" Target="http://www.windmillsonline.co.uk/interactive/section_1/subsection_2/page1.html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uthentichappiness.sas.upenn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Bending not breaking</a:t>
            </a:r>
          </a:p>
        </p:txBody>
      </p:sp>
    </p:spTree>
    <p:extLst>
      <p:ext uri="{BB962C8B-B14F-4D97-AF65-F5344CB8AC3E}">
        <p14:creationId xmlns:p14="http://schemas.microsoft.com/office/powerpoint/2010/main" val="13124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The moral principles that define you and your accepted standards</a:t>
            </a:r>
            <a:endParaRPr lang="en-GB" dirty="0"/>
          </a:p>
          <a:p>
            <a:pPr lvl="1"/>
            <a:r>
              <a:rPr lang="en-GB" dirty="0"/>
              <a:t>https://www.mindtools.com/pages/article/newTED_85.htm</a:t>
            </a:r>
          </a:p>
        </p:txBody>
      </p:sp>
    </p:spTree>
    <p:extLst>
      <p:ext uri="{BB962C8B-B14F-4D97-AF65-F5344CB8AC3E}">
        <p14:creationId xmlns:p14="http://schemas.microsoft.com/office/powerpoint/2010/main" val="247300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Martin Seligman you tube video</a:t>
            </a:r>
          </a:p>
          <a:p>
            <a:pPr lvl="1"/>
            <a:r>
              <a:rPr lang="en-US">
                <a:latin typeface="Arial" charset="0"/>
                <a:cs typeface="Arial" charset="0"/>
                <a:hlinkClick r:id="rId3"/>
              </a:rPr>
              <a:t>https://www.youtube.com/watch?v=e0LbwEVnfJA</a:t>
            </a:r>
          </a:p>
          <a:p>
            <a:r>
              <a:rPr lang="sv-SE">
                <a:latin typeface="Arial" charset="0"/>
                <a:cs typeface="Arial" charset="0"/>
              </a:rPr>
              <a:t>Windmills skills analysis: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sv-SE">
                <a:latin typeface="Arial" charset="0"/>
                <a:cs typeface="Arial" charset="0"/>
                <a:hlinkClick r:id="rId4"/>
              </a:rPr>
              <a:t>http://www.windmillsonline.co.uk/interactive/section_1/subsection_2/page1.html</a:t>
            </a:r>
          </a:p>
          <a:p>
            <a:r>
              <a:rPr lang="en-US">
                <a:latin typeface="Arial" charset="0"/>
                <a:cs typeface="Arial" charset="0"/>
              </a:rPr>
              <a:t>Team role awareness [Belbin from yesterday]</a:t>
            </a:r>
          </a:p>
          <a:p>
            <a:pPr lvl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en-GB" dirty="0"/>
              <a:t>The “C” word (!!)</a:t>
            </a:r>
          </a:p>
        </p:txBody>
      </p:sp>
    </p:spTree>
    <p:extLst>
      <p:ext uri="{BB962C8B-B14F-4D97-AF65-F5344CB8AC3E}">
        <p14:creationId xmlns:p14="http://schemas.microsoft.com/office/powerpoint/2010/main" val="85900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5/HPA_Axis_Diagram_%28Brian_M_Sweis_2012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4000"/>
            <a:ext cx="6939161" cy="59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5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cnsforum.com/upload/imagebank/download/HPA_DPN_DPN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0158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Emotions, Energy, Adrenals</a:t>
            </a:r>
            <a:br>
              <a:rPr lang="en-GB" dirty="0"/>
            </a:br>
            <a:r>
              <a:rPr lang="en-GB" sz="2800" dirty="0"/>
              <a:t>(exercise)</a:t>
            </a:r>
          </a:p>
        </p:txBody>
      </p:sp>
    </p:spTree>
    <p:extLst>
      <p:ext uri="{BB962C8B-B14F-4D97-AF65-F5344CB8AC3E}">
        <p14:creationId xmlns:p14="http://schemas.microsoft.com/office/powerpoint/2010/main" val="119582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54303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21392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304" y="21392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</a:rPr>
              <a:t>survival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</a:rPr>
              <a:t>burnout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61653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</a:rPr>
              <a:t>relaxed</a:t>
            </a:r>
          </a:p>
        </p:txBody>
      </p:sp>
    </p:spTree>
    <p:extLst>
      <p:ext uri="{BB962C8B-B14F-4D97-AF65-F5344CB8AC3E}">
        <p14:creationId xmlns:p14="http://schemas.microsoft.com/office/powerpoint/2010/main" val="429068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94" y="769786"/>
            <a:ext cx="5961739" cy="59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28" y="576263"/>
            <a:ext cx="4253172" cy="6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01" y="434975"/>
            <a:ext cx="4120187" cy="61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introduce the idea that wellbeing needs to be on our priority list</a:t>
            </a:r>
          </a:p>
          <a:p>
            <a:pPr lvl="1"/>
            <a:r>
              <a:rPr lang="en-US" dirty="0">
                <a:latin typeface="Arial"/>
                <a:cs typeface="Arial"/>
              </a:rPr>
              <a:t>to increase awareness of our own resilience and the tools that we use to promote resilience</a:t>
            </a:r>
          </a:p>
          <a:p>
            <a:pPr lvl="1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2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recognize why being a GP is challenging</a:t>
            </a:r>
          </a:p>
          <a:p>
            <a:r>
              <a:rPr lang="en-US"/>
              <a:t>to share our own strategies for resilience and map them</a:t>
            </a:r>
          </a:p>
          <a:p>
            <a:r>
              <a:rPr lang="en-US"/>
              <a:t>to introduce and begin using PERMA &amp; CCC models</a:t>
            </a:r>
          </a:p>
        </p:txBody>
      </p:sp>
    </p:spTree>
    <p:extLst>
      <p:ext uri="{BB962C8B-B14F-4D97-AF65-F5344CB8AC3E}">
        <p14:creationId xmlns:p14="http://schemas.microsoft.com/office/powerpoint/2010/main" val="362479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23850" y="1989138"/>
            <a:ext cx="8640763" cy="2808287"/>
          </a:xfrm>
          <a:prstGeom prst="leftRightArrow">
            <a:avLst>
              <a:gd name="adj1" fmla="val 50000"/>
              <a:gd name="adj2" fmla="val 6153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799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zh-CN" sz="3600" dirty="0">
                <a:ea typeface="宋体" pitchFamily="2" charset="-122"/>
              </a:rPr>
              <a:t>Motivation Continuum</a:t>
            </a:r>
            <a:endParaRPr lang="en-GB" altLang="en-US" sz="36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3213100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>
                <a:solidFill>
                  <a:srgbClr val="FF0000"/>
                </a:solidFill>
              </a:rPr>
              <a:t>AMOTIVATION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1050" y="2997200"/>
            <a:ext cx="51847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>
                <a:solidFill>
                  <a:srgbClr val="FF6600"/>
                </a:solidFill>
              </a:rPr>
              <a:t>EXTRINSIC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>
                <a:solidFill>
                  <a:srgbClr val="FF6600"/>
                </a:solidFill>
              </a:rPr>
              <a:t>MOTIVATION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77050" y="3068638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>
                <a:solidFill>
                  <a:srgbClr val="00CC00"/>
                </a:solidFill>
              </a:rPr>
              <a:t>INTRINSIC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171568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798"/>
            <a:ext cx="695455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1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3495" y="745172"/>
            <a:ext cx="9097010" cy="53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Connect</a:t>
            </a:r>
          </a:p>
          <a:p>
            <a:r>
              <a:rPr lang="en-GB" dirty="0"/>
              <a:t>Learn</a:t>
            </a:r>
          </a:p>
          <a:p>
            <a:r>
              <a:rPr lang="en-GB" dirty="0"/>
              <a:t>Be Active</a:t>
            </a:r>
          </a:p>
          <a:p>
            <a:r>
              <a:rPr lang="en-GB" dirty="0"/>
              <a:t>Notice</a:t>
            </a:r>
          </a:p>
          <a:p>
            <a:r>
              <a:rPr lang="en-GB"/>
              <a:t>Give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4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Strengths [personal attributes which </a:t>
            </a:r>
            <a:r>
              <a:rPr lang="en-US" dirty="0" err="1">
                <a:latin typeface="Arial" charset="0"/>
                <a:cs typeface="Arial" charset="0"/>
              </a:rPr>
              <a:t>energise</a:t>
            </a:r>
            <a:r>
              <a:rPr lang="en-US" dirty="0">
                <a:latin typeface="Arial" charset="0"/>
                <a:cs typeface="Arial" charset="0"/>
              </a:rPr>
              <a:t> us, which feel like us and which enable optimal performance].</a:t>
            </a:r>
            <a:r>
              <a:rPr lang="en-US" u="sng" dirty="0">
                <a:latin typeface="Arial" charset="0"/>
                <a:cs typeface="Arial" charset="0"/>
              </a:rPr>
              <a:t>  </a:t>
            </a:r>
          </a:p>
          <a:p>
            <a:r>
              <a:rPr lang="en-US" dirty="0">
                <a:latin typeface="Arial" charset="0"/>
                <a:cs typeface="Arial" charset="0"/>
              </a:rPr>
              <a:t>do the VIA [Values in Action]Survey of Character Strengths on the </a:t>
            </a:r>
            <a:r>
              <a:rPr lang="en-US" dirty="0">
                <a:latin typeface="Arial" charset="0"/>
                <a:cs typeface="Arial" charset="0"/>
                <a:hlinkClick r:id="rId3"/>
              </a:rPr>
              <a:t>https://www.authentichappiness.sas.upenn.edu/</a:t>
            </a:r>
            <a:r>
              <a:rPr lang="en-US" dirty="0">
                <a:latin typeface="Arial" charset="0"/>
                <a:cs typeface="Arial" charset="0"/>
              </a:rPr>
              <a:t>  site. Need to register and then go to questionnaires - take note of your top 5</a:t>
            </a:r>
          </a:p>
        </p:txBody>
      </p:sp>
    </p:spTree>
    <p:extLst>
      <p:ext uri="{BB962C8B-B14F-4D97-AF65-F5344CB8AC3E}">
        <p14:creationId xmlns:p14="http://schemas.microsoft.com/office/powerpoint/2010/main" val="38995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How could you use your strengths for new or different actions to help achieve those positive changes?</a:t>
            </a:r>
          </a:p>
        </p:txBody>
      </p:sp>
    </p:spTree>
    <p:extLst>
      <p:ext uri="{BB962C8B-B14F-4D97-AF65-F5344CB8AC3E}">
        <p14:creationId xmlns:p14="http://schemas.microsoft.com/office/powerpoint/2010/main" val="43966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537</Words>
  <Application>Microsoft Macintosh PowerPoint</Application>
  <PresentationFormat>On-screen Show (4:3)</PresentationFormat>
  <Paragraphs>85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Bending not breaking</vt:lpstr>
      <vt:lpstr>Aims</vt:lpstr>
      <vt:lpstr>Objectives</vt:lpstr>
      <vt:lpstr>PowerPoint Presentation</vt:lpstr>
      <vt:lpstr>PowerPoint Presentation</vt:lpstr>
      <vt:lpstr>PowerPoint Presentation</vt:lpstr>
      <vt:lpstr>CLANG</vt:lpstr>
      <vt:lpstr>next step?</vt:lpstr>
      <vt:lpstr>using your strengths</vt:lpstr>
      <vt:lpstr>values</vt:lpstr>
      <vt:lpstr>further information</vt:lpstr>
      <vt:lpstr>The “C” word (!!)</vt:lpstr>
      <vt:lpstr>PowerPoint Presentation</vt:lpstr>
      <vt:lpstr>PowerPoint Presentation</vt:lpstr>
      <vt:lpstr>Emotions, Energy, Adrenals (exercise)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</dc:creator>
  <cp:lastModifiedBy>sarah ansell</cp:lastModifiedBy>
  <cp:revision>18</cp:revision>
  <dcterms:created xsi:type="dcterms:W3CDTF">2006-08-16T00:00:00Z</dcterms:created>
  <dcterms:modified xsi:type="dcterms:W3CDTF">2017-08-17T11:19:19Z</dcterms:modified>
</cp:coreProperties>
</file>