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85" r:id="rId2"/>
    <p:sldId id="289" r:id="rId3"/>
    <p:sldId id="286" r:id="rId4"/>
    <p:sldId id="257" r:id="rId5"/>
    <p:sldId id="290" r:id="rId6"/>
    <p:sldId id="293" r:id="rId7"/>
    <p:sldId id="294" r:id="rId8"/>
    <p:sldId id="295" r:id="rId9"/>
    <p:sldId id="296" r:id="rId10"/>
    <p:sldId id="279" r:id="rId11"/>
    <p:sldId id="298" r:id="rId12"/>
    <p:sldId id="261" r:id="rId13"/>
    <p:sldId id="275" r:id="rId14"/>
    <p:sldId id="276" r:id="rId15"/>
    <p:sldId id="277" r:id="rId16"/>
    <p:sldId id="278" r:id="rId17"/>
    <p:sldId id="269" r:id="rId18"/>
    <p:sldId id="271" r:id="rId19"/>
    <p:sldId id="300" r:id="rId20"/>
    <p:sldId id="301" r:id="rId21"/>
    <p:sldId id="302" r:id="rId22"/>
    <p:sldId id="292" r:id="rId23"/>
    <p:sldId id="274" r:id="rId24"/>
    <p:sldId id="30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11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4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3743323" y="3721473"/>
            <a:ext cx="512064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F032DC54-7F54-4529-8B6A-0F040FFC7B5D}" type="datetimeFigureOut">
              <a:rPr lang="en-GB" smtClean="0"/>
              <a:t>06/10/2011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991475" y="6429375"/>
            <a:ext cx="876300" cy="292100"/>
          </a:xfrm>
        </p:spPr>
        <p:txBody>
          <a:bodyPr/>
          <a:lstStyle/>
          <a:p>
            <a:fld id="{5DA06C80-5542-48D8-9704-4982078FECBA}" type="slidenum">
              <a:rPr lang="en-GB" smtClean="0"/>
              <a:t>‹#›</a:t>
            </a:fld>
            <a:endParaRPr lang="en-GB"/>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en-US" smtClean="0"/>
              <a:t>Click to edit Master title style</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32DC54-7F54-4529-8B6A-0F040FFC7B5D}" type="datetimeFigureOut">
              <a:rPr lang="en-GB" smtClean="0"/>
              <a:t>06/10/2011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A06C80-5542-48D8-9704-4982078FECB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32DC54-7F54-4529-8B6A-0F040FFC7B5D}" type="datetimeFigureOut">
              <a:rPr lang="en-GB" smtClean="0"/>
              <a:t>06/10/2011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A06C80-5542-48D8-9704-4982078FECBA}"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F032DC54-7F54-4529-8B6A-0F040FFC7B5D}" type="datetimeFigureOut">
              <a:rPr lang="en-GB" smtClean="0"/>
              <a:t>06/10/2011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A06C80-5542-48D8-9704-4982078FECBA}" type="slidenum">
              <a:rPr lang="en-GB" smtClean="0"/>
              <a:t>‹#›</a:t>
            </a:fld>
            <a:endParaRPr lang="en-GB"/>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F032DC54-7F54-4529-8B6A-0F040FFC7B5D}" type="datetimeFigureOut">
              <a:rPr lang="en-GB" smtClean="0"/>
              <a:t>06/10/2011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A06C80-5542-48D8-9704-4982078FECBA}" type="slidenum">
              <a:rPr lang="en-GB" smtClean="0"/>
              <a:t>‹#›</a:t>
            </a:fld>
            <a:endParaRPr lang="en-GB"/>
          </a:p>
        </p:txBody>
      </p:sp>
      <p:sp>
        <p:nvSpPr>
          <p:cNvPr id="15" name="Subtitle 2"/>
          <p:cNvSpPr>
            <a:spLocks noGrp="1"/>
          </p:cNvSpPr>
          <p:nvPr>
            <p:ph type="subTitle" idx="1"/>
          </p:nvPr>
        </p:nvSpPr>
        <p:spPr>
          <a:xfrm>
            <a:off x="3743324" y="1400174"/>
            <a:ext cx="512064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Freeform 7"/>
          <p:cNvSpPr>
            <a:spLocks noChangeAspect="1" noEditPoints="1"/>
          </p:cNvSpPr>
          <p:nvPr/>
        </p:nvSpPr>
        <p:spPr bwMode="auto">
          <a:xfrm>
            <a:off x="34289" y="136641"/>
            <a:ext cx="3326149"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032DC54-7F54-4529-8B6A-0F040FFC7B5D}" type="datetimeFigureOut">
              <a:rPr lang="en-GB" smtClean="0"/>
              <a:t>06/10/2011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A06C80-5542-48D8-9704-4982078FECBA}" type="slidenum">
              <a:rPr lang="en-GB" smtClean="0"/>
              <a:t>‹#›</a:t>
            </a:fld>
            <a:endParaRPr lang="en-GB"/>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F032DC54-7F54-4529-8B6A-0F040FFC7B5D}" type="datetimeFigureOut">
              <a:rPr lang="en-GB" smtClean="0"/>
              <a:t>06/10/2011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DA06C80-5542-48D8-9704-4982078FECBA}" type="slidenum">
              <a:rPr lang="en-GB" smtClean="0"/>
              <a:t>‹#›</a:t>
            </a:fld>
            <a:endParaRPr lang="en-GB"/>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 name="Text Placeholder 3"/>
          <p:cNvSpPr>
            <a:spLocks noGrp="1"/>
          </p:cNvSpPr>
          <p:nvPr>
            <p:ph type="body" sz="half" idx="2"/>
          </p:nvPr>
        </p:nvSpPr>
        <p:spPr>
          <a:xfrm>
            <a:off x="276225" y="1298448"/>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15815" y="1298448"/>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F032DC54-7F54-4529-8B6A-0F040FFC7B5D}" type="datetimeFigureOut">
              <a:rPr lang="en-GB" smtClean="0"/>
              <a:t>06/10/2011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DA06C80-5542-48D8-9704-4982078FECBA}" type="slidenum">
              <a:rPr lang="en-GB" smtClean="0"/>
              <a:t>‹#›</a:t>
            </a:fld>
            <a:endParaRPr lang="en-GB"/>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32DC54-7F54-4529-8B6A-0F040FFC7B5D}" type="datetimeFigureOut">
              <a:rPr lang="en-GB" smtClean="0"/>
              <a:t>06/10/2011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DA06C80-5542-48D8-9704-4982078FECB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F032DC54-7F54-4529-8B6A-0F040FFC7B5D}" type="datetimeFigureOut">
              <a:rPr lang="en-GB" smtClean="0"/>
              <a:t>06/10/2011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A06C80-5542-48D8-9704-4982078FECBA}" type="slidenum">
              <a:rPr lang="en-GB" smtClean="0"/>
              <a:t>‹#›</a:t>
            </a:fld>
            <a:endParaRPr lang="en-GB"/>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F032DC54-7F54-4529-8B6A-0F040FFC7B5D}" type="datetimeFigureOut">
              <a:rPr lang="en-GB" smtClean="0"/>
              <a:t>06/10/2011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A06C80-5542-48D8-9704-4982078FECBA}" type="slidenum">
              <a:rPr lang="en-GB" smtClean="0"/>
              <a:t>‹#›</a:t>
            </a:fld>
            <a:endParaRPr lang="en-GB"/>
          </a:p>
        </p:txBody>
      </p:sp>
      <p:sp>
        <p:nvSpPr>
          <p:cNvPr id="21" name="Title Placeholder 1"/>
          <p:cNvSpPr>
            <a:spLocks noGrp="1"/>
          </p:cNvSpPr>
          <p:nvPr>
            <p:ph type="title"/>
          </p:nvPr>
        </p:nvSpPr>
        <p:spPr>
          <a:xfrm>
            <a:off x="276224" y="228600"/>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F032DC54-7F54-4529-8B6A-0F040FFC7B5D}" type="datetimeFigureOut">
              <a:rPr lang="en-GB" smtClean="0"/>
              <a:t>06/10/2011</a:t>
            </a:fld>
            <a:endParaRPr lang="en-GB"/>
          </a:p>
        </p:txBody>
      </p:sp>
      <p:sp>
        <p:nvSpPr>
          <p:cNvPr id="5" name="Footer Placeholder 4"/>
          <p:cNvSpPr>
            <a:spLocks noGrp="1"/>
          </p:cNvSpPr>
          <p:nvPr>
            <p:ph type="ftr" sz="quarter" idx="3"/>
          </p:nvPr>
        </p:nvSpPr>
        <p:spPr>
          <a:xfrm>
            <a:off x="3743324"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en-GB"/>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5DA06C80-5542-48D8-9704-4982078FECBA}"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normAutofit fontScale="92500" lnSpcReduction="10000"/>
          </a:bodyPr>
          <a:lstStyle/>
          <a:p>
            <a:endParaRPr lang="en-GB" dirty="0" smtClean="0"/>
          </a:p>
          <a:p>
            <a:r>
              <a:rPr lang="en-GB" dirty="0" err="1" smtClean="0"/>
              <a:t>Sadiya</a:t>
            </a:r>
            <a:r>
              <a:rPr lang="en-GB" dirty="0" smtClean="0"/>
              <a:t> </a:t>
            </a:r>
            <a:r>
              <a:rPr lang="en-GB" dirty="0" err="1" smtClean="0"/>
              <a:t>Ayaz</a:t>
            </a:r>
            <a:r>
              <a:rPr lang="en-GB" dirty="0" smtClean="0"/>
              <a:t> and Anna </a:t>
            </a:r>
            <a:r>
              <a:rPr lang="en-GB" dirty="0" err="1" smtClean="0"/>
              <a:t>Morrish</a:t>
            </a:r>
            <a:endParaRPr lang="en-GB" dirty="0" smtClean="0"/>
          </a:p>
          <a:p>
            <a:endParaRPr lang="en-GB" dirty="0"/>
          </a:p>
          <a:p>
            <a:r>
              <a:rPr lang="en-GB" dirty="0" smtClean="0"/>
              <a:t>Oct 2011</a:t>
            </a:r>
            <a:endParaRPr lang="en-GB" dirty="0"/>
          </a:p>
        </p:txBody>
      </p:sp>
      <p:sp>
        <p:nvSpPr>
          <p:cNvPr id="2" name="Title 1"/>
          <p:cNvSpPr>
            <a:spLocks noGrp="1"/>
          </p:cNvSpPr>
          <p:nvPr>
            <p:ph type="title"/>
          </p:nvPr>
        </p:nvSpPr>
        <p:spPr/>
        <p:txBody>
          <a:bodyPr/>
          <a:lstStyle/>
          <a:p>
            <a:r>
              <a:rPr lang="en-GB" b="1" u="sng" dirty="0" err="1"/>
              <a:t>B</a:t>
            </a:r>
            <a:r>
              <a:rPr lang="en-GB" b="1" u="sng" dirty="0" err="1" smtClean="0"/>
              <a:t>alint</a:t>
            </a:r>
            <a:endParaRPr lang="en-GB" b="1" u="sng" dirty="0"/>
          </a:p>
        </p:txBody>
      </p:sp>
    </p:spTree>
    <p:extLst>
      <p:ext uri="{BB962C8B-B14F-4D97-AF65-F5344CB8AC3E}">
        <p14:creationId xmlns:p14="http://schemas.microsoft.com/office/powerpoint/2010/main" val="1104921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11560" y="2548739"/>
            <a:ext cx="5184576" cy="3024336"/>
          </a:xfrm>
        </p:spPr>
        <p:txBody>
          <a:bodyPr>
            <a:normAutofit/>
          </a:bodyPr>
          <a:lstStyle/>
          <a:p>
            <a:pPr marL="0" indent="0">
              <a:buNone/>
            </a:pPr>
            <a:r>
              <a:rPr lang="en-GB" b="1" i="1" dirty="0" smtClean="0"/>
              <a:t>“</a:t>
            </a:r>
            <a:r>
              <a:rPr lang="en-GB" b="1" i="1" dirty="0"/>
              <a:t>Perhaps the essence of </a:t>
            </a:r>
            <a:r>
              <a:rPr lang="en-GB" b="1" i="1" dirty="0" err="1"/>
              <a:t>Balint</a:t>
            </a:r>
            <a:r>
              <a:rPr lang="en-GB" b="1" i="1" dirty="0"/>
              <a:t> Groups has always been to share experiences </a:t>
            </a:r>
            <a:r>
              <a:rPr lang="en-GB" b="1" i="1" dirty="0" smtClean="0"/>
              <a:t>and enable </a:t>
            </a:r>
            <a:r>
              <a:rPr lang="en-GB" b="1" i="1" dirty="0"/>
              <a:t>people to observe and rethink aspects of their relationships with </a:t>
            </a:r>
            <a:r>
              <a:rPr lang="en-GB" b="1" i="1" dirty="0" smtClean="0"/>
              <a:t>patients and their </a:t>
            </a:r>
            <a:r>
              <a:rPr lang="en-GB" b="1" i="1" dirty="0"/>
              <a:t>work as doctors.”</a:t>
            </a:r>
          </a:p>
          <a:p>
            <a:pPr marL="0" indent="0">
              <a:buNone/>
            </a:pPr>
            <a:endParaRPr lang="en-GB" dirty="0" smtClean="0"/>
          </a:p>
          <a:p>
            <a:pPr marL="0" indent="0">
              <a:buNone/>
            </a:pPr>
            <a:r>
              <a:rPr lang="en-GB" dirty="0" smtClean="0"/>
              <a:t>Enid </a:t>
            </a:r>
            <a:r>
              <a:rPr lang="en-GB" dirty="0" err="1"/>
              <a:t>Balint</a:t>
            </a:r>
            <a:r>
              <a:rPr lang="en-GB" dirty="0"/>
              <a:t> (1992</a:t>
            </a:r>
            <a:r>
              <a:rPr lang="en-GB" dirty="0" smtClean="0"/>
              <a:t>), </a:t>
            </a:r>
            <a:r>
              <a:rPr lang="en-GB" i="1" dirty="0"/>
              <a:t>The Doctor, the Patient and the </a:t>
            </a:r>
            <a:r>
              <a:rPr lang="en-GB" i="1" dirty="0" smtClean="0"/>
              <a:t>Group</a:t>
            </a:r>
            <a:endParaRPr lang="en-GB" i="1" dirty="0"/>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104" y="188640"/>
            <a:ext cx="3496361" cy="2390894"/>
          </a:xfrm>
          <a:prstGeom prst="rect">
            <a:avLst/>
          </a:prstGeom>
        </p:spPr>
      </p:pic>
    </p:spTree>
    <p:extLst>
      <p:ext uri="{BB962C8B-B14F-4D97-AF65-F5344CB8AC3E}">
        <p14:creationId xmlns:p14="http://schemas.microsoft.com/office/powerpoint/2010/main" val="3388727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1268760"/>
            <a:ext cx="5555491" cy="4055719"/>
          </a:xfrm>
          <a:prstGeom prst="rect">
            <a:avLst/>
          </a:prstGeom>
        </p:spPr>
      </p:pic>
    </p:spTree>
    <p:extLst>
      <p:ext uri="{BB962C8B-B14F-4D97-AF65-F5344CB8AC3E}">
        <p14:creationId xmlns:p14="http://schemas.microsoft.com/office/powerpoint/2010/main" val="17422515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u="sng" dirty="0" smtClean="0"/>
              <a:t>The </a:t>
            </a:r>
            <a:r>
              <a:rPr lang="en-GB" b="1" u="sng" dirty="0" err="1" smtClean="0"/>
              <a:t>Balint</a:t>
            </a:r>
            <a:r>
              <a:rPr lang="en-GB" b="1" u="sng" dirty="0" smtClean="0"/>
              <a:t> Group</a:t>
            </a:r>
            <a:endParaRPr lang="en-GB" b="1" u="sng" dirty="0"/>
          </a:p>
        </p:txBody>
      </p:sp>
      <p:sp>
        <p:nvSpPr>
          <p:cNvPr id="3" name="Content Placeholder 2"/>
          <p:cNvSpPr>
            <a:spLocks noGrp="1"/>
          </p:cNvSpPr>
          <p:nvPr>
            <p:ph sz="quarter" idx="13"/>
          </p:nvPr>
        </p:nvSpPr>
        <p:spPr>
          <a:xfrm>
            <a:off x="323528" y="1556792"/>
            <a:ext cx="8595360" cy="4937760"/>
          </a:xfrm>
        </p:spPr>
        <p:txBody>
          <a:bodyPr>
            <a:normAutofit/>
          </a:bodyPr>
          <a:lstStyle/>
          <a:p>
            <a:r>
              <a:rPr lang="en-GB" dirty="0" smtClean="0"/>
              <a:t>Welcome to our </a:t>
            </a:r>
            <a:r>
              <a:rPr lang="en-GB" dirty="0" err="1" smtClean="0"/>
              <a:t>Balint</a:t>
            </a:r>
            <a:r>
              <a:rPr lang="en-GB" dirty="0" smtClean="0"/>
              <a:t> Group!</a:t>
            </a:r>
          </a:p>
          <a:p>
            <a:pPr marL="0" indent="0">
              <a:buNone/>
            </a:pPr>
            <a:endParaRPr lang="en-GB" dirty="0" smtClean="0"/>
          </a:p>
          <a:p>
            <a:r>
              <a:rPr lang="en-GB" dirty="0" smtClean="0"/>
              <a:t>Our Ground Rules:</a:t>
            </a:r>
          </a:p>
          <a:p>
            <a:pPr marL="0" indent="0">
              <a:buNone/>
            </a:pPr>
            <a:endParaRPr lang="en-GB" dirty="0" smtClean="0"/>
          </a:p>
          <a:p>
            <a:r>
              <a:rPr lang="en-GB" dirty="0" smtClean="0"/>
              <a:t>1 facilitator</a:t>
            </a:r>
          </a:p>
          <a:p>
            <a:pPr marL="0" indent="0">
              <a:buNone/>
            </a:pPr>
            <a:endParaRPr lang="en-GB" dirty="0" smtClean="0"/>
          </a:p>
          <a:p>
            <a:r>
              <a:rPr lang="en-GB" dirty="0" smtClean="0"/>
              <a:t>One of us will present a case without notes which we will discuss.</a:t>
            </a:r>
          </a:p>
          <a:p>
            <a:pPr marL="0" indent="0">
              <a:buNone/>
            </a:pPr>
            <a:endParaRPr lang="en-GB" dirty="0" smtClean="0"/>
          </a:p>
          <a:p>
            <a:r>
              <a:rPr lang="en-GB" dirty="0" smtClean="0"/>
              <a:t>Our aim is to obtain a better understanding of the emotional content of the doctor-patient relationship.</a:t>
            </a:r>
          </a:p>
          <a:p>
            <a:pPr marL="0" indent="0">
              <a:buNone/>
            </a:pPr>
            <a:endParaRPr lang="en-GB" dirty="0" smtClean="0"/>
          </a:p>
          <a:p>
            <a:r>
              <a:rPr lang="en-GB" dirty="0" smtClean="0"/>
              <a:t>What we discuss stays in the Room.</a:t>
            </a:r>
          </a:p>
        </p:txBody>
      </p:sp>
    </p:spTree>
    <p:extLst>
      <p:ext uri="{BB962C8B-B14F-4D97-AF65-F5344CB8AC3E}">
        <p14:creationId xmlns:p14="http://schemas.microsoft.com/office/powerpoint/2010/main" val="5189279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988840"/>
            <a:ext cx="8424936" cy="2677656"/>
          </a:xfrm>
          <a:prstGeom prst="rect">
            <a:avLst/>
          </a:prstGeom>
        </p:spPr>
        <p:txBody>
          <a:bodyPr wrap="square">
            <a:spAutoFit/>
          </a:bodyPr>
          <a:lstStyle/>
          <a:p>
            <a:pPr marL="285750" indent="-285750">
              <a:buFont typeface="Arial" pitchFamily="34" charset="0"/>
              <a:buChar char="•"/>
            </a:pPr>
            <a:r>
              <a:rPr lang="en-GB" sz="2400" b="1" dirty="0" smtClean="0">
                <a:solidFill>
                  <a:srgbClr val="0070C0"/>
                </a:solidFill>
              </a:rPr>
              <a:t>It </a:t>
            </a:r>
            <a:r>
              <a:rPr lang="en-GB" sz="2400" b="1" dirty="0">
                <a:solidFill>
                  <a:srgbClr val="0070C0"/>
                </a:solidFill>
              </a:rPr>
              <a:t>consists of 6-12 doctors with 1-2 leaders and it meets regularly</a:t>
            </a:r>
            <a:r>
              <a:rPr lang="en-GB" sz="2400" b="1" dirty="0" smtClean="0">
                <a:solidFill>
                  <a:srgbClr val="0070C0"/>
                </a:solidFill>
              </a:rPr>
              <a:t>.</a:t>
            </a:r>
          </a:p>
          <a:p>
            <a:endParaRPr lang="en-GB" sz="2400" dirty="0"/>
          </a:p>
          <a:p>
            <a:pPr marL="285750" indent="-285750">
              <a:buFont typeface="Arial" pitchFamily="34" charset="0"/>
              <a:buChar char="•"/>
            </a:pPr>
            <a:r>
              <a:rPr lang="en-GB" sz="2400" dirty="0"/>
              <a:t>Meetings usually last for 1-2 hours and the group continues for 1 or more years</a:t>
            </a:r>
            <a:r>
              <a:rPr lang="en-GB" sz="2400" dirty="0" smtClean="0"/>
              <a:t>.</a:t>
            </a:r>
          </a:p>
          <a:p>
            <a:endParaRPr lang="en-GB" sz="2400" b="1" dirty="0">
              <a:solidFill>
                <a:srgbClr val="0070C0"/>
              </a:solidFill>
            </a:endParaRPr>
          </a:p>
          <a:p>
            <a:pPr marL="285750" indent="-285750">
              <a:buFont typeface="Arial" pitchFamily="34" charset="0"/>
              <a:buChar char="•"/>
            </a:pPr>
            <a:r>
              <a:rPr lang="en-GB" sz="2400" b="1" dirty="0">
                <a:solidFill>
                  <a:srgbClr val="0070C0"/>
                </a:solidFill>
              </a:rPr>
              <a:t>The method is that of case presentation without notes.</a:t>
            </a:r>
          </a:p>
        </p:txBody>
      </p:sp>
      <p:sp>
        <p:nvSpPr>
          <p:cNvPr id="4" name="Title 3"/>
          <p:cNvSpPr>
            <a:spLocks noGrp="1"/>
          </p:cNvSpPr>
          <p:nvPr>
            <p:ph type="title"/>
          </p:nvPr>
        </p:nvSpPr>
        <p:spPr>
          <a:xfrm>
            <a:off x="323528" y="548680"/>
            <a:ext cx="8591550" cy="1066801"/>
          </a:xfrm>
        </p:spPr>
        <p:txBody>
          <a:bodyPr/>
          <a:lstStyle/>
          <a:p>
            <a:r>
              <a:rPr lang="en-GB" b="1" u="sng" dirty="0" smtClean="0"/>
              <a:t>What is a “traditional” </a:t>
            </a:r>
            <a:r>
              <a:rPr lang="en-GB" b="1" u="sng" dirty="0" err="1" smtClean="0"/>
              <a:t>Balint</a:t>
            </a:r>
            <a:r>
              <a:rPr lang="en-GB" b="1" u="sng" dirty="0" smtClean="0"/>
              <a:t> Group?</a:t>
            </a:r>
            <a:endParaRPr lang="en-GB" b="1" u="sng" dirty="0"/>
          </a:p>
        </p:txBody>
      </p:sp>
    </p:spTree>
    <p:extLst>
      <p:ext uri="{BB962C8B-B14F-4D97-AF65-F5344CB8AC3E}">
        <p14:creationId xmlns:p14="http://schemas.microsoft.com/office/powerpoint/2010/main" val="40772221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27316" y="1556792"/>
            <a:ext cx="8496944" cy="4801314"/>
          </a:xfrm>
          <a:prstGeom prst="rect">
            <a:avLst/>
          </a:prstGeom>
        </p:spPr>
        <p:txBody>
          <a:bodyPr wrap="square">
            <a:spAutoFit/>
          </a:bodyPr>
          <a:lstStyle/>
          <a:p>
            <a:pPr marL="285750" indent="-285750">
              <a:buFont typeface="Arial" pitchFamily="34" charset="0"/>
              <a:buChar char="•"/>
            </a:pPr>
            <a:r>
              <a:rPr lang="en-GB" dirty="0" smtClean="0">
                <a:solidFill>
                  <a:srgbClr val="0070C0"/>
                </a:solidFill>
              </a:rPr>
              <a:t>The </a:t>
            </a:r>
            <a:r>
              <a:rPr lang="en-GB" dirty="0">
                <a:solidFill>
                  <a:srgbClr val="0070C0"/>
                </a:solidFill>
              </a:rPr>
              <a:t>leader asks “Who has a case</a:t>
            </a:r>
            <a:r>
              <a:rPr lang="en-GB" dirty="0" smtClean="0">
                <a:solidFill>
                  <a:srgbClr val="0070C0"/>
                </a:solidFill>
              </a:rPr>
              <a:t>?”</a:t>
            </a:r>
          </a:p>
          <a:p>
            <a:pPr marL="285750" indent="-285750">
              <a:buFont typeface="Arial" pitchFamily="34" charset="0"/>
              <a:buChar char="•"/>
            </a:pPr>
            <a:endParaRPr lang="en-GB" dirty="0"/>
          </a:p>
          <a:p>
            <a:pPr marL="285750" indent="-285750">
              <a:buFont typeface="Arial" pitchFamily="34" charset="0"/>
              <a:buChar char="•"/>
            </a:pPr>
            <a:r>
              <a:rPr lang="en-GB" dirty="0"/>
              <a:t>The presenter who volunteers tells the </a:t>
            </a:r>
            <a:r>
              <a:rPr lang="en-GB" i="1" dirty="0"/>
              <a:t>story </a:t>
            </a:r>
            <a:r>
              <a:rPr lang="en-GB" dirty="0"/>
              <a:t>of a </a:t>
            </a:r>
            <a:r>
              <a:rPr lang="en-GB" dirty="0" smtClean="0"/>
              <a:t>consultation - </a:t>
            </a:r>
            <a:r>
              <a:rPr lang="en-GB" dirty="0"/>
              <a:t>this is not a standard </a:t>
            </a:r>
            <a:r>
              <a:rPr lang="en-GB" dirty="0" smtClean="0"/>
              <a:t>case presentation</a:t>
            </a:r>
            <a:r>
              <a:rPr lang="en-GB" dirty="0"/>
              <a:t>, but a description of </a:t>
            </a:r>
            <a:r>
              <a:rPr lang="en-GB" i="1" dirty="0"/>
              <a:t>what happened between the doctor and the patient</a:t>
            </a:r>
            <a:r>
              <a:rPr lang="en-GB" i="1" dirty="0" smtClean="0"/>
              <a:t>.</a:t>
            </a:r>
          </a:p>
          <a:p>
            <a:endParaRPr lang="en-GB" dirty="0"/>
          </a:p>
          <a:p>
            <a:pPr marL="285750" indent="-285750">
              <a:buFont typeface="Arial" pitchFamily="34" charset="0"/>
              <a:buChar char="•"/>
            </a:pPr>
            <a:r>
              <a:rPr lang="en-GB" dirty="0">
                <a:solidFill>
                  <a:srgbClr val="0070C0"/>
                </a:solidFill>
              </a:rPr>
              <a:t>It need not be long, complicated or exciting but something that is continuing to occupy </a:t>
            </a:r>
            <a:r>
              <a:rPr lang="en-GB" dirty="0" smtClean="0">
                <a:solidFill>
                  <a:srgbClr val="0070C0"/>
                </a:solidFill>
              </a:rPr>
              <a:t>the presenter’s </a:t>
            </a:r>
            <a:r>
              <a:rPr lang="en-GB" dirty="0">
                <a:solidFill>
                  <a:srgbClr val="0070C0"/>
                </a:solidFill>
              </a:rPr>
              <a:t>mind. It may be puzzling, or has left the presenter feeling angry, </a:t>
            </a:r>
            <a:r>
              <a:rPr lang="en-GB" dirty="0" smtClean="0">
                <a:solidFill>
                  <a:srgbClr val="0070C0"/>
                </a:solidFill>
              </a:rPr>
              <a:t>frustrated, irritated </a:t>
            </a:r>
            <a:r>
              <a:rPr lang="en-GB" dirty="0">
                <a:solidFill>
                  <a:srgbClr val="0070C0"/>
                </a:solidFill>
              </a:rPr>
              <a:t>or sad.</a:t>
            </a:r>
          </a:p>
          <a:p>
            <a:pPr marL="285750" indent="-285750">
              <a:buFont typeface="Arial" pitchFamily="34" charset="0"/>
              <a:buChar char="•"/>
            </a:pPr>
            <a:endParaRPr lang="en-GB" dirty="0" smtClean="0"/>
          </a:p>
          <a:p>
            <a:pPr marL="285750" indent="-285750">
              <a:buFont typeface="Arial" pitchFamily="34" charset="0"/>
              <a:buChar char="•"/>
            </a:pPr>
            <a:r>
              <a:rPr lang="en-GB" dirty="0" smtClean="0"/>
              <a:t>The </a:t>
            </a:r>
            <a:r>
              <a:rPr lang="en-GB" dirty="0"/>
              <a:t>group discusses the relationship between the doctor and patient and tries </a:t>
            </a:r>
            <a:r>
              <a:rPr lang="en-GB" dirty="0" smtClean="0"/>
              <a:t>to understand </a:t>
            </a:r>
            <a:r>
              <a:rPr lang="en-GB" dirty="0"/>
              <a:t>what is happening that evokes these feelings.</a:t>
            </a:r>
          </a:p>
          <a:p>
            <a:pPr marL="285750" indent="-285750">
              <a:buFont typeface="Arial" pitchFamily="34" charset="0"/>
              <a:buChar char="•"/>
            </a:pPr>
            <a:endParaRPr lang="en-GB" dirty="0" smtClean="0"/>
          </a:p>
          <a:p>
            <a:pPr marL="285750" indent="-285750">
              <a:buFont typeface="Arial" pitchFamily="34" charset="0"/>
              <a:buChar char="•"/>
            </a:pPr>
            <a:r>
              <a:rPr lang="en-GB" dirty="0" smtClean="0">
                <a:solidFill>
                  <a:srgbClr val="0070C0"/>
                </a:solidFill>
              </a:rPr>
              <a:t>The </a:t>
            </a:r>
            <a:r>
              <a:rPr lang="en-GB" dirty="0">
                <a:solidFill>
                  <a:srgbClr val="0070C0"/>
                </a:solidFill>
              </a:rPr>
              <a:t>feelings which the patient evokes are significant and may be reflected in the </a:t>
            </a:r>
            <a:r>
              <a:rPr lang="en-GB" dirty="0" smtClean="0">
                <a:solidFill>
                  <a:srgbClr val="0070C0"/>
                </a:solidFill>
              </a:rPr>
              <a:t>presenter or </a:t>
            </a:r>
            <a:r>
              <a:rPr lang="en-GB" dirty="0">
                <a:solidFill>
                  <a:srgbClr val="0070C0"/>
                </a:solidFill>
              </a:rPr>
              <a:t>in the group. </a:t>
            </a:r>
            <a:endParaRPr lang="en-GB" dirty="0" smtClean="0">
              <a:solidFill>
                <a:srgbClr val="0070C0"/>
              </a:solidFill>
            </a:endParaRPr>
          </a:p>
          <a:p>
            <a:endParaRPr lang="en-GB" dirty="0" smtClean="0"/>
          </a:p>
          <a:p>
            <a:pPr marL="285750" indent="-285750">
              <a:buFont typeface="Arial" pitchFamily="34" charset="0"/>
              <a:buChar char="•"/>
            </a:pPr>
            <a:r>
              <a:rPr lang="en-GB" dirty="0" smtClean="0"/>
              <a:t>This </a:t>
            </a:r>
            <a:r>
              <a:rPr lang="en-GB" dirty="0"/>
              <a:t>facilitates the understanding of the patient</a:t>
            </a:r>
            <a:r>
              <a:rPr lang="en-GB" dirty="0" smtClean="0"/>
              <a:t>.</a:t>
            </a:r>
            <a:endParaRPr lang="en-GB" dirty="0"/>
          </a:p>
        </p:txBody>
      </p:sp>
      <p:sp>
        <p:nvSpPr>
          <p:cNvPr id="4" name="Title 3"/>
          <p:cNvSpPr>
            <a:spLocks noGrp="1"/>
          </p:cNvSpPr>
          <p:nvPr>
            <p:ph type="title"/>
          </p:nvPr>
        </p:nvSpPr>
        <p:spPr>
          <a:xfrm>
            <a:off x="535918" y="188640"/>
            <a:ext cx="8305800" cy="1143000"/>
          </a:xfrm>
        </p:spPr>
        <p:txBody>
          <a:bodyPr>
            <a:normAutofit/>
          </a:bodyPr>
          <a:lstStyle/>
          <a:p>
            <a:r>
              <a:rPr lang="en-GB" b="1" u="sng" dirty="0"/>
              <a:t>What happens in a </a:t>
            </a:r>
            <a:r>
              <a:rPr lang="en-GB" b="1" u="sng" dirty="0" err="1"/>
              <a:t>Balint</a:t>
            </a:r>
            <a:r>
              <a:rPr lang="en-GB" b="1" u="sng" dirty="0"/>
              <a:t> group?</a:t>
            </a:r>
          </a:p>
        </p:txBody>
      </p:sp>
    </p:spTree>
    <p:extLst>
      <p:ext uri="{BB962C8B-B14F-4D97-AF65-F5344CB8AC3E}">
        <p14:creationId xmlns:p14="http://schemas.microsoft.com/office/powerpoint/2010/main" val="18454845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450" y="188640"/>
            <a:ext cx="8591550" cy="1066801"/>
          </a:xfrm>
        </p:spPr>
        <p:txBody>
          <a:bodyPr>
            <a:noAutofit/>
          </a:bodyPr>
          <a:lstStyle/>
          <a:p>
            <a:r>
              <a:rPr lang="en-GB" sz="2000" dirty="0" smtClean="0"/>
              <a:t/>
            </a:r>
            <a:br>
              <a:rPr lang="en-GB" sz="2000" dirty="0" smtClean="0"/>
            </a:br>
            <a:r>
              <a:rPr lang="en-GB" sz="2000" dirty="0"/>
              <a:t/>
            </a:r>
            <a:br>
              <a:rPr lang="en-GB" sz="2000" dirty="0"/>
            </a:br>
            <a:r>
              <a:rPr lang="en-GB" sz="2000" dirty="0" smtClean="0"/>
              <a:t/>
            </a:r>
            <a:br>
              <a:rPr lang="en-GB" sz="2000" dirty="0" smtClean="0"/>
            </a:br>
            <a:r>
              <a:rPr lang="en-GB" sz="2000" dirty="0"/>
              <a:t/>
            </a:r>
            <a:br>
              <a:rPr lang="en-GB" sz="2000" dirty="0"/>
            </a:br>
            <a:r>
              <a:rPr lang="en-GB" sz="2000" dirty="0" smtClean="0"/>
              <a:t/>
            </a:r>
            <a:br>
              <a:rPr lang="en-GB" sz="2000" dirty="0" smtClean="0"/>
            </a:br>
            <a:r>
              <a:rPr lang="en-GB" sz="3200" b="1" u="sng" dirty="0" smtClean="0"/>
              <a:t>What can a </a:t>
            </a:r>
            <a:r>
              <a:rPr lang="en-GB" sz="3200" b="1" u="sng" dirty="0" err="1" smtClean="0"/>
              <a:t>Balint</a:t>
            </a:r>
            <a:r>
              <a:rPr lang="en-GB" sz="3200" b="1" u="sng" dirty="0" smtClean="0"/>
              <a:t> Group DO?</a:t>
            </a:r>
            <a:r>
              <a:rPr lang="en-GB" sz="2000" u="sng" dirty="0" smtClean="0"/>
              <a:t/>
            </a:r>
            <a:br>
              <a:rPr lang="en-GB" sz="2000" u="sng" dirty="0" smtClean="0"/>
            </a:br>
            <a:endParaRPr lang="en-GB" sz="2000" u="sng" dirty="0"/>
          </a:p>
        </p:txBody>
      </p:sp>
      <p:sp>
        <p:nvSpPr>
          <p:cNvPr id="3" name="Content Placeholder 2"/>
          <p:cNvSpPr>
            <a:spLocks noGrp="1"/>
          </p:cNvSpPr>
          <p:nvPr>
            <p:ph sz="quarter" idx="13"/>
          </p:nvPr>
        </p:nvSpPr>
        <p:spPr>
          <a:xfrm>
            <a:off x="251520" y="1052736"/>
            <a:ext cx="8595360" cy="4937760"/>
          </a:xfrm>
        </p:spPr>
        <p:txBody>
          <a:bodyPr>
            <a:noAutofit/>
          </a:bodyPr>
          <a:lstStyle/>
          <a:p>
            <a:pPr marL="457200" indent="-457200"/>
            <a:r>
              <a:rPr lang="en-GB" sz="2000" b="1" dirty="0">
                <a:solidFill>
                  <a:srgbClr val="0070C0"/>
                </a:solidFill>
              </a:rPr>
              <a:t>P</a:t>
            </a:r>
            <a:r>
              <a:rPr lang="en-GB" sz="2000" b="1" dirty="0" smtClean="0">
                <a:solidFill>
                  <a:srgbClr val="0070C0"/>
                </a:solidFill>
              </a:rPr>
              <a:t>rovides </a:t>
            </a:r>
            <a:r>
              <a:rPr lang="en-GB" sz="2000" b="1" dirty="0">
                <a:solidFill>
                  <a:srgbClr val="0070C0"/>
                </a:solidFill>
              </a:rPr>
              <a:t>an opportunity for doctors to reflect on their </a:t>
            </a:r>
            <a:r>
              <a:rPr lang="en-GB" sz="2000" b="1" dirty="0" smtClean="0">
                <a:solidFill>
                  <a:srgbClr val="0070C0"/>
                </a:solidFill>
              </a:rPr>
              <a:t>work.</a:t>
            </a:r>
          </a:p>
          <a:p>
            <a:pPr marL="457200" indent="-457200"/>
            <a:endParaRPr lang="en-GB" sz="2000" dirty="0" smtClean="0"/>
          </a:p>
          <a:p>
            <a:pPr marL="457200" indent="-457200"/>
            <a:r>
              <a:rPr lang="en-GB" sz="2000" dirty="0" smtClean="0"/>
              <a:t>It </a:t>
            </a:r>
            <a:r>
              <a:rPr lang="en-GB" sz="2000" dirty="0"/>
              <a:t>can provide an outlet for anxieties and frustrations generated by their </a:t>
            </a:r>
            <a:r>
              <a:rPr lang="en-GB" sz="2000" dirty="0" smtClean="0"/>
              <a:t>work.</a:t>
            </a:r>
          </a:p>
          <a:p>
            <a:pPr marL="457200" indent="-457200"/>
            <a:endParaRPr lang="en-GB" sz="2000" dirty="0" smtClean="0"/>
          </a:p>
          <a:p>
            <a:pPr marL="457200" indent="-457200"/>
            <a:r>
              <a:rPr lang="en-GB" sz="2000" b="1" dirty="0" smtClean="0">
                <a:solidFill>
                  <a:srgbClr val="0070C0"/>
                </a:solidFill>
              </a:rPr>
              <a:t>It </a:t>
            </a:r>
            <a:r>
              <a:rPr lang="en-GB" sz="2000" b="1" dirty="0">
                <a:solidFill>
                  <a:srgbClr val="0070C0"/>
                </a:solidFill>
              </a:rPr>
              <a:t>can </a:t>
            </a:r>
            <a:r>
              <a:rPr lang="en-GB" sz="2000" b="1" dirty="0" smtClean="0">
                <a:solidFill>
                  <a:srgbClr val="0070C0"/>
                </a:solidFill>
              </a:rPr>
              <a:t>generate </a:t>
            </a:r>
            <a:r>
              <a:rPr lang="en-GB" sz="2000" b="1" dirty="0">
                <a:solidFill>
                  <a:srgbClr val="0070C0"/>
                </a:solidFill>
              </a:rPr>
              <a:t>doctors’ interest in patients whom they have previously </a:t>
            </a:r>
            <a:r>
              <a:rPr lang="en-GB" sz="2000" b="1" dirty="0" smtClean="0">
                <a:solidFill>
                  <a:srgbClr val="0070C0"/>
                </a:solidFill>
              </a:rPr>
              <a:t>found upsetting</a:t>
            </a:r>
            <a:r>
              <a:rPr lang="en-GB" sz="2000" b="1" dirty="0">
                <a:solidFill>
                  <a:srgbClr val="0070C0"/>
                </a:solidFill>
              </a:rPr>
              <a:t>, annoying or “</a:t>
            </a:r>
            <a:r>
              <a:rPr lang="en-GB" sz="2000" b="1" dirty="0" smtClean="0">
                <a:solidFill>
                  <a:srgbClr val="0070C0"/>
                </a:solidFill>
              </a:rPr>
              <a:t>difficult.”</a:t>
            </a:r>
          </a:p>
          <a:p>
            <a:pPr marL="457200" indent="-457200"/>
            <a:endParaRPr lang="en-GB" sz="2000" dirty="0" smtClean="0"/>
          </a:p>
          <a:p>
            <a:pPr marL="457200" indent="-457200"/>
            <a:r>
              <a:rPr lang="en-GB" sz="2000" dirty="0" smtClean="0"/>
              <a:t>It </a:t>
            </a:r>
            <a:r>
              <a:rPr lang="en-GB" sz="2000" dirty="0"/>
              <a:t>can open minds to other possibilities, </a:t>
            </a:r>
            <a:r>
              <a:rPr lang="en-GB" sz="2000" dirty="0" smtClean="0"/>
              <a:t>both </a:t>
            </a:r>
            <a:r>
              <a:rPr lang="en-GB" sz="2000" dirty="0"/>
              <a:t>of diagnosis and day to day </a:t>
            </a:r>
            <a:r>
              <a:rPr lang="en-GB" sz="2000" dirty="0" smtClean="0"/>
              <a:t>management.</a:t>
            </a:r>
          </a:p>
          <a:p>
            <a:pPr marL="457200" indent="-457200"/>
            <a:r>
              <a:rPr lang="en-GB" sz="2000" b="1" dirty="0">
                <a:solidFill>
                  <a:srgbClr val="0070C0"/>
                </a:solidFill>
              </a:rPr>
              <a:t/>
            </a:r>
            <a:br>
              <a:rPr lang="en-GB" sz="2000" b="1" dirty="0">
                <a:solidFill>
                  <a:srgbClr val="0070C0"/>
                </a:solidFill>
              </a:rPr>
            </a:br>
            <a:r>
              <a:rPr lang="en-GB" sz="2000" b="1" dirty="0">
                <a:solidFill>
                  <a:srgbClr val="0070C0"/>
                </a:solidFill>
              </a:rPr>
              <a:t>The group provides support and improves communication with patients and </a:t>
            </a:r>
            <a:r>
              <a:rPr lang="en-GB" sz="2000" b="1" dirty="0" smtClean="0">
                <a:solidFill>
                  <a:srgbClr val="0070C0"/>
                </a:solidFill>
              </a:rPr>
              <a:t>other professionals.</a:t>
            </a:r>
          </a:p>
          <a:p>
            <a:pPr marL="457200" indent="-457200"/>
            <a:r>
              <a:rPr lang="en-GB" sz="2000" b="1" dirty="0">
                <a:solidFill>
                  <a:srgbClr val="0070C0"/>
                </a:solidFill>
              </a:rPr>
              <a:t/>
            </a:r>
            <a:br>
              <a:rPr lang="en-GB" sz="2000" b="1" dirty="0">
                <a:solidFill>
                  <a:srgbClr val="0070C0"/>
                </a:solidFill>
              </a:rPr>
            </a:br>
            <a:r>
              <a:rPr lang="en-GB" sz="2000" dirty="0"/>
              <a:t>It can improve job satisfaction, the patient’s perception of care and help to </a:t>
            </a:r>
            <a:r>
              <a:rPr lang="en-GB" sz="2000" dirty="0" smtClean="0"/>
              <a:t>prevent burn-out</a:t>
            </a:r>
            <a:r>
              <a:rPr lang="en-GB" sz="2000" dirty="0"/>
              <a:t>.</a:t>
            </a:r>
          </a:p>
        </p:txBody>
      </p:sp>
    </p:spTree>
    <p:extLst>
      <p:ext uri="{BB962C8B-B14F-4D97-AF65-F5344CB8AC3E}">
        <p14:creationId xmlns:p14="http://schemas.microsoft.com/office/powerpoint/2010/main" val="6622509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772816"/>
            <a:ext cx="7488832" cy="3539430"/>
          </a:xfrm>
          <a:prstGeom prst="rect">
            <a:avLst/>
          </a:prstGeom>
        </p:spPr>
        <p:txBody>
          <a:bodyPr wrap="square">
            <a:spAutoFit/>
          </a:bodyPr>
          <a:lstStyle/>
          <a:p>
            <a:pPr marL="285750" indent="-285750">
              <a:buFont typeface="Arial" pitchFamily="34" charset="0"/>
              <a:buChar char="•"/>
            </a:pPr>
            <a:r>
              <a:rPr lang="en-GB" sz="3200" dirty="0" smtClean="0">
                <a:solidFill>
                  <a:srgbClr val="0070C0"/>
                </a:solidFill>
              </a:rPr>
              <a:t>It </a:t>
            </a:r>
            <a:r>
              <a:rPr lang="en-GB" sz="3200" dirty="0">
                <a:solidFill>
                  <a:srgbClr val="0070C0"/>
                </a:solidFill>
              </a:rPr>
              <a:t>does not tell the doctors “how to do” their </a:t>
            </a:r>
            <a:r>
              <a:rPr lang="en-GB" sz="3200" dirty="0" smtClean="0">
                <a:solidFill>
                  <a:srgbClr val="0070C0"/>
                </a:solidFill>
              </a:rPr>
              <a:t>work.</a:t>
            </a:r>
          </a:p>
          <a:p>
            <a:endParaRPr lang="en-GB" sz="3200" dirty="0"/>
          </a:p>
          <a:p>
            <a:pPr marL="285750" indent="-285750">
              <a:buFont typeface="Arial" pitchFamily="34" charset="0"/>
              <a:buChar char="•"/>
            </a:pPr>
            <a:r>
              <a:rPr lang="en-GB" sz="3200" dirty="0"/>
              <a:t>It does not provide easy </a:t>
            </a:r>
            <a:r>
              <a:rPr lang="en-GB" sz="3200" dirty="0" smtClean="0"/>
              <a:t>answers.</a:t>
            </a:r>
          </a:p>
          <a:p>
            <a:endParaRPr lang="en-GB" sz="3200" dirty="0"/>
          </a:p>
          <a:p>
            <a:pPr marL="285750" indent="-285750">
              <a:buFont typeface="Arial" pitchFamily="34" charset="0"/>
              <a:buChar char="•"/>
            </a:pPr>
            <a:r>
              <a:rPr lang="en-GB" sz="3200" dirty="0">
                <a:solidFill>
                  <a:srgbClr val="0070C0"/>
                </a:solidFill>
              </a:rPr>
              <a:t>It will not solve all doctors’ problems with patients</a:t>
            </a:r>
          </a:p>
        </p:txBody>
      </p:sp>
      <p:sp>
        <p:nvSpPr>
          <p:cNvPr id="3" name="Title 2"/>
          <p:cNvSpPr>
            <a:spLocks noGrp="1"/>
          </p:cNvSpPr>
          <p:nvPr>
            <p:ph type="title"/>
          </p:nvPr>
        </p:nvSpPr>
        <p:spPr>
          <a:xfrm>
            <a:off x="552450" y="332656"/>
            <a:ext cx="8591550" cy="1066801"/>
          </a:xfrm>
        </p:spPr>
        <p:txBody>
          <a:bodyPr/>
          <a:lstStyle/>
          <a:p>
            <a:r>
              <a:rPr lang="en-GB" b="1" u="sng" dirty="0" smtClean="0"/>
              <a:t>What does a </a:t>
            </a:r>
            <a:r>
              <a:rPr lang="en-GB" b="1" u="sng" dirty="0" err="1" smtClean="0"/>
              <a:t>Balint</a:t>
            </a:r>
            <a:r>
              <a:rPr lang="en-GB" b="1" u="sng" dirty="0" smtClean="0"/>
              <a:t> Group NOT do?</a:t>
            </a:r>
            <a:endParaRPr lang="en-GB" b="1" u="sng" dirty="0"/>
          </a:p>
        </p:txBody>
      </p:sp>
    </p:spTree>
    <p:extLst>
      <p:ext uri="{BB962C8B-B14F-4D97-AF65-F5344CB8AC3E}">
        <p14:creationId xmlns:p14="http://schemas.microsoft.com/office/powerpoint/2010/main" val="20597801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88640"/>
            <a:ext cx="8591550" cy="1066801"/>
          </a:xfrm>
        </p:spPr>
        <p:txBody>
          <a:bodyPr/>
          <a:lstStyle/>
          <a:p>
            <a:r>
              <a:rPr lang="en-GB" b="1" dirty="0" smtClean="0"/>
              <a:t>Ask the Audience…</a:t>
            </a:r>
            <a:endParaRPr lang="en-GB" b="1" dirty="0"/>
          </a:p>
        </p:txBody>
      </p:sp>
      <p:sp>
        <p:nvSpPr>
          <p:cNvPr id="3" name="Content Placeholder 2"/>
          <p:cNvSpPr>
            <a:spLocks noGrp="1"/>
          </p:cNvSpPr>
          <p:nvPr>
            <p:ph sz="quarter" idx="13"/>
          </p:nvPr>
        </p:nvSpPr>
        <p:spPr>
          <a:xfrm>
            <a:off x="548640" y="1700808"/>
            <a:ext cx="8595360" cy="4937760"/>
          </a:xfrm>
        </p:spPr>
        <p:txBody>
          <a:bodyPr>
            <a:normAutofit/>
          </a:bodyPr>
          <a:lstStyle/>
          <a:p>
            <a:r>
              <a:rPr lang="en-GB" sz="3200" dirty="0">
                <a:solidFill>
                  <a:srgbClr val="0070C0"/>
                </a:solidFill>
              </a:rPr>
              <a:t>W</a:t>
            </a:r>
            <a:r>
              <a:rPr lang="en-GB" sz="3200" dirty="0" smtClean="0">
                <a:solidFill>
                  <a:srgbClr val="0070C0"/>
                </a:solidFill>
              </a:rPr>
              <a:t>ho has been part of a </a:t>
            </a:r>
            <a:r>
              <a:rPr lang="en-GB" sz="3200" dirty="0" err="1" smtClean="0">
                <a:solidFill>
                  <a:srgbClr val="0070C0"/>
                </a:solidFill>
              </a:rPr>
              <a:t>Balint</a:t>
            </a:r>
            <a:r>
              <a:rPr lang="en-GB" sz="3200" dirty="0" smtClean="0">
                <a:solidFill>
                  <a:srgbClr val="0070C0"/>
                </a:solidFill>
              </a:rPr>
              <a:t> Group?</a:t>
            </a:r>
          </a:p>
          <a:p>
            <a:pPr marL="0" indent="0">
              <a:buNone/>
            </a:pPr>
            <a:endParaRPr lang="en-GB" sz="3200" dirty="0" smtClean="0"/>
          </a:p>
          <a:p>
            <a:r>
              <a:rPr lang="en-GB" sz="3200" dirty="0" smtClean="0"/>
              <a:t>How did you find the experience? </a:t>
            </a:r>
          </a:p>
          <a:p>
            <a:pPr marL="0" indent="0">
              <a:buNone/>
            </a:pPr>
            <a:endParaRPr lang="en-GB" sz="3200" dirty="0" smtClean="0"/>
          </a:p>
          <a:p>
            <a:r>
              <a:rPr lang="en-GB" sz="3200" dirty="0" smtClean="0">
                <a:solidFill>
                  <a:srgbClr val="0070C0"/>
                </a:solidFill>
              </a:rPr>
              <a:t>What was good/not so good?</a:t>
            </a:r>
          </a:p>
          <a:p>
            <a:pPr marL="0" indent="0">
              <a:buNone/>
            </a:pPr>
            <a:endParaRPr lang="en-GB" sz="3200" dirty="0"/>
          </a:p>
          <a:p>
            <a:r>
              <a:rPr lang="en-GB" sz="3200" dirty="0" smtClean="0"/>
              <a:t>Should </a:t>
            </a:r>
            <a:r>
              <a:rPr lang="en-GB" sz="3200" dirty="0" err="1"/>
              <a:t>B</a:t>
            </a:r>
            <a:r>
              <a:rPr lang="en-GB" sz="3200" dirty="0" err="1" smtClean="0"/>
              <a:t>alint</a:t>
            </a:r>
            <a:r>
              <a:rPr lang="en-GB" sz="3200" dirty="0" smtClean="0"/>
              <a:t> Groups be encouraged amongst all doctors?</a:t>
            </a:r>
          </a:p>
          <a:p>
            <a:endParaRPr lang="en-GB" sz="3200" dirty="0" smtClean="0"/>
          </a:p>
        </p:txBody>
      </p:sp>
    </p:spTree>
    <p:extLst>
      <p:ext uri="{BB962C8B-B14F-4D97-AF65-F5344CB8AC3E}">
        <p14:creationId xmlns:p14="http://schemas.microsoft.com/office/powerpoint/2010/main" val="41660966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p:txBody>
          <a:bodyPr/>
          <a:lstStyle/>
          <a:p>
            <a:endParaRPr lang="en-GB" dirty="0" smtClean="0"/>
          </a:p>
          <a:p>
            <a:r>
              <a:rPr lang="en-GB" dirty="0" smtClean="0"/>
              <a:t>Fingers on the buzzers…</a:t>
            </a:r>
            <a:endParaRPr lang="en-GB" dirty="0"/>
          </a:p>
        </p:txBody>
      </p:sp>
      <p:sp>
        <p:nvSpPr>
          <p:cNvPr id="2050" name="Rectangle 2"/>
          <p:cNvSpPr>
            <a:spLocks noGrp="1" noChangeArrowheads="1"/>
          </p:cNvSpPr>
          <p:nvPr>
            <p:ph type="title"/>
          </p:nvPr>
        </p:nvSpPr>
        <p:spPr/>
        <p:txBody>
          <a:bodyPr>
            <a:normAutofit fontScale="90000"/>
          </a:bodyPr>
          <a:lstStyle/>
          <a:p>
            <a:r>
              <a:rPr lang="en-GB" dirty="0" smtClean="0"/>
              <a:t>Quiz TIME </a:t>
            </a:r>
            <a:br>
              <a:rPr lang="en-GB" dirty="0" smtClean="0"/>
            </a:br>
            <a:r>
              <a:rPr lang="en-GB" dirty="0" smtClean="0"/>
              <a:t/>
            </a:r>
            <a:br>
              <a:rPr lang="en-GB" dirty="0" smtClean="0"/>
            </a:br>
            <a:r>
              <a:rPr lang="en-GB" dirty="0" smtClean="0"/>
              <a:t>“Famous </a:t>
            </a:r>
            <a:r>
              <a:rPr lang="en-GB" dirty="0" err="1" smtClean="0"/>
              <a:t>balint</a:t>
            </a:r>
            <a:r>
              <a:rPr lang="en-GB" dirty="0" smtClean="0"/>
              <a:t> Quotes”</a:t>
            </a:r>
            <a:endParaRPr lang="en-US" dirty="0"/>
          </a:p>
        </p:txBody>
      </p:sp>
    </p:spTree>
    <p:extLst>
      <p:ext uri="{BB962C8B-B14F-4D97-AF65-F5344CB8AC3E}">
        <p14:creationId xmlns:p14="http://schemas.microsoft.com/office/powerpoint/2010/main" val="33513763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55576" y="1484784"/>
            <a:ext cx="8595360" cy="4937760"/>
          </a:xfrm>
        </p:spPr>
        <p:txBody>
          <a:bodyPr/>
          <a:lstStyle/>
          <a:p>
            <a:pPr lvl="1">
              <a:buFontTx/>
              <a:buNone/>
            </a:pPr>
            <a:r>
              <a:rPr lang="en-GB" sz="4400" dirty="0" smtClean="0"/>
              <a:t>The </a:t>
            </a:r>
            <a:r>
              <a:rPr lang="en-GB" sz="4400" dirty="0"/>
              <a:t>doctor is a powerful medication</a:t>
            </a:r>
            <a:r>
              <a:rPr lang="en-GB" sz="4400" dirty="0" smtClean="0"/>
              <a:t>.</a:t>
            </a:r>
            <a:endParaRPr lang="en-GB" sz="4400" dirty="0"/>
          </a:p>
          <a:p>
            <a:pPr lvl="1">
              <a:buFontTx/>
              <a:buNone/>
            </a:pPr>
            <a:endParaRPr lang="en-US" dirty="0"/>
          </a:p>
          <a:p>
            <a:endParaRPr lang="en-GB" dirty="0"/>
          </a:p>
        </p:txBody>
      </p:sp>
    </p:spTree>
    <p:extLst>
      <p:ext uri="{BB962C8B-B14F-4D97-AF65-F5344CB8AC3E}">
        <p14:creationId xmlns:p14="http://schemas.microsoft.com/office/powerpoint/2010/main" val="3126734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404664"/>
            <a:ext cx="7315200" cy="1154097"/>
          </a:xfrm>
        </p:spPr>
        <p:txBody>
          <a:bodyPr/>
          <a:lstStyle/>
          <a:p>
            <a:r>
              <a:rPr lang="en-GB" b="1" u="sng" dirty="0" smtClean="0"/>
              <a:t>The </a:t>
            </a:r>
            <a:r>
              <a:rPr lang="en-GB" b="1" u="sng" dirty="0" err="1" smtClean="0"/>
              <a:t>Balint</a:t>
            </a:r>
            <a:r>
              <a:rPr lang="en-GB" b="1" u="sng" dirty="0" smtClean="0"/>
              <a:t> Model</a:t>
            </a:r>
            <a:endParaRPr lang="en-GB" b="1" u="sng" dirty="0"/>
          </a:p>
        </p:txBody>
      </p:sp>
      <p:sp>
        <p:nvSpPr>
          <p:cNvPr id="3" name="Content Placeholder 2"/>
          <p:cNvSpPr>
            <a:spLocks noGrp="1"/>
          </p:cNvSpPr>
          <p:nvPr>
            <p:ph sz="quarter" idx="13"/>
          </p:nvPr>
        </p:nvSpPr>
        <p:spPr>
          <a:xfrm>
            <a:off x="899592" y="1700808"/>
            <a:ext cx="7992888" cy="4608512"/>
          </a:xfrm>
        </p:spPr>
        <p:txBody>
          <a:bodyPr>
            <a:normAutofit/>
          </a:bodyPr>
          <a:lstStyle/>
          <a:p>
            <a:pPr marL="45720" lvl="0" indent="0" hangingPunct="0">
              <a:buNone/>
            </a:pPr>
            <a:endParaRPr lang="en-US" dirty="0" smtClean="0"/>
          </a:p>
          <a:p>
            <a:pPr marL="0" lvl="0" indent="0" hangingPunct="0">
              <a:buNone/>
            </a:pPr>
            <a:r>
              <a:rPr lang="en-US" sz="3200" dirty="0" smtClean="0"/>
              <a:t>In a nutshell…</a:t>
            </a:r>
          </a:p>
          <a:p>
            <a:pPr lvl="0" hangingPunct="0"/>
            <a:endParaRPr lang="en-US" sz="3200" dirty="0"/>
          </a:p>
          <a:p>
            <a:pPr lvl="0" hangingPunct="0"/>
            <a:r>
              <a:rPr lang="en-US" sz="3200" dirty="0" smtClean="0"/>
              <a:t>Not </a:t>
            </a:r>
            <a:r>
              <a:rPr lang="en-US" sz="3200" dirty="0"/>
              <a:t>another model of the </a:t>
            </a:r>
            <a:r>
              <a:rPr lang="en-US" sz="3200" dirty="0" smtClean="0"/>
              <a:t>consultation</a:t>
            </a:r>
          </a:p>
          <a:p>
            <a:pPr marL="0" lvl="0" indent="0" hangingPunct="0">
              <a:buNone/>
            </a:pPr>
            <a:endParaRPr lang="en-GB" sz="3200" dirty="0"/>
          </a:p>
          <a:p>
            <a:pPr lvl="0" hangingPunct="0"/>
            <a:r>
              <a:rPr lang="en-US" sz="3200" dirty="0"/>
              <a:t>It is a general approach which may throw light on the </a:t>
            </a:r>
            <a:r>
              <a:rPr lang="en-US" sz="3200" b="1" dirty="0"/>
              <a:t>doctor-patient interaction</a:t>
            </a:r>
            <a:r>
              <a:rPr lang="en-US" sz="3200" dirty="0"/>
              <a:t>, and add depth to our understanding of it.</a:t>
            </a:r>
            <a:endParaRPr lang="en-GB" sz="3200" dirty="0"/>
          </a:p>
        </p:txBody>
      </p:sp>
    </p:spTree>
    <p:extLst>
      <p:ext uri="{BB962C8B-B14F-4D97-AF65-F5344CB8AC3E}">
        <p14:creationId xmlns:p14="http://schemas.microsoft.com/office/powerpoint/2010/main" val="16699427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1268760"/>
            <a:ext cx="7128792" cy="2554545"/>
          </a:xfrm>
          <a:prstGeom prst="rect">
            <a:avLst/>
          </a:prstGeom>
        </p:spPr>
        <p:txBody>
          <a:bodyPr wrap="square">
            <a:spAutoFit/>
          </a:bodyPr>
          <a:lstStyle/>
          <a:p>
            <a:pPr lvl="1">
              <a:buFontTx/>
              <a:buNone/>
            </a:pPr>
            <a:r>
              <a:rPr lang="en-GB" sz="4000" dirty="0"/>
              <a:t>All the shared experience and trust that a Patient and Doctor accumulate over many years.</a:t>
            </a:r>
            <a:endParaRPr lang="en-US" sz="4000" dirty="0"/>
          </a:p>
        </p:txBody>
      </p:sp>
    </p:spTree>
    <p:extLst>
      <p:ext uri="{BB962C8B-B14F-4D97-AF65-F5344CB8AC3E}">
        <p14:creationId xmlns:p14="http://schemas.microsoft.com/office/powerpoint/2010/main" val="6373787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1052736"/>
            <a:ext cx="7344816" cy="2554545"/>
          </a:xfrm>
          <a:prstGeom prst="rect">
            <a:avLst/>
          </a:prstGeom>
        </p:spPr>
        <p:txBody>
          <a:bodyPr wrap="square">
            <a:spAutoFit/>
          </a:bodyPr>
          <a:lstStyle/>
          <a:p>
            <a:pPr lvl="1">
              <a:buFontTx/>
              <a:buNone/>
            </a:pPr>
            <a:r>
              <a:rPr lang="en-GB" sz="4000" dirty="0"/>
              <a:t>Patient’s may bounce from one specialist to another with </a:t>
            </a:r>
            <a:r>
              <a:rPr lang="en-GB" sz="4000" dirty="0" smtClean="0"/>
              <a:t>no one </a:t>
            </a:r>
            <a:r>
              <a:rPr lang="en-GB" sz="4000" dirty="0"/>
              <a:t>taking responsibility for the patient as a person.</a:t>
            </a:r>
            <a:endParaRPr lang="en-US" sz="4000" dirty="0"/>
          </a:p>
        </p:txBody>
      </p:sp>
    </p:spTree>
    <p:extLst>
      <p:ext uri="{BB962C8B-B14F-4D97-AF65-F5344CB8AC3E}">
        <p14:creationId xmlns:p14="http://schemas.microsoft.com/office/powerpoint/2010/main" val="9898769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332656"/>
            <a:ext cx="4572000" cy="2585323"/>
          </a:xfrm>
          <a:prstGeom prst="rect">
            <a:avLst/>
          </a:prstGeom>
        </p:spPr>
        <p:txBody>
          <a:bodyPr>
            <a:spAutoFit/>
          </a:bodyPr>
          <a:lstStyle/>
          <a:p>
            <a:r>
              <a:rPr lang="en-GB" i="1" dirty="0" smtClean="0"/>
              <a:t>“The </a:t>
            </a:r>
            <a:r>
              <a:rPr lang="en-GB" i="1" dirty="0"/>
              <a:t>initial feeling was one of overwhelming fear when we were asked if any of us had a patient to present. We started off by presenting in the medical model, omitting any feelings or emotions we might have about the patient. We all attempted to avoid any discomfort by talking about medication, insight and other </a:t>
            </a:r>
            <a:r>
              <a:rPr lang="en-GB" i="1" dirty="0" smtClean="0"/>
              <a:t>comfortable (medical) areas </a:t>
            </a:r>
            <a:r>
              <a:rPr lang="en-GB" i="1" dirty="0"/>
              <a:t>we knew </a:t>
            </a:r>
            <a:r>
              <a:rPr lang="en-GB" i="1" dirty="0" smtClean="0"/>
              <a:t>about...”</a:t>
            </a:r>
            <a:endParaRPr lang="en-GB" i="1" dirty="0"/>
          </a:p>
        </p:txBody>
      </p:sp>
      <p:sp>
        <p:nvSpPr>
          <p:cNvPr id="5" name="Rectangle 4"/>
          <p:cNvSpPr/>
          <p:nvPr/>
        </p:nvSpPr>
        <p:spPr>
          <a:xfrm>
            <a:off x="4572000" y="2492896"/>
            <a:ext cx="4572000" cy="2031325"/>
          </a:xfrm>
          <a:prstGeom prst="rect">
            <a:avLst/>
          </a:prstGeom>
        </p:spPr>
        <p:txBody>
          <a:bodyPr>
            <a:spAutoFit/>
          </a:bodyPr>
          <a:lstStyle/>
          <a:p>
            <a:r>
              <a:rPr lang="en-GB" i="1" dirty="0" smtClean="0">
                <a:solidFill>
                  <a:srgbClr val="002060"/>
                </a:solidFill>
              </a:rPr>
              <a:t>“It </a:t>
            </a:r>
            <a:r>
              <a:rPr lang="en-GB" i="1" dirty="0">
                <a:solidFill>
                  <a:srgbClr val="002060"/>
                </a:solidFill>
              </a:rPr>
              <a:t>took us some time to develop the necessary </a:t>
            </a:r>
            <a:r>
              <a:rPr lang="en-GB" i="1" dirty="0" err="1">
                <a:solidFill>
                  <a:srgbClr val="002060"/>
                </a:solidFill>
              </a:rPr>
              <a:t>mindset</a:t>
            </a:r>
            <a:r>
              <a:rPr lang="en-GB" i="1" dirty="0">
                <a:solidFill>
                  <a:srgbClr val="002060"/>
                </a:solidFill>
              </a:rPr>
              <a:t> or way of thinking about a patient. Even after several months, we could be caught talking about specifics rather than speculating on unconscious feelings and how these might be reflected in the doctor-patient relationship</a:t>
            </a:r>
            <a:r>
              <a:rPr lang="en-GB" i="1" dirty="0" smtClean="0">
                <a:solidFill>
                  <a:srgbClr val="002060"/>
                </a:solidFill>
              </a:rPr>
              <a:t>.” </a:t>
            </a:r>
            <a:endParaRPr lang="en-GB" i="1" dirty="0">
              <a:solidFill>
                <a:srgbClr val="002060"/>
              </a:solidFill>
            </a:endParaRPr>
          </a:p>
        </p:txBody>
      </p:sp>
      <p:sp>
        <p:nvSpPr>
          <p:cNvPr id="6" name="Rectangle 5"/>
          <p:cNvSpPr/>
          <p:nvPr/>
        </p:nvSpPr>
        <p:spPr>
          <a:xfrm>
            <a:off x="91327" y="4272677"/>
            <a:ext cx="4572000" cy="2585323"/>
          </a:xfrm>
          <a:prstGeom prst="rect">
            <a:avLst/>
          </a:prstGeom>
        </p:spPr>
        <p:txBody>
          <a:bodyPr>
            <a:spAutoFit/>
          </a:bodyPr>
          <a:lstStyle/>
          <a:p>
            <a:r>
              <a:rPr lang="en-GB" i="1" dirty="0" smtClean="0"/>
              <a:t>“Over time, our </a:t>
            </a:r>
            <a:r>
              <a:rPr lang="en-GB" i="1" dirty="0"/>
              <a:t>attitudes to ‘difficult’ </a:t>
            </a:r>
            <a:r>
              <a:rPr lang="en-GB" i="1" dirty="0" smtClean="0"/>
              <a:t>patients </a:t>
            </a:r>
            <a:r>
              <a:rPr lang="en-GB" i="1" dirty="0"/>
              <a:t>changed - not that we suddenly had a magic solution and could breeze through the ward with a satisfied smile on our collective lips. Before, we would be drawn into conflicts and </a:t>
            </a:r>
            <a:r>
              <a:rPr lang="en-GB" i="1" dirty="0" smtClean="0"/>
              <a:t>experienced </a:t>
            </a:r>
            <a:r>
              <a:rPr lang="en-GB" i="1" dirty="0"/>
              <a:t>emotions that we found shameful or embarrassing. Now we still felt the same way, but could use this to contribute to the therapeutic process</a:t>
            </a:r>
            <a:r>
              <a:rPr lang="en-GB" i="1" dirty="0" smtClean="0"/>
              <a:t>.” </a:t>
            </a:r>
            <a:endParaRPr lang="en-GB" i="1" dirty="0"/>
          </a:p>
        </p:txBody>
      </p:sp>
      <p:sp>
        <p:nvSpPr>
          <p:cNvPr id="7" name="TextBox 6"/>
          <p:cNvSpPr txBox="1"/>
          <p:nvPr/>
        </p:nvSpPr>
        <p:spPr>
          <a:xfrm>
            <a:off x="5508104" y="548680"/>
            <a:ext cx="3384376" cy="830997"/>
          </a:xfrm>
          <a:prstGeom prst="rect">
            <a:avLst/>
          </a:prstGeom>
          <a:noFill/>
        </p:spPr>
        <p:txBody>
          <a:bodyPr wrap="square" rtlCol="0">
            <a:spAutoFit/>
          </a:bodyPr>
          <a:lstStyle/>
          <a:p>
            <a:r>
              <a:rPr lang="en-GB" sz="2400" b="1" dirty="0" smtClean="0">
                <a:solidFill>
                  <a:srgbClr val="0070C0"/>
                </a:solidFill>
              </a:rPr>
              <a:t>Trainee views on </a:t>
            </a:r>
            <a:r>
              <a:rPr lang="en-GB" sz="2400" b="1" dirty="0" err="1" smtClean="0">
                <a:solidFill>
                  <a:srgbClr val="0070C0"/>
                </a:solidFill>
              </a:rPr>
              <a:t>Balint</a:t>
            </a:r>
            <a:r>
              <a:rPr lang="en-GB" sz="2400" b="1" dirty="0" smtClean="0">
                <a:solidFill>
                  <a:srgbClr val="0070C0"/>
                </a:solidFill>
              </a:rPr>
              <a:t> Groups, </a:t>
            </a:r>
            <a:r>
              <a:rPr lang="en-GB" sz="2400" b="1" i="1" dirty="0" smtClean="0">
                <a:solidFill>
                  <a:srgbClr val="0070C0"/>
                </a:solidFill>
              </a:rPr>
              <a:t>The Psychiatrist</a:t>
            </a:r>
            <a:endParaRPr lang="en-GB" sz="2400" b="1" i="1" dirty="0">
              <a:solidFill>
                <a:srgbClr val="0070C0"/>
              </a:solidFill>
            </a:endParaRPr>
          </a:p>
        </p:txBody>
      </p:sp>
    </p:spTree>
    <p:extLst>
      <p:ext uri="{BB962C8B-B14F-4D97-AF65-F5344CB8AC3E}">
        <p14:creationId xmlns:p14="http://schemas.microsoft.com/office/powerpoint/2010/main" val="37448635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1680" y="1772816"/>
            <a:ext cx="4572000" cy="4893647"/>
          </a:xfrm>
          <a:prstGeom prst="rect">
            <a:avLst/>
          </a:prstGeom>
        </p:spPr>
        <p:txBody>
          <a:bodyPr>
            <a:spAutoFit/>
          </a:bodyPr>
          <a:lstStyle/>
          <a:p>
            <a:pPr>
              <a:buFontTx/>
              <a:buNone/>
            </a:pPr>
            <a:r>
              <a:rPr lang="en-GB" sz="4400" dirty="0" smtClean="0">
                <a:solidFill>
                  <a:srgbClr val="03114D"/>
                </a:solidFill>
              </a:rPr>
              <a:t>“To </a:t>
            </a:r>
            <a:r>
              <a:rPr lang="en-GB" sz="4400" dirty="0">
                <a:solidFill>
                  <a:srgbClr val="03114D"/>
                </a:solidFill>
              </a:rPr>
              <a:t>benefit from a group you need at least two years of treatment…… I mean training.”  </a:t>
            </a:r>
            <a:endParaRPr lang="en-GB" sz="4400" dirty="0" smtClean="0">
              <a:solidFill>
                <a:srgbClr val="03114D"/>
              </a:solidFill>
            </a:endParaRPr>
          </a:p>
          <a:p>
            <a:pPr algn="r">
              <a:buFontTx/>
              <a:buNone/>
            </a:pPr>
            <a:endParaRPr lang="en-GB" sz="2400" i="1" dirty="0" smtClean="0">
              <a:solidFill>
                <a:srgbClr val="03114D"/>
              </a:solidFill>
            </a:endParaRPr>
          </a:p>
          <a:p>
            <a:pPr algn="r">
              <a:buFontTx/>
              <a:buNone/>
            </a:pPr>
            <a:r>
              <a:rPr lang="en-GB" sz="2400" i="1" dirty="0" smtClean="0">
                <a:solidFill>
                  <a:srgbClr val="03114D"/>
                </a:solidFill>
              </a:rPr>
              <a:t>M</a:t>
            </a:r>
            <a:r>
              <a:rPr lang="en-GB" sz="2400" i="1" dirty="0">
                <a:solidFill>
                  <a:srgbClr val="03114D"/>
                </a:solidFill>
              </a:rPr>
              <a:t>. </a:t>
            </a:r>
            <a:r>
              <a:rPr lang="en-GB" sz="2400" i="1" dirty="0" err="1">
                <a:solidFill>
                  <a:srgbClr val="03114D"/>
                </a:solidFill>
              </a:rPr>
              <a:t>Balint</a:t>
            </a:r>
            <a:r>
              <a:rPr lang="en-GB" sz="2400" i="1" dirty="0">
                <a:solidFill>
                  <a:srgbClr val="03114D"/>
                </a:solidFill>
              </a:rPr>
              <a:t>.</a:t>
            </a:r>
          </a:p>
          <a:p>
            <a:pPr>
              <a:buFontTx/>
              <a:buNone/>
            </a:pPr>
            <a:endParaRPr lang="en-GB" sz="4400" dirty="0">
              <a:solidFill>
                <a:srgbClr val="03114D"/>
              </a:solidFill>
            </a:endParaRPr>
          </a:p>
        </p:txBody>
      </p:sp>
      <p:sp>
        <p:nvSpPr>
          <p:cNvPr id="3" name="TextBox 2"/>
          <p:cNvSpPr txBox="1"/>
          <p:nvPr/>
        </p:nvSpPr>
        <p:spPr>
          <a:xfrm>
            <a:off x="1187624" y="764704"/>
            <a:ext cx="6840760" cy="707886"/>
          </a:xfrm>
          <a:prstGeom prst="rect">
            <a:avLst/>
          </a:prstGeom>
          <a:noFill/>
        </p:spPr>
        <p:txBody>
          <a:bodyPr wrap="square" rtlCol="0">
            <a:spAutoFit/>
          </a:bodyPr>
          <a:lstStyle/>
          <a:p>
            <a:r>
              <a:rPr lang="en-GB" sz="4000" i="1" dirty="0" smtClean="0">
                <a:solidFill>
                  <a:schemeClr val="tx1">
                    <a:lumMod val="90000"/>
                    <a:lumOff val="10000"/>
                  </a:schemeClr>
                </a:solidFill>
              </a:rPr>
              <a:t>One final quote ….</a:t>
            </a:r>
            <a:endParaRPr lang="en-GB" sz="4000" i="1" dirty="0">
              <a:solidFill>
                <a:schemeClr val="tx1">
                  <a:lumMod val="90000"/>
                  <a:lumOff val="10000"/>
                </a:schemeClr>
              </a:solidFill>
            </a:endParaRPr>
          </a:p>
        </p:txBody>
      </p:sp>
    </p:spTree>
    <p:extLst>
      <p:ext uri="{BB962C8B-B14F-4D97-AF65-F5344CB8AC3E}">
        <p14:creationId xmlns:p14="http://schemas.microsoft.com/office/powerpoint/2010/main" val="41240332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1720" y="2276872"/>
            <a:ext cx="5328592" cy="769441"/>
          </a:xfrm>
          <a:prstGeom prst="rect">
            <a:avLst/>
          </a:prstGeom>
          <a:noFill/>
        </p:spPr>
        <p:txBody>
          <a:bodyPr wrap="square" rtlCol="0">
            <a:spAutoFit/>
          </a:bodyPr>
          <a:lstStyle/>
          <a:p>
            <a:r>
              <a:rPr lang="en-GB" sz="4400" b="1" i="1" dirty="0" smtClean="0">
                <a:solidFill>
                  <a:schemeClr val="tx1">
                    <a:lumMod val="75000"/>
                    <a:lumOff val="25000"/>
                  </a:schemeClr>
                </a:solidFill>
              </a:rPr>
              <a:t>Any Questions ??</a:t>
            </a:r>
            <a:endParaRPr lang="en-GB" sz="4400" b="1" i="1" dirty="0">
              <a:solidFill>
                <a:schemeClr val="tx1">
                  <a:lumMod val="75000"/>
                  <a:lumOff val="25000"/>
                </a:schemeClr>
              </a:solidFill>
            </a:endParaRPr>
          </a:p>
        </p:txBody>
      </p:sp>
    </p:spTree>
    <p:extLst>
      <p:ext uri="{BB962C8B-B14F-4D97-AF65-F5344CB8AC3E}">
        <p14:creationId xmlns:p14="http://schemas.microsoft.com/office/powerpoint/2010/main" val="102199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1250038"/>
            <a:ext cx="2808312" cy="4357924"/>
          </a:xfrm>
          <a:prstGeom prst="rect">
            <a:avLst/>
          </a:prstGeom>
        </p:spPr>
      </p:pic>
      <p:sp>
        <p:nvSpPr>
          <p:cNvPr id="7" name="TextBox 6"/>
          <p:cNvSpPr txBox="1"/>
          <p:nvPr/>
        </p:nvSpPr>
        <p:spPr>
          <a:xfrm>
            <a:off x="1989241" y="5607962"/>
            <a:ext cx="2304256" cy="646331"/>
          </a:xfrm>
          <a:prstGeom prst="rect">
            <a:avLst/>
          </a:prstGeom>
          <a:noFill/>
        </p:spPr>
        <p:txBody>
          <a:bodyPr wrap="square" rtlCol="0">
            <a:spAutoFit/>
          </a:bodyPr>
          <a:lstStyle/>
          <a:p>
            <a:endParaRPr lang="en-GB" dirty="0"/>
          </a:p>
          <a:p>
            <a:pPr algn="ctr"/>
            <a:r>
              <a:rPr lang="en-GB" b="1" dirty="0" smtClean="0"/>
              <a:t>Michael </a:t>
            </a:r>
            <a:r>
              <a:rPr lang="en-GB" b="1" dirty="0" err="1" smtClean="0"/>
              <a:t>Balint</a:t>
            </a:r>
            <a:r>
              <a:rPr lang="en-GB" b="1" dirty="0" smtClean="0"/>
              <a:t> </a:t>
            </a:r>
            <a:endParaRPr lang="en-GB" b="1" dirty="0"/>
          </a:p>
        </p:txBody>
      </p:sp>
      <p:sp>
        <p:nvSpPr>
          <p:cNvPr id="8" name="Oval Callout 7"/>
          <p:cNvSpPr/>
          <p:nvPr/>
        </p:nvSpPr>
        <p:spPr>
          <a:xfrm>
            <a:off x="4716016" y="753190"/>
            <a:ext cx="4104456" cy="201622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i="1" dirty="0"/>
              <a:t>“Sometimes your patients have to hit you over the head before you take any notice of them</a:t>
            </a:r>
            <a:r>
              <a:rPr lang="en-GB" i="1" dirty="0" smtClean="0"/>
              <a:t>.”</a:t>
            </a:r>
            <a:endParaRPr lang="en-GB" i="1" dirty="0"/>
          </a:p>
        </p:txBody>
      </p:sp>
    </p:spTree>
    <p:extLst>
      <p:ext uri="{BB962C8B-B14F-4D97-AF65-F5344CB8AC3E}">
        <p14:creationId xmlns:p14="http://schemas.microsoft.com/office/powerpoint/2010/main" val="1813213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591550" cy="1066801"/>
          </a:xfrm>
        </p:spPr>
        <p:txBody>
          <a:bodyPr/>
          <a:lstStyle/>
          <a:p>
            <a:r>
              <a:rPr lang="en-GB" b="1" u="sng" dirty="0" smtClean="0"/>
              <a:t>Michael </a:t>
            </a:r>
            <a:r>
              <a:rPr lang="en-GB" b="1" u="sng" dirty="0" err="1" smtClean="0"/>
              <a:t>Balint</a:t>
            </a:r>
            <a:r>
              <a:rPr lang="en-GB" b="1" u="sng" dirty="0" smtClean="0"/>
              <a:t> – Who was he?</a:t>
            </a:r>
            <a:endParaRPr lang="en-GB" b="1" u="sng" dirty="0"/>
          </a:p>
        </p:txBody>
      </p:sp>
      <p:sp>
        <p:nvSpPr>
          <p:cNvPr id="3" name="Content Placeholder 2"/>
          <p:cNvSpPr>
            <a:spLocks noGrp="1"/>
          </p:cNvSpPr>
          <p:nvPr>
            <p:ph sz="quarter" idx="13"/>
          </p:nvPr>
        </p:nvSpPr>
        <p:spPr>
          <a:xfrm>
            <a:off x="395536" y="1412776"/>
            <a:ext cx="8229600" cy="4896544"/>
          </a:xfrm>
        </p:spPr>
        <p:txBody>
          <a:bodyPr>
            <a:normAutofit fontScale="92500" lnSpcReduction="20000"/>
          </a:bodyPr>
          <a:lstStyle/>
          <a:p>
            <a:r>
              <a:rPr lang="en-GB" dirty="0">
                <a:solidFill>
                  <a:schemeClr val="accent5">
                    <a:lumMod val="50000"/>
                  </a:schemeClr>
                </a:solidFill>
              </a:rPr>
              <a:t>B</a:t>
            </a:r>
            <a:r>
              <a:rPr lang="en-GB" dirty="0" smtClean="0">
                <a:solidFill>
                  <a:schemeClr val="accent5">
                    <a:lumMod val="50000"/>
                  </a:schemeClr>
                </a:solidFill>
                <a:effectLst/>
              </a:rPr>
              <a:t>orn </a:t>
            </a:r>
            <a:r>
              <a:rPr lang="en-GB" dirty="0" err="1" smtClean="0">
                <a:solidFill>
                  <a:schemeClr val="accent5">
                    <a:lumMod val="50000"/>
                  </a:schemeClr>
                </a:solidFill>
                <a:effectLst/>
              </a:rPr>
              <a:t>Mihály</a:t>
            </a:r>
            <a:r>
              <a:rPr lang="en-GB" dirty="0" smtClean="0">
                <a:solidFill>
                  <a:schemeClr val="accent5">
                    <a:lumMod val="50000"/>
                  </a:schemeClr>
                </a:solidFill>
                <a:effectLst/>
              </a:rPr>
              <a:t> Maurice Bergmann in Hungary in 1896.</a:t>
            </a:r>
          </a:p>
          <a:p>
            <a:pPr marL="0" indent="0">
              <a:buNone/>
            </a:pPr>
            <a:endParaRPr lang="en-GB" dirty="0" smtClean="0">
              <a:solidFill>
                <a:schemeClr val="accent5">
                  <a:lumMod val="50000"/>
                </a:schemeClr>
              </a:solidFill>
              <a:effectLst/>
            </a:endParaRPr>
          </a:p>
          <a:p>
            <a:r>
              <a:rPr lang="en-GB" dirty="0" smtClean="0">
                <a:solidFill>
                  <a:srgbClr val="002060"/>
                </a:solidFill>
              </a:rPr>
              <a:t>First of two children of a Jewish GP </a:t>
            </a:r>
            <a:r>
              <a:rPr lang="en-GB" dirty="0" smtClean="0">
                <a:solidFill>
                  <a:srgbClr val="002060"/>
                </a:solidFill>
                <a:effectLst/>
              </a:rPr>
              <a:t>in Budapest. </a:t>
            </a:r>
          </a:p>
          <a:p>
            <a:pPr marL="0" indent="0">
              <a:buNone/>
            </a:pPr>
            <a:endParaRPr lang="en-GB" dirty="0" smtClean="0">
              <a:effectLst/>
            </a:endParaRPr>
          </a:p>
          <a:p>
            <a:r>
              <a:rPr lang="en-GB" dirty="0">
                <a:solidFill>
                  <a:schemeClr val="accent5">
                    <a:lumMod val="50000"/>
                  </a:schemeClr>
                </a:solidFill>
              </a:rPr>
              <a:t>C</a:t>
            </a:r>
            <a:r>
              <a:rPr lang="en-GB" dirty="0" smtClean="0">
                <a:solidFill>
                  <a:schemeClr val="accent5">
                    <a:lumMod val="50000"/>
                  </a:schemeClr>
                </a:solidFill>
                <a:effectLst/>
              </a:rPr>
              <a:t>hanged his name to </a:t>
            </a:r>
            <a:r>
              <a:rPr lang="en-GB" dirty="0" err="1" smtClean="0">
                <a:solidFill>
                  <a:schemeClr val="accent5">
                    <a:lumMod val="50000"/>
                  </a:schemeClr>
                </a:solidFill>
                <a:effectLst/>
              </a:rPr>
              <a:t>Bálint</a:t>
            </a:r>
            <a:r>
              <a:rPr lang="en-GB" dirty="0" smtClean="0">
                <a:solidFill>
                  <a:schemeClr val="accent5">
                    <a:lumMod val="50000"/>
                  </a:schemeClr>
                </a:solidFill>
                <a:effectLst/>
              </a:rPr>
              <a:t> </a:t>
            </a:r>
            <a:r>
              <a:rPr lang="en-GB" dirty="0" err="1" smtClean="0">
                <a:solidFill>
                  <a:schemeClr val="accent5">
                    <a:lumMod val="50000"/>
                  </a:schemeClr>
                </a:solidFill>
                <a:effectLst/>
              </a:rPr>
              <a:t>Mihály</a:t>
            </a:r>
            <a:r>
              <a:rPr lang="en-GB" dirty="0" smtClean="0">
                <a:solidFill>
                  <a:schemeClr val="accent5">
                    <a:lumMod val="50000"/>
                  </a:schemeClr>
                </a:solidFill>
                <a:effectLst/>
              </a:rPr>
              <a:t>.</a:t>
            </a:r>
          </a:p>
          <a:p>
            <a:pPr marL="0" indent="0">
              <a:buNone/>
            </a:pPr>
            <a:endParaRPr lang="en-GB" dirty="0" smtClean="0">
              <a:solidFill>
                <a:schemeClr val="accent5">
                  <a:lumMod val="50000"/>
                </a:schemeClr>
              </a:solidFill>
              <a:effectLst/>
            </a:endParaRPr>
          </a:p>
          <a:p>
            <a:r>
              <a:rPr lang="en-GB" dirty="0" smtClean="0">
                <a:solidFill>
                  <a:srgbClr val="002060"/>
                </a:solidFill>
              </a:rPr>
              <a:t>From young age observed his father and developed keen interest in </a:t>
            </a:r>
            <a:r>
              <a:rPr lang="en-GB" b="1" dirty="0" smtClean="0">
                <a:solidFill>
                  <a:srgbClr val="002060"/>
                </a:solidFill>
              </a:rPr>
              <a:t>doctor-patient relationship.</a:t>
            </a:r>
          </a:p>
          <a:p>
            <a:pPr marL="0" indent="0">
              <a:buNone/>
            </a:pPr>
            <a:endParaRPr lang="en-GB" b="1" dirty="0" smtClean="0">
              <a:solidFill>
                <a:srgbClr val="002060"/>
              </a:solidFill>
            </a:endParaRPr>
          </a:p>
          <a:p>
            <a:r>
              <a:rPr lang="en-GB" dirty="0">
                <a:solidFill>
                  <a:schemeClr val="accent5">
                    <a:lumMod val="50000"/>
                  </a:schemeClr>
                </a:solidFill>
              </a:rPr>
              <a:t>He became interested in psychoanalysis after first hearing Freud speak in 1918 and </a:t>
            </a:r>
            <a:r>
              <a:rPr lang="en-GB" dirty="0" smtClean="0">
                <a:solidFill>
                  <a:schemeClr val="accent5">
                    <a:lumMod val="50000"/>
                  </a:schemeClr>
                </a:solidFill>
              </a:rPr>
              <a:t>when he </a:t>
            </a:r>
            <a:r>
              <a:rPr lang="en-GB" dirty="0">
                <a:solidFill>
                  <a:schemeClr val="accent5">
                    <a:lumMod val="50000"/>
                  </a:schemeClr>
                </a:solidFill>
              </a:rPr>
              <a:t>met his first wife, Alice, who was an analyst</a:t>
            </a:r>
            <a:r>
              <a:rPr lang="en-GB" dirty="0" smtClean="0">
                <a:solidFill>
                  <a:schemeClr val="accent5">
                    <a:lumMod val="50000"/>
                  </a:schemeClr>
                </a:solidFill>
              </a:rPr>
              <a:t>.</a:t>
            </a:r>
          </a:p>
          <a:p>
            <a:pPr marL="0" indent="0">
              <a:buNone/>
            </a:pPr>
            <a:endParaRPr lang="en-GB" b="1" dirty="0" smtClean="0">
              <a:solidFill>
                <a:schemeClr val="accent5">
                  <a:lumMod val="50000"/>
                </a:schemeClr>
              </a:solidFill>
            </a:endParaRPr>
          </a:p>
          <a:p>
            <a:r>
              <a:rPr lang="en-GB" dirty="0" smtClean="0">
                <a:solidFill>
                  <a:srgbClr val="002060"/>
                </a:solidFill>
              </a:rPr>
              <a:t>C</a:t>
            </a:r>
            <a:r>
              <a:rPr lang="en-GB" dirty="0" smtClean="0">
                <a:solidFill>
                  <a:srgbClr val="002060"/>
                </a:solidFill>
                <a:effectLst/>
              </a:rPr>
              <a:t>ompleted medical studies in Budapest in 1918.</a:t>
            </a:r>
          </a:p>
          <a:p>
            <a:pPr marL="0" indent="0">
              <a:buNone/>
            </a:pPr>
            <a:endParaRPr lang="en-GB" dirty="0" smtClean="0">
              <a:effectLst/>
            </a:endParaRPr>
          </a:p>
          <a:p>
            <a:r>
              <a:rPr lang="en-GB" dirty="0" smtClean="0">
                <a:solidFill>
                  <a:schemeClr val="accent5">
                    <a:lumMod val="50000"/>
                  </a:schemeClr>
                </a:solidFill>
              </a:rPr>
              <a:t>Worked in Berlin at the Institute of Psychoanalysis.</a:t>
            </a:r>
          </a:p>
          <a:p>
            <a:endParaRPr lang="en-GB" dirty="0" smtClean="0">
              <a:effectLst/>
            </a:endParaRPr>
          </a:p>
          <a:p>
            <a:endParaRPr lang="en-GB" dirty="0"/>
          </a:p>
        </p:txBody>
      </p:sp>
    </p:spTree>
    <p:extLst>
      <p:ext uri="{BB962C8B-B14F-4D97-AF65-F5344CB8AC3E}">
        <p14:creationId xmlns:p14="http://schemas.microsoft.com/office/powerpoint/2010/main" val="1991528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591550" cy="1066801"/>
          </a:xfrm>
        </p:spPr>
        <p:txBody>
          <a:bodyPr/>
          <a:lstStyle/>
          <a:p>
            <a:r>
              <a:rPr lang="en-GB" b="1" u="sng" dirty="0" smtClean="0"/>
              <a:t>Michael </a:t>
            </a:r>
            <a:r>
              <a:rPr lang="en-GB" b="1" u="sng" dirty="0" err="1"/>
              <a:t>B</a:t>
            </a:r>
            <a:r>
              <a:rPr lang="en-GB" b="1" u="sng" dirty="0" err="1" smtClean="0"/>
              <a:t>alint</a:t>
            </a:r>
            <a:r>
              <a:rPr lang="en-GB" b="1" u="sng" dirty="0" smtClean="0"/>
              <a:t> Continued …</a:t>
            </a:r>
            <a:endParaRPr lang="en-GB" b="1" u="sng" dirty="0"/>
          </a:p>
        </p:txBody>
      </p:sp>
      <p:sp>
        <p:nvSpPr>
          <p:cNvPr id="3" name="Content Placeholder 2"/>
          <p:cNvSpPr>
            <a:spLocks noGrp="1"/>
          </p:cNvSpPr>
          <p:nvPr>
            <p:ph sz="quarter" idx="13"/>
          </p:nvPr>
        </p:nvSpPr>
        <p:spPr/>
        <p:txBody>
          <a:bodyPr>
            <a:normAutofit fontScale="25000" lnSpcReduction="20000"/>
          </a:bodyPr>
          <a:lstStyle/>
          <a:p>
            <a:r>
              <a:rPr lang="en-GB" sz="9600" dirty="0">
                <a:solidFill>
                  <a:schemeClr val="accent5">
                    <a:lumMod val="50000"/>
                  </a:schemeClr>
                </a:solidFill>
              </a:rPr>
              <a:t>I</a:t>
            </a:r>
            <a:r>
              <a:rPr lang="en-GB" sz="9600" dirty="0" smtClean="0">
                <a:solidFill>
                  <a:schemeClr val="accent5">
                    <a:lumMod val="50000"/>
                  </a:schemeClr>
                </a:solidFill>
              </a:rPr>
              <a:t>n </a:t>
            </a:r>
            <a:r>
              <a:rPr lang="en-GB" sz="9600" dirty="0">
                <a:solidFill>
                  <a:schemeClr val="accent5">
                    <a:lumMod val="50000"/>
                  </a:schemeClr>
                </a:solidFill>
              </a:rPr>
              <a:t>1939 </a:t>
            </a:r>
            <a:r>
              <a:rPr lang="en-GB" sz="9600" dirty="0" smtClean="0">
                <a:solidFill>
                  <a:schemeClr val="accent5">
                    <a:lumMod val="50000"/>
                  </a:schemeClr>
                </a:solidFill>
              </a:rPr>
              <a:t>came to Manchester, U.K. as </a:t>
            </a:r>
            <a:r>
              <a:rPr lang="en-GB" sz="9600" dirty="0">
                <a:solidFill>
                  <a:schemeClr val="accent5">
                    <a:lumMod val="50000"/>
                  </a:schemeClr>
                </a:solidFill>
              </a:rPr>
              <a:t>a refugee</a:t>
            </a:r>
            <a:r>
              <a:rPr lang="en-GB" sz="9600" dirty="0" smtClean="0">
                <a:solidFill>
                  <a:schemeClr val="accent5">
                    <a:lumMod val="50000"/>
                  </a:schemeClr>
                </a:solidFill>
              </a:rPr>
              <a:t>.</a:t>
            </a:r>
          </a:p>
          <a:p>
            <a:pPr marL="0" indent="0">
              <a:buNone/>
            </a:pPr>
            <a:endParaRPr lang="en-GB" sz="9600" dirty="0" smtClean="0"/>
          </a:p>
          <a:p>
            <a:r>
              <a:rPr lang="en-GB" sz="9600" dirty="0">
                <a:solidFill>
                  <a:srgbClr val="002060"/>
                </a:solidFill>
              </a:rPr>
              <a:t>In 1949 he married Enid </a:t>
            </a:r>
            <a:r>
              <a:rPr lang="en-GB" sz="9600" dirty="0" err="1">
                <a:solidFill>
                  <a:srgbClr val="002060"/>
                </a:solidFill>
              </a:rPr>
              <a:t>Eiccholz</a:t>
            </a:r>
            <a:r>
              <a:rPr lang="en-GB" sz="9600" dirty="0">
                <a:solidFill>
                  <a:srgbClr val="002060"/>
                </a:solidFill>
              </a:rPr>
              <a:t>, </a:t>
            </a:r>
            <a:r>
              <a:rPr lang="en-GB" sz="9600" dirty="0" smtClean="0">
                <a:solidFill>
                  <a:srgbClr val="002060"/>
                </a:solidFill>
              </a:rPr>
              <a:t>who became his third wife, and who </a:t>
            </a:r>
            <a:r>
              <a:rPr lang="en-GB" sz="9600" dirty="0">
                <a:solidFill>
                  <a:srgbClr val="002060"/>
                </a:solidFill>
              </a:rPr>
              <a:t>worked at the </a:t>
            </a:r>
            <a:r>
              <a:rPr lang="en-GB" sz="9600" dirty="0" err="1">
                <a:solidFill>
                  <a:srgbClr val="002060"/>
                </a:solidFill>
              </a:rPr>
              <a:t>Tavistock</a:t>
            </a:r>
            <a:r>
              <a:rPr lang="en-GB" sz="9600" dirty="0">
                <a:solidFill>
                  <a:srgbClr val="002060"/>
                </a:solidFill>
              </a:rPr>
              <a:t> Institute of Human Relations with social workers and psychologists investigating marital problems</a:t>
            </a:r>
            <a:r>
              <a:rPr lang="en-GB" sz="9600" dirty="0" smtClean="0">
                <a:solidFill>
                  <a:srgbClr val="002060"/>
                </a:solidFill>
              </a:rPr>
              <a:t>.</a:t>
            </a:r>
          </a:p>
          <a:p>
            <a:pPr marL="0" indent="0">
              <a:buNone/>
            </a:pPr>
            <a:endParaRPr lang="en-GB" sz="9600" dirty="0" smtClean="0"/>
          </a:p>
          <a:p>
            <a:r>
              <a:rPr lang="en-GB" sz="9600" dirty="0" err="1" smtClean="0">
                <a:solidFill>
                  <a:schemeClr val="accent5">
                    <a:lumMod val="50000"/>
                  </a:schemeClr>
                </a:solidFill>
              </a:rPr>
              <a:t>Balint</a:t>
            </a:r>
            <a:r>
              <a:rPr lang="en-GB" sz="9600" dirty="0" smtClean="0">
                <a:solidFill>
                  <a:schemeClr val="accent5">
                    <a:lumMod val="50000"/>
                  </a:schemeClr>
                </a:solidFill>
              </a:rPr>
              <a:t> became the leader of this group and in 1968 became President of the British Psychoanalytical Society.</a:t>
            </a:r>
          </a:p>
          <a:p>
            <a:pPr marL="0" indent="0">
              <a:buNone/>
            </a:pPr>
            <a:endParaRPr lang="en-GB" sz="9600" dirty="0"/>
          </a:p>
          <a:p>
            <a:pPr lvl="0" hangingPunct="0"/>
            <a:r>
              <a:rPr lang="en-US" sz="9600" dirty="0" err="1" smtClean="0">
                <a:solidFill>
                  <a:srgbClr val="002060"/>
                </a:solidFill>
              </a:rPr>
              <a:t>Balint</a:t>
            </a:r>
            <a:r>
              <a:rPr lang="en-US" sz="9600" dirty="0" smtClean="0">
                <a:solidFill>
                  <a:srgbClr val="002060"/>
                </a:solidFill>
              </a:rPr>
              <a:t> </a:t>
            </a:r>
            <a:r>
              <a:rPr lang="en-US" sz="9600" dirty="0">
                <a:solidFill>
                  <a:srgbClr val="002060"/>
                </a:solidFill>
              </a:rPr>
              <a:t>pioneered groups in which GPs discussed cases, to explore the relationship between doctor and patient and clarify how it influenced the patient’s progress.  </a:t>
            </a:r>
            <a:endParaRPr lang="en-US" sz="9600" dirty="0" smtClean="0">
              <a:solidFill>
                <a:srgbClr val="002060"/>
              </a:solidFill>
            </a:endParaRPr>
          </a:p>
          <a:p>
            <a:pPr marL="0" lvl="0" indent="0" hangingPunct="0">
              <a:buNone/>
            </a:pPr>
            <a:endParaRPr lang="en-GB" sz="9600" dirty="0"/>
          </a:p>
          <a:p>
            <a:pPr lvl="0" hangingPunct="0"/>
            <a:r>
              <a:rPr lang="en-US" sz="9600" dirty="0">
                <a:solidFill>
                  <a:srgbClr val="002060"/>
                </a:solidFill>
              </a:rPr>
              <a:t>His 1957 book </a:t>
            </a:r>
            <a:r>
              <a:rPr lang="en-US" sz="9600" i="1" dirty="0">
                <a:solidFill>
                  <a:srgbClr val="002060"/>
                </a:solidFill>
              </a:rPr>
              <a:t>‘The doctor, his patient and the illness’ </a:t>
            </a:r>
            <a:r>
              <a:rPr lang="en-US" sz="9600" dirty="0">
                <a:solidFill>
                  <a:srgbClr val="002060"/>
                </a:solidFill>
              </a:rPr>
              <a:t>describes this </a:t>
            </a:r>
            <a:r>
              <a:rPr lang="en-US" sz="9600" dirty="0" smtClean="0">
                <a:solidFill>
                  <a:srgbClr val="002060"/>
                </a:solidFill>
              </a:rPr>
              <a:t>work.</a:t>
            </a:r>
          </a:p>
          <a:p>
            <a:pPr marL="0" lvl="0" indent="0" hangingPunct="0">
              <a:buNone/>
            </a:pPr>
            <a:endParaRPr lang="en-GB" sz="9600" dirty="0"/>
          </a:p>
          <a:p>
            <a:r>
              <a:rPr lang="en-GB" sz="9600" dirty="0">
                <a:solidFill>
                  <a:schemeClr val="accent5">
                    <a:lumMod val="50000"/>
                  </a:schemeClr>
                </a:solidFill>
              </a:rPr>
              <a:t>He used the term </a:t>
            </a:r>
            <a:r>
              <a:rPr lang="en-GB" sz="9600" b="1" dirty="0">
                <a:solidFill>
                  <a:schemeClr val="accent5">
                    <a:lumMod val="50000"/>
                  </a:schemeClr>
                </a:solidFill>
              </a:rPr>
              <a:t>“patient-centred medicine” </a:t>
            </a:r>
            <a:r>
              <a:rPr lang="en-GB" sz="9600" dirty="0">
                <a:solidFill>
                  <a:schemeClr val="accent5">
                    <a:lumMod val="50000"/>
                  </a:schemeClr>
                </a:solidFill>
              </a:rPr>
              <a:t>in his description of the group he ran </a:t>
            </a:r>
            <a:r>
              <a:rPr lang="en-GB" sz="9600" dirty="0" smtClean="0">
                <a:solidFill>
                  <a:schemeClr val="accent5">
                    <a:lumMod val="50000"/>
                  </a:schemeClr>
                </a:solidFill>
              </a:rPr>
              <a:t>at University </a:t>
            </a:r>
            <a:r>
              <a:rPr lang="en-GB" sz="9600" dirty="0">
                <a:solidFill>
                  <a:schemeClr val="accent5">
                    <a:lumMod val="50000"/>
                  </a:schemeClr>
                </a:solidFill>
              </a:rPr>
              <a:t>College hospital for medical students in </a:t>
            </a:r>
            <a:r>
              <a:rPr lang="en-GB" sz="9600" dirty="0" smtClean="0">
                <a:solidFill>
                  <a:schemeClr val="accent5">
                    <a:lumMod val="50000"/>
                  </a:schemeClr>
                </a:solidFill>
              </a:rPr>
              <a:t>1969.</a:t>
            </a:r>
            <a:endParaRPr lang="en-GB" sz="9600" dirty="0">
              <a:solidFill>
                <a:schemeClr val="accent5">
                  <a:lumMod val="50000"/>
                </a:schemeClr>
              </a:solidFill>
            </a:endParaRPr>
          </a:p>
          <a:p>
            <a:endParaRPr lang="en-GB" dirty="0">
              <a:solidFill>
                <a:schemeClr val="accent5">
                  <a:lumMod val="50000"/>
                </a:schemeClr>
              </a:solidFill>
            </a:endParaRPr>
          </a:p>
          <a:p>
            <a:pPr marL="0" indent="0">
              <a:buNone/>
            </a:pPr>
            <a:endParaRPr lang="en-GB" dirty="0"/>
          </a:p>
          <a:p>
            <a:endParaRPr lang="en-GB" dirty="0"/>
          </a:p>
        </p:txBody>
      </p:sp>
    </p:spTree>
    <p:extLst>
      <p:ext uri="{BB962C8B-B14F-4D97-AF65-F5344CB8AC3E}">
        <p14:creationId xmlns:p14="http://schemas.microsoft.com/office/powerpoint/2010/main" val="2612759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450" y="548680"/>
            <a:ext cx="8591550" cy="1066801"/>
          </a:xfrm>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u="sng" dirty="0" smtClean="0"/>
              <a:t>Some </a:t>
            </a:r>
            <a:r>
              <a:rPr lang="en-US" b="1" u="sng" dirty="0"/>
              <a:t>of </a:t>
            </a:r>
            <a:r>
              <a:rPr lang="en-US" b="1" u="sng" dirty="0" err="1"/>
              <a:t>Balint’s</a:t>
            </a:r>
            <a:r>
              <a:rPr lang="en-US" b="1" u="sng" dirty="0"/>
              <a:t> ideas</a:t>
            </a:r>
            <a:r>
              <a:rPr lang="en-GB" dirty="0"/>
              <a:t/>
            </a:r>
            <a:br>
              <a:rPr lang="en-GB" dirty="0"/>
            </a:br>
            <a:endParaRPr lang="en-GB" dirty="0"/>
          </a:p>
        </p:txBody>
      </p:sp>
      <p:sp>
        <p:nvSpPr>
          <p:cNvPr id="3" name="Content Placeholder 2"/>
          <p:cNvSpPr>
            <a:spLocks noGrp="1"/>
          </p:cNvSpPr>
          <p:nvPr>
            <p:ph sz="quarter" idx="13"/>
          </p:nvPr>
        </p:nvSpPr>
        <p:spPr>
          <a:xfrm>
            <a:off x="251520" y="1484784"/>
            <a:ext cx="8595360" cy="4937760"/>
          </a:xfrm>
        </p:spPr>
        <p:txBody>
          <a:bodyPr>
            <a:normAutofit/>
          </a:bodyPr>
          <a:lstStyle/>
          <a:p>
            <a:pPr hangingPunct="0"/>
            <a:r>
              <a:rPr lang="en-US" dirty="0" smtClean="0">
                <a:solidFill>
                  <a:srgbClr val="002060"/>
                </a:solidFill>
              </a:rPr>
              <a:t>Look at how we deal with patients and their effect upon us.</a:t>
            </a:r>
          </a:p>
          <a:p>
            <a:pPr hangingPunct="0"/>
            <a:endParaRPr lang="en-US" dirty="0" smtClean="0"/>
          </a:p>
          <a:p>
            <a:pPr hangingPunct="0"/>
            <a:r>
              <a:rPr lang="en-US" dirty="0" smtClean="0">
                <a:solidFill>
                  <a:schemeClr val="accent5">
                    <a:lumMod val="50000"/>
                  </a:schemeClr>
                </a:solidFill>
              </a:rPr>
              <a:t>Each </a:t>
            </a:r>
            <a:r>
              <a:rPr lang="en-US" dirty="0">
                <a:solidFill>
                  <a:schemeClr val="accent5">
                    <a:lumMod val="50000"/>
                  </a:schemeClr>
                </a:solidFill>
              </a:rPr>
              <a:t>doctor’s personality interacts with their medical training to produce a unique way of dealing with </a:t>
            </a:r>
            <a:r>
              <a:rPr lang="en-US" dirty="0" smtClean="0">
                <a:solidFill>
                  <a:schemeClr val="accent5">
                    <a:lumMod val="50000"/>
                  </a:schemeClr>
                </a:solidFill>
              </a:rPr>
              <a:t>patients.</a:t>
            </a:r>
          </a:p>
          <a:p>
            <a:pPr hangingPunct="0"/>
            <a:endParaRPr lang="en-GB" dirty="0"/>
          </a:p>
          <a:p>
            <a:pPr lvl="0" hangingPunct="0"/>
            <a:r>
              <a:rPr lang="en-US" dirty="0">
                <a:solidFill>
                  <a:srgbClr val="002060"/>
                </a:solidFill>
              </a:rPr>
              <a:t>Doctors shy away from examining themselves as </a:t>
            </a:r>
            <a:r>
              <a:rPr lang="en-US" b="1" i="1" dirty="0">
                <a:solidFill>
                  <a:srgbClr val="002060"/>
                </a:solidFill>
              </a:rPr>
              <a:t>people </a:t>
            </a:r>
            <a:r>
              <a:rPr lang="en-US" dirty="0">
                <a:solidFill>
                  <a:srgbClr val="002060"/>
                </a:solidFill>
              </a:rPr>
              <a:t>in their performance as doctors, so they develop a fixed style of </a:t>
            </a:r>
            <a:r>
              <a:rPr lang="en-US" dirty="0" err="1">
                <a:solidFill>
                  <a:srgbClr val="002060"/>
                </a:solidFill>
              </a:rPr>
              <a:t>behaviour</a:t>
            </a:r>
            <a:r>
              <a:rPr lang="en-US" dirty="0">
                <a:solidFill>
                  <a:srgbClr val="002060"/>
                </a:solidFill>
              </a:rPr>
              <a:t> towards patients.  </a:t>
            </a:r>
            <a:endParaRPr lang="en-US" dirty="0" smtClean="0">
              <a:solidFill>
                <a:srgbClr val="002060"/>
              </a:solidFill>
            </a:endParaRPr>
          </a:p>
          <a:p>
            <a:pPr marL="0" lvl="0" indent="0" hangingPunct="0">
              <a:buNone/>
            </a:pPr>
            <a:endParaRPr lang="en-GB" dirty="0"/>
          </a:p>
          <a:p>
            <a:pPr lvl="0" hangingPunct="0"/>
            <a:r>
              <a:rPr lang="en-US" dirty="0">
                <a:solidFill>
                  <a:schemeClr val="accent5">
                    <a:lumMod val="50000"/>
                  </a:schemeClr>
                </a:solidFill>
              </a:rPr>
              <a:t>Doctors develop beliefs about how patients should behave when ill, how they should behave with doctors, and how they should behave in order to co-operate in getting better.</a:t>
            </a:r>
            <a:endParaRPr lang="en-GB" dirty="0">
              <a:solidFill>
                <a:schemeClr val="accent5">
                  <a:lumMod val="50000"/>
                </a:schemeClr>
              </a:solidFill>
            </a:endParaRPr>
          </a:p>
          <a:p>
            <a:endParaRPr lang="en-GB" dirty="0"/>
          </a:p>
        </p:txBody>
      </p:sp>
    </p:spTree>
    <p:extLst>
      <p:ext uri="{BB962C8B-B14F-4D97-AF65-F5344CB8AC3E}">
        <p14:creationId xmlns:p14="http://schemas.microsoft.com/office/powerpoint/2010/main" val="820589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450" y="116632"/>
            <a:ext cx="8591550" cy="1066801"/>
          </a:xfrm>
        </p:spPr>
        <p:txBody>
          <a:bodyPr/>
          <a:lstStyle/>
          <a:p>
            <a:r>
              <a:rPr lang="en-GB" b="1" u="sng" dirty="0" err="1" smtClean="0"/>
              <a:t>Balint’s</a:t>
            </a:r>
            <a:r>
              <a:rPr lang="en-GB" b="1" u="sng" dirty="0" smtClean="0"/>
              <a:t> Ideas…</a:t>
            </a:r>
            <a:endParaRPr lang="en-GB" b="1" u="sng" dirty="0"/>
          </a:p>
        </p:txBody>
      </p:sp>
      <p:sp>
        <p:nvSpPr>
          <p:cNvPr id="3" name="Content Placeholder 2"/>
          <p:cNvSpPr>
            <a:spLocks noGrp="1"/>
          </p:cNvSpPr>
          <p:nvPr>
            <p:ph sz="quarter" idx="13"/>
          </p:nvPr>
        </p:nvSpPr>
        <p:spPr>
          <a:xfrm>
            <a:off x="251520" y="1484784"/>
            <a:ext cx="8595360" cy="4937760"/>
          </a:xfrm>
        </p:spPr>
        <p:txBody>
          <a:bodyPr>
            <a:normAutofit/>
          </a:bodyPr>
          <a:lstStyle/>
          <a:p>
            <a:pPr lvl="0" hangingPunct="0"/>
            <a:r>
              <a:rPr lang="en-US" sz="2400" dirty="0" err="1">
                <a:solidFill>
                  <a:srgbClr val="002060"/>
                </a:solidFill>
              </a:rPr>
              <a:t>Balint’s</a:t>
            </a:r>
            <a:r>
              <a:rPr lang="en-US" sz="2400" dirty="0">
                <a:solidFill>
                  <a:srgbClr val="002060"/>
                </a:solidFill>
              </a:rPr>
              <a:t> term </a:t>
            </a:r>
            <a:r>
              <a:rPr lang="en-US" sz="2400" b="1" dirty="0">
                <a:solidFill>
                  <a:srgbClr val="002060"/>
                </a:solidFill>
              </a:rPr>
              <a:t>‘the apostolic function’ </a:t>
            </a:r>
            <a:r>
              <a:rPr lang="en-US" sz="2400" dirty="0">
                <a:solidFill>
                  <a:srgbClr val="002060"/>
                </a:solidFill>
              </a:rPr>
              <a:t>refers to the combination of the </a:t>
            </a:r>
            <a:r>
              <a:rPr lang="en-US" sz="2400" dirty="0" smtClean="0">
                <a:solidFill>
                  <a:srgbClr val="002060"/>
                </a:solidFill>
              </a:rPr>
              <a:t>doctor’s </a:t>
            </a:r>
            <a:r>
              <a:rPr lang="en-US" sz="2400" dirty="0">
                <a:solidFill>
                  <a:srgbClr val="002060"/>
                </a:solidFill>
              </a:rPr>
              <a:t>fixed style of </a:t>
            </a:r>
            <a:r>
              <a:rPr lang="en-US" sz="2400" dirty="0" err="1">
                <a:solidFill>
                  <a:srgbClr val="002060"/>
                </a:solidFill>
              </a:rPr>
              <a:t>behaviour</a:t>
            </a:r>
            <a:r>
              <a:rPr lang="en-US" sz="2400" dirty="0">
                <a:solidFill>
                  <a:srgbClr val="002060"/>
                </a:solidFill>
              </a:rPr>
              <a:t> </a:t>
            </a:r>
            <a:r>
              <a:rPr lang="en-US" sz="2400" dirty="0" smtClean="0">
                <a:solidFill>
                  <a:srgbClr val="002060"/>
                </a:solidFill>
              </a:rPr>
              <a:t>AND the </a:t>
            </a:r>
            <a:r>
              <a:rPr lang="en-US" sz="2400" dirty="0">
                <a:solidFill>
                  <a:srgbClr val="002060"/>
                </a:solidFill>
              </a:rPr>
              <a:t>doctor’s belief about how patients should </a:t>
            </a:r>
            <a:r>
              <a:rPr lang="en-US" sz="2400" dirty="0" smtClean="0">
                <a:solidFill>
                  <a:srgbClr val="002060"/>
                </a:solidFill>
              </a:rPr>
              <a:t>behave.  </a:t>
            </a:r>
          </a:p>
          <a:p>
            <a:pPr marL="0" lvl="0" indent="0" hangingPunct="0">
              <a:buNone/>
            </a:pPr>
            <a:endParaRPr lang="en-US" sz="2400" dirty="0" smtClean="0"/>
          </a:p>
          <a:p>
            <a:pPr lvl="0" hangingPunct="0"/>
            <a:r>
              <a:rPr lang="en-US" sz="2400" dirty="0" smtClean="0"/>
              <a:t> </a:t>
            </a:r>
            <a:r>
              <a:rPr lang="en-US" sz="2400" b="1" dirty="0"/>
              <a:t>Another way of seeing this is that doctors have expectations based on their own beliefs which they try to impose on patients</a:t>
            </a:r>
            <a:r>
              <a:rPr lang="en-US" sz="2400" b="1" dirty="0" smtClean="0"/>
              <a:t>.</a:t>
            </a:r>
          </a:p>
          <a:p>
            <a:pPr marL="0" lvl="0" indent="0" hangingPunct="0">
              <a:buNone/>
            </a:pPr>
            <a:endParaRPr lang="en-GB" sz="2400" b="1" dirty="0"/>
          </a:p>
          <a:p>
            <a:pPr lvl="0" hangingPunct="0"/>
            <a:r>
              <a:rPr lang="en-US" sz="2400" dirty="0" err="1">
                <a:solidFill>
                  <a:srgbClr val="002060"/>
                </a:solidFill>
              </a:rPr>
              <a:t>Balint</a:t>
            </a:r>
            <a:r>
              <a:rPr lang="en-US" sz="2400" dirty="0">
                <a:solidFill>
                  <a:srgbClr val="002060"/>
                </a:solidFill>
              </a:rPr>
              <a:t> also drew attention to </a:t>
            </a:r>
            <a:r>
              <a:rPr lang="en-US" sz="2400" b="1" dirty="0">
                <a:solidFill>
                  <a:srgbClr val="002060"/>
                </a:solidFill>
              </a:rPr>
              <a:t>‘the drug “doctor” - </a:t>
            </a:r>
            <a:r>
              <a:rPr lang="en-US" sz="2400" dirty="0">
                <a:solidFill>
                  <a:srgbClr val="002060"/>
                </a:solidFill>
              </a:rPr>
              <a:t>the powerful therapeutic effect of doctors as people, separate from the treatments they offer.</a:t>
            </a:r>
            <a:endParaRPr lang="en-GB" sz="2400" dirty="0">
              <a:solidFill>
                <a:srgbClr val="002060"/>
              </a:solidFill>
            </a:endParaRPr>
          </a:p>
          <a:p>
            <a:endParaRPr lang="en-GB" dirty="0"/>
          </a:p>
        </p:txBody>
      </p:sp>
    </p:spTree>
    <p:extLst>
      <p:ext uri="{BB962C8B-B14F-4D97-AF65-F5344CB8AC3E}">
        <p14:creationId xmlns:p14="http://schemas.microsoft.com/office/powerpoint/2010/main" val="865837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Other </a:t>
            </a:r>
            <a:r>
              <a:rPr lang="en-GB" b="1" u="sng" dirty="0" err="1"/>
              <a:t>B</a:t>
            </a:r>
            <a:r>
              <a:rPr lang="en-GB" b="1" u="sng" dirty="0" err="1" smtClean="0"/>
              <a:t>alint</a:t>
            </a:r>
            <a:r>
              <a:rPr lang="en-GB" b="1" u="sng" dirty="0" smtClean="0"/>
              <a:t> terms…</a:t>
            </a:r>
            <a:endParaRPr lang="en-GB" b="1" u="sng" dirty="0"/>
          </a:p>
        </p:txBody>
      </p:sp>
      <p:sp>
        <p:nvSpPr>
          <p:cNvPr id="3" name="Content Placeholder 2"/>
          <p:cNvSpPr>
            <a:spLocks noGrp="1"/>
          </p:cNvSpPr>
          <p:nvPr>
            <p:ph sz="quarter" idx="13"/>
          </p:nvPr>
        </p:nvSpPr>
        <p:spPr>
          <a:xfrm>
            <a:off x="251520" y="1556792"/>
            <a:ext cx="8595360" cy="4937760"/>
          </a:xfrm>
        </p:spPr>
        <p:txBody>
          <a:bodyPr>
            <a:normAutofit/>
          </a:bodyPr>
          <a:lstStyle/>
          <a:p>
            <a:pPr lvl="0" hangingPunct="0"/>
            <a:r>
              <a:rPr lang="en-US" dirty="0">
                <a:solidFill>
                  <a:srgbClr val="002060"/>
                </a:solidFill>
              </a:rPr>
              <a:t>His term </a:t>
            </a:r>
            <a:r>
              <a:rPr lang="en-US" b="1" dirty="0">
                <a:solidFill>
                  <a:srgbClr val="002060"/>
                </a:solidFill>
              </a:rPr>
              <a:t>‘the collusion of anonymity’ </a:t>
            </a:r>
            <a:r>
              <a:rPr lang="en-US" dirty="0">
                <a:solidFill>
                  <a:srgbClr val="002060"/>
                </a:solidFill>
              </a:rPr>
              <a:t>refers to the way patients can be bounced from one specialist to another with no-one ever taking responsibility for them as a </a:t>
            </a:r>
            <a:r>
              <a:rPr lang="en-US" dirty="0" smtClean="0">
                <a:solidFill>
                  <a:srgbClr val="002060"/>
                </a:solidFill>
              </a:rPr>
              <a:t>person.</a:t>
            </a:r>
          </a:p>
          <a:p>
            <a:pPr marL="0" lvl="0" indent="0" hangingPunct="0">
              <a:buNone/>
            </a:pPr>
            <a:endParaRPr lang="en-GB" dirty="0"/>
          </a:p>
          <a:p>
            <a:pPr lvl="0" hangingPunct="0"/>
            <a:r>
              <a:rPr lang="en-US" dirty="0"/>
              <a:t>The </a:t>
            </a:r>
            <a:r>
              <a:rPr lang="en-US" b="1" dirty="0"/>
              <a:t>‘mutual investment fund’ </a:t>
            </a:r>
            <a:r>
              <a:rPr lang="en-US" dirty="0"/>
              <a:t>is all the shared experience and trust that GP and patient build up together over the </a:t>
            </a:r>
            <a:r>
              <a:rPr lang="en-US" dirty="0" smtClean="0"/>
              <a:t>years.</a:t>
            </a:r>
          </a:p>
          <a:p>
            <a:pPr marL="0" lvl="0" indent="0" hangingPunct="0">
              <a:buNone/>
            </a:pPr>
            <a:endParaRPr lang="en-GB" dirty="0"/>
          </a:p>
          <a:p>
            <a:pPr lvl="0" hangingPunct="0"/>
            <a:r>
              <a:rPr lang="en-US" dirty="0">
                <a:solidFill>
                  <a:srgbClr val="002060"/>
                </a:solidFill>
              </a:rPr>
              <a:t>Sometimes, when the doctor feels bogged down with the patient’s repeated presentation of seemingly insoluble problems, they may experience </a:t>
            </a:r>
            <a:r>
              <a:rPr lang="en-US" b="1" dirty="0">
                <a:solidFill>
                  <a:srgbClr val="002060"/>
                </a:solidFill>
              </a:rPr>
              <a:t>‘the flash’</a:t>
            </a:r>
            <a:r>
              <a:rPr lang="en-US" dirty="0">
                <a:solidFill>
                  <a:srgbClr val="002060"/>
                </a:solidFill>
              </a:rPr>
              <a:t>, a moment when they suddenly make sense of what’s going on.</a:t>
            </a:r>
            <a:endParaRPr lang="en-GB" dirty="0">
              <a:solidFill>
                <a:srgbClr val="002060"/>
              </a:solidFill>
            </a:endParaRPr>
          </a:p>
          <a:p>
            <a:endParaRPr lang="en-GB" dirty="0"/>
          </a:p>
        </p:txBody>
      </p:sp>
    </p:spTree>
    <p:extLst>
      <p:ext uri="{BB962C8B-B14F-4D97-AF65-F5344CB8AC3E}">
        <p14:creationId xmlns:p14="http://schemas.microsoft.com/office/powerpoint/2010/main" val="32410355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591550" cy="1066801"/>
          </a:xfrm>
        </p:spPr>
        <p:txBody>
          <a:bodyPr>
            <a:normAutofit fontScale="90000"/>
          </a:bodyPr>
          <a:lstStyle/>
          <a:p>
            <a:r>
              <a:rPr lang="en-US" b="1" u="sng" dirty="0" smtClean="0"/>
              <a:t/>
            </a:r>
            <a:br>
              <a:rPr lang="en-US" b="1" u="sng" dirty="0" smtClean="0"/>
            </a:br>
            <a:r>
              <a:rPr lang="en-US" b="1" u="sng" dirty="0"/>
              <a:t/>
            </a:r>
            <a:br>
              <a:rPr lang="en-US" b="1" u="sng" dirty="0"/>
            </a:br>
            <a:r>
              <a:rPr lang="en-US" b="1" u="sng" dirty="0" smtClean="0"/>
              <a:t/>
            </a:r>
            <a:br>
              <a:rPr lang="en-US" b="1" u="sng" dirty="0" smtClean="0"/>
            </a:br>
            <a:r>
              <a:rPr lang="en-US" b="1" u="sng" dirty="0" smtClean="0"/>
              <a:t>What’s </a:t>
            </a:r>
            <a:r>
              <a:rPr lang="en-US" b="1" u="sng" dirty="0"/>
              <a:t>the use of this?</a:t>
            </a:r>
            <a:r>
              <a:rPr lang="en-GB" dirty="0"/>
              <a:t/>
            </a:r>
            <a:br>
              <a:rPr lang="en-GB" dirty="0"/>
            </a:br>
            <a:endParaRPr lang="en-GB" dirty="0"/>
          </a:p>
        </p:txBody>
      </p:sp>
      <p:sp>
        <p:nvSpPr>
          <p:cNvPr id="3" name="Content Placeholder 2"/>
          <p:cNvSpPr>
            <a:spLocks noGrp="1"/>
          </p:cNvSpPr>
          <p:nvPr>
            <p:ph sz="quarter" idx="13"/>
          </p:nvPr>
        </p:nvSpPr>
        <p:spPr>
          <a:xfrm>
            <a:off x="251520" y="1628800"/>
            <a:ext cx="8595360" cy="4937760"/>
          </a:xfrm>
        </p:spPr>
        <p:txBody>
          <a:bodyPr>
            <a:normAutofit/>
          </a:bodyPr>
          <a:lstStyle/>
          <a:p>
            <a:pPr lvl="0" hangingPunct="0"/>
            <a:r>
              <a:rPr lang="en-US" dirty="0" smtClean="0">
                <a:solidFill>
                  <a:srgbClr val="002060"/>
                </a:solidFill>
              </a:rPr>
              <a:t>Awareness </a:t>
            </a:r>
            <a:r>
              <a:rPr lang="en-US" dirty="0">
                <a:solidFill>
                  <a:srgbClr val="002060"/>
                </a:solidFill>
              </a:rPr>
              <a:t>of how our own personality, beliefs and </a:t>
            </a:r>
            <a:r>
              <a:rPr lang="en-US" dirty="0" err="1">
                <a:solidFill>
                  <a:srgbClr val="002060"/>
                </a:solidFill>
              </a:rPr>
              <a:t>behaviour</a:t>
            </a:r>
            <a:r>
              <a:rPr lang="en-US" dirty="0">
                <a:solidFill>
                  <a:srgbClr val="002060"/>
                </a:solidFill>
              </a:rPr>
              <a:t> affect our relationship with patients can help us improve our consultation skills</a:t>
            </a:r>
            <a:r>
              <a:rPr lang="en-US" dirty="0" smtClean="0">
                <a:solidFill>
                  <a:srgbClr val="002060"/>
                </a:solidFill>
              </a:rPr>
              <a:t>.</a:t>
            </a:r>
          </a:p>
          <a:p>
            <a:pPr marL="0" lvl="0" indent="0" hangingPunct="0">
              <a:buNone/>
            </a:pPr>
            <a:endParaRPr lang="en-GB" dirty="0">
              <a:solidFill>
                <a:srgbClr val="002060"/>
              </a:solidFill>
            </a:endParaRPr>
          </a:p>
          <a:p>
            <a:pPr lvl="0" hangingPunct="0"/>
            <a:r>
              <a:rPr lang="en-US" dirty="0"/>
              <a:t>It can also help us understand why we find particular patients difficult, and why consultations have gone wrong</a:t>
            </a:r>
            <a:r>
              <a:rPr lang="en-US" dirty="0" smtClean="0"/>
              <a:t>.</a:t>
            </a:r>
          </a:p>
          <a:p>
            <a:pPr marL="0" lvl="0" indent="0" hangingPunct="0">
              <a:buNone/>
            </a:pPr>
            <a:endParaRPr lang="en-GB" dirty="0"/>
          </a:p>
          <a:p>
            <a:pPr lvl="0" hangingPunct="0"/>
            <a:r>
              <a:rPr lang="en-US" dirty="0">
                <a:solidFill>
                  <a:srgbClr val="002060"/>
                </a:solidFill>
              </a:rPr>
              <a:t>Groups which discuss doctor-patient interactions in these terms are a powerful tool for deepening our </a:t>
            </a:r>
            <a:r>
              <a:rPr lang="en-US" dirty="0" smtClean="0">
                <a:solidFill>
                  <a:srgbClr val="002060"/>
                </a:solidFill>
              </a:rPr>
              <a:t>understanding….</a:t>
            </a:r>
            <a:endParaRPr lang="en-GB" dirty="0">
              <a:solidFill>
                <a:srgbClr val="002060"/>
              </a:solidFill>
            </a:endParaRPr>
          </a:p>
          <a:p>
            <a:endParaRPr lang="en-GB" dirty="0"/>
          </a:p>
        </p:txBody>
      </p:sp>
    </p:spTree>
    <p:extLst>
      <p:ext uri="{BB962C8B-B14F-4D97-AF65-F5344CB8AC3E}">
        <p14:creationId xmlns:p14="http://schemas.microsoft.com/office/powerpoint/2010/main" val="41852075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SOHO">
      <a:dk1>
        <a:srgbClr val="2E2224"/>
      </a:dk1>
      <a:lt1>
        <a:sysClr val="window" lastClr="FFFFFF"/>
      </a:lt1>
      <a:dk2>
        <a:srgbClr val="48231E"/>
      </a:dk2>
      <a:lt2>
        <a:srgbClr val="CBD8DD"/>
      </a:lt2>
      <a:accent1>
        <a:srgbClr val="61625E"/>
      </a:accent1>
      <a:accent2>
        <a:srgbClr val="964D2C"/>
      </a:accent2>
      <a:accent3>
        <a:srgbClr val="66553E"/>
      </a:accent3>
      <a:accent4>
        <a:srgbClr val="848058"/>
      </a:accent4>
      <a:accent5>
        <a:srgbClr val="AFA14B"/>
      </a:accent5>
      <a:accent6>
        <a:srgbClr val="AD7D4D"/>
      </a:accent6>
      <a:hlink>
        <a:srgbClr val="FFDE66"/>
      </a:hlink>
      <a:folHlink>
        <a:srgbClr val="C0AEBC"/>
      </a:folHlink>
    </a:clrScheme>
    <a:fontScheme name="SOHO">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TC101790493[[fn=SOHO]]</Template>
  <TotalTime>892</TotalTime>
  <Words>1317</Words>
  <Application>Microsoft Office PowerPoint</Application>
  <PresentationFormat>On-screen Show (4:3)</PresentationFormat>
  <Paragraphs>140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Soho</vt:lpstr>
      <vt:lpstr>Balint</vt:lpstr>
      <vt:lpstr>The Balint Model</vt:lpstr>
      <vt:lpstr>PowerPoint Presentation</vt:lpstr>
      <vt:lpstr>Michael Balint – Who was he?</vt:lpstr>
      <vt:lpstr>Michael Balint Continued …</vt:lpstr>
      <vt:lpstr>        Some of Balint’s ideas </vt:lpstr>
      <vt:lpstr>Balint’s Ideas…</vt:lpstr>
      <vt:lpstr>Other Balint terms…</vt:lpstr>
      <vt:lpstr>   What’s the use of this? </vt:lpstr>
      <vt:lpstr>PowerPoint Presentation</vt:lpstr>
      <vt:lpstr>PowerPoint Presentation</vt:lpstr>
      <vt:lpstr>The Balint Group</vt:lpstr>
      <vt:lpstr>What is a “traditional” Balint Group?</vt:lpstr>
      <vt:lpstr>What happens in a Balint group?</vt:lpstr>
      <vt:lpstr>     What can a Balint Group DO? </vt:lpstr>
      <vt:lpstr>What does a Balint Group NOT do?</vt:lpstr>
      <vt:lpstr>Ask the Audience…</vt:lpstr>
      <vt:lpstr>Quiz TIME   “Famous balint Quotes”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1949 BÃ¡lint met his future wife Enid Flora Eichholz, who worked in the Tavistock Institute of Human Relations with a group of social workers and psychologists on the idea of investigating marital problems. Michael Balint became the leader of this group and together they developed what is now known as the "Balint group": the first group of practising physicians was established in 1950. Michael and Enid married in 1958. In 1968 Balint became president of the British Psychoanalytical Society. The Michael-Balint-Institut fÃ¼r Psychoanalyse, Psychotherapie und analytische Kinder- und Jugendlichen- Psychotherapie in Hamburg is named for him. [edit] The three stages Balint 'took an early interest in the mother-infant relationship...a key paper on "Primary Object-Love" dates from 1937'.[1] Thereafter, developing an idea of John Rickman, he argued that 'mental function is quite different, and needs to be described differently, in three-person and two-person relationships, and different in creative activity alone'.[2] Lacan wrote (almost approvingly) that 'Michael Balint has analysed in a thoroughly penetrating way the intricate interaction of theory and technique in the genesis of a new conception of analysis...[using] the catchphrase, borrowed from Rickman, of a "two-body psychology"'.[3] On that basis, Balint thereafter explored the idea of what he called '"the basic fault": this was that there was often the experience in the early two-person relationship that something was wrong or missing, and this carried over into the Oedipal period (age 2-5)'.[4] By 1968, then, Balint had 'distinguished three levels of experience, each with its particular ways of relating, its own ways of thinking, and its own appropriate therapeutic procedures'.[5] 'Psychoanalysis begins at level 3 - the level at which a person is capable of a three-sided experience...primarily the Oedipal problems between self, mother, and father'.[6] By contrast, 'the area of the Basic Fault is characterised by a very peculiar exclusively two-person relationship';[7] while a 'third area is cha</dc:title>
  <dc:creator>owner</dc:creator>
  <cp:lastModifiedBy>owner</cp:lastModifiedBy>
  <cp:revision>35</cp:revision>
  <dcterms:created xsi:type="dcterms:W3CDTF">2011-10-02T21:01:35Z</dcterms:created>
  <dcterms:modified xsi:type="dcterms:W3CDTF">2011-10-06T11:51:17Z</dcterms:modified>
</cp:coreProperties>
</file>