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sldIdLst>
    <p:sldId id="256" r:id="rId2"/>
    <p:sldId id="259" r:id="rId3"/>
    <p:sldId id="263" r:id="rId4"/>
    <p:sldId id="257" r:id="rId5"/>
    <p:sldId id="278" r:id="rId6"/>
    <p:sldId id="279" r:id="rId7"/>
    <p:sldId id="266" r:id="rId8"/>
    <p:sldId id="267" r:id="rId9"/>
    <p:sldId id="272" r:id="rId10"/>
    <p:sldId id="271" r:id="rId11"/>
    <p:sldId id="276" r:id="rId12"/>
    <p:sldId id="274" r:id="rId13"/>
    <p:sldId id="277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5EEC3C"/>
    <a:srgbClr val="1D3A00"/>
    <a:srgbClr val="6C1A00"/>
    <a:srgbClr val="003296"/>
    <a:srgbClr val="E39A39"/>
    <a:srgbClr val="FFC901"/>
    <a:srgbClr val="FEA402"/>
    <a:srgbClr val="D68B1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87" y="-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9D43B-8233-4A8B-88C6-39F2057FB943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7C148-2FAF-47FB-8A55-4D6A85248E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84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q=http://www.free-power-point-templates.com/&amp;sa=D&amp;sntz=1&amp;usg=AFQjCNGWeCVdv2cRhI3dHtkzRMjt9Lq6Pw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This template is provided by </a:t>
            </a:r>
            <a:r>
              <a:rPr lang="en-US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http://www.free-power-point-templates.com/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7C148-2FAF-47FB-8A55-4D6A85248E4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85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433880"/>
            <a:ext cx="8246070" cy="1374346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1808225"/>
            <a:ext cx="8093366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5EEC3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48A1A1F5-1340-4A82-9CAA-63515920759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1"/>
            <a:ext cx="8246070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246070" cy="3664921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20" y="281175"/>
            <a:ext cx="6108200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E920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1082877"/>
            <a:ext cx="6108200" cy="3625589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433880"/>
            <a:ext cx="8093365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80" y="133582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80" y="1808225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33582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1" y="1808225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0A55BB3-5EFA-4194-B1AD-F5F1D57EAAC4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33880"/>
            <a:ext cx="7940660" cy="1336168"/>
          </a:xfrm>
        </p:spPr>
        <p:txBody>
          <a:bodyPr>
            <a:normAutofit/>
          </a:bodyPr>
          <a:lstStyle/>
          <a:p>
            <a:r>
              <a:rPr lang="en-US" dirty="0" smtClean="0"/>
              <a:t>Bolton Trainers Group</a:t>
            </a:r>
            <a:br>
              <a:rPr lang="en-US" dirty="0" smtClean="0"/>
            </a:br>
            <a:r>
              <a:rPr lang="en-US" dirty="0" smtClean="0"/>
              <a:t>May 21</a:t>
            </a:r>
            <a:r>
              <a:rPr lang="en-US" baseline="30000" dirty="0" smtClean="0"/>
              <a:t>st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1808225"/>
            <a:ext cx="7940661" cy="7635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Examples of cases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28721" y="1044700"/>
            <a:ext cx="6566314" cy="3970330"/>
          </a:xfrm>
        </p:spPr>
        <p:txBody>
          <a:bodyPr>
            <a:normAutofit/>
          </a:bodyPr>
          <a:lstStyle/>
          <a:p>
            <a:r>
              <a:rPr lang="en-US" dirty="0" smtClean="0"/>
              <a:t>New presentations rather than follow ups</a:t>
            </a:r>
          </a:p>
          <a:p>
            <a:r>
              <a:rPr lang="en-US" dirty="0" smtClean="0"/>
              <a:t>Discussing blood test results and making a diagnosis</a:t>
            </a:r>
          </a:p>
          <a:p>
            <a:r>
              <a:rPr lang="en-US" dirty="0" smtClean="0"/>
              <a:t>Skin lesions, Menopause, Cancer symptoms, Anxiety, Sleep problems</a:t>
            </a:r>
          </a:p>
          <a:p>
            <a:r>
              <a:rPr lang="en-US" dirty="0" smtClean="0"/>
              <a:t>Chronic Disease Management</a:t>
            </a:r>
          </a:p>
          <a:p>
            <a:r>
              <a:rPr lang="en-US" dirty="0" smtClean="0"/>
              <a:t>Negotiating requests from patients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246070" cy="397033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Consulting with PPE</a:t>
            </a:r>
          </a:p>
          <a:p>
            <a:r>
              <a:rPr lang="en-GB" dirty="0" smtClean="0"/>
              <a:t>Technical aspects of recording</a:t>
            </a:r>
          </a:p>
          <a:p>
            <a:r>
              <a:rPr lang="en-GB" dirty="0" smtClean="0"/>
              <a:t>Time pressure and Time-keeping </a:t>
            </a:r>
          </a:p>
          <a:p>
            <a:r>
              <a:rPr lang="en-GB" dirty="0" smtClean="0"/>
              <a:t>Making sure the cases selected cover all of: </a:t>
            </a:r>
            <a:r>
              <a:rPr lang="en-GB" b="1" dirty="0" smtClean="0"/>
              <a:t>Data Gathering and Interpretation, Clinical Management, Interpersonal Skills</a:t>
            </a:r>
          </a:p>
          <a:p>
            <a:r>
              <a:rPr lang="en-GB" dirty="0" smtClean="0"/>
              <a:t>Discussing examination without actually doing one</a:t>
            </a:r>
          </a:p>
          <a:p>
            <a:r>
              <a:rPr lang="en-GB" dirty="0" smtClean="0"/>
              <a:t>Giving feedback to Trainees without indicating which cases should be selected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28720" y="281174"/>
            <a:ext cx="7015280" cy="7635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is being done to support Trainees with the RCA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28721" y="891995"/>
            <a:ext cx="6108199" cy="4123035"/>
          </a:xfrm>
        </p:spPr>
        <p:txBody>
          <a:bodyPr>
            <a:normAutofit fontScale="92500"/>
          </a:bodyPr>
          <a:lstStyle/>
          <a:p>
            <a:endParaRPr lang="en-US" sz="2400" dirty="0" smtClean="0"/>
          </a:p>
          <a:p>
            <a:r>
              <a:rPr lang="en-US" dirty="0" err="1" smtClean="0"/>
              <a:t>Seb</a:t>
            </a:r>
            <a:r>
              <a:rPr lang="en-US" dirty="0" smtClean="0"/>
              <a:t> is running two focused preparation sessions for the Bolton Trainees on 27 May and 3</a:t>
            </a:r>
            <a:r>
              <a:rPr lang="en-US" baseline="30000" dirty="0" smtClean="0"/>
              <a:t>rd</a:t>
            </a:r>
            <a:r>
              <a:rPr lang="en-US" dirty="0" smtClean="0"/>
              <a:t> June, 9.30 – 12.30</a:t>
            </a:r>
          </a:p>
          <a:p>
            <a:endParaRPr lang="en-US" dirty="0" smtClean="0"/>
          </a:p>
          <a:p>
            <a:r>
              <a:rPr lang="en-US" b="1" u="sng" dirty="0" smtClean="0"/>
              <a:t>HEE Intensive Support Course</a:t>
            </a:r>
          </a:p>
          <a:p>
            <a:r>
              <a:rPr lang="en-US" dirty="0" smtClean="0"/>
              <a:t>2 meetings – this week and in June and 3 tutorials to review recordings, triadic with Trainer if possible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RCGP still putting FAQs and other resources together</a:t>
            </a:r>
          </a:p>
          <a:p>
            <a:endParaRPr lang="en-GB" dirty="0" smtClean="0"/>
          </a:p>
          <a:p>
            <a:r>
              <a:rPr lang="en-GB" dirty="0" smtClean="0"/>
              <a:t>Use the </a:t>
            </a:r>
            <a:r>
              <a:rPr lang="en-GB" b="1" dirty="0" smtClean="0"/>
              <a:t>CSA Toolkit on 14Fish </a:t>
            </a:r>
            <a:r>
              <a:rPr lang="en-GB" dirty="0" smtClean="0"/>
              <a:t>especially the </a:t>
            </a:r>
            <a:r>
              <a:rPr lang="en-GB" b="1" dirty="0" smtClean="0"/>
              <a:t>RAG rating</a:t>
            </a:r>
            <a:r>
              <a:rPr lang="en-GB" dirty="0" smtClean="0"/>
              <a:t> – </a:t>
            </a:r>
            <a:r>
              <a:rPr lang="en-GB" u="sng" dirty="0" smtClean="0"/>
              <a:t>Trainees need to be able to self-assess</a:t>
            </a:r>
          </a:p>
          <a:p>
            <a:endParaRPr lang="en-GB" dirty="0" smtClean="0"/>
          </a:p>
          <a:p>
            <a:r>
              <a:rPr lang="en-GB" dirty="0" smtClean="0"/>
              <a:t>All the experience we already have in preparing Trainees for the CSA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28720" y="281175"/>
            <a:ext cx="6719020" cy="57264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Present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28720" y="891995"/>
            <a:ext cx="6871725" cy="41230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J Tabor, K Khan, Z Chowdhury, R </a:t>
            </a:r>
            <a:r>
              <a:rPr lang="en-US" dirty="0" err="1" smtClean="0"/>
              <a:t>Akram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/>
              <a:t>A </a:t>
            </a:r>
            <a:r>
              <a:rPr lang="en-US" dirty="0" err="1" smtClean="0"/>
              <a:t>Pomian</a:t>
            </a:r>
            <a:r>
              <a:rPr lang="en-US" dirty="0" smtClean="0"/>
              <a:t>, N </a:t>
            </a:r>
            <a:r>
              <a:rPr lang="en-US" dirty="0" err="1" smtClean="0"/>
              <a:t>Goldrick</a:t>
            </a:r>
            <a:r>
              <a:rPr lang="en-US" dirty="0" smtClean="0"/>
              <a:t>, C Hendy, S Uddin, </a:t>
            </a:r>
          </a:p>
          <a:p>
            <a:pPr>
              <a:buNone/>
            </a:pPr>
            <a:r>
              <a:rPr lang="en-US" dirty="0" smtClean="0"/>
              <a:t>R </a:t>
            </a:r>
            <a:r>
              <a:rPr lang="en-US" dirty="0" err="1" smtClean="0"/>
              <a:t>Pratheepan</a:t>
            </a:r>
            <a:r>
              <a:rPr lang="en-US" dirty="0" smtClean="0"/>
              <a:t>, R </a:t>
            </a:r>
            <a:r>
              <a:rPr lang="en-US" dirty="0" err="1" smtClean="0"/>
              <a:t>Jesudas</a:t>
            </a:r>
            <a:r>
              <a:rPr lang="en-US" dirty="0" smtClean="0"/>
              <a:t>, M </a:t>
            </a:r>
            <a:r>
              <a:rPr lang="en-US" dirty="0" err="1" smtClean="0"/>
              <a:t>Jeyam</a:t>
            </a:r>
            <a:r>
              <a:rPr lang="en-US" dirty="0" smtClean="0"/>
              <a:t>, I Hamer, </a:t>
            </a:r>
          </a:p>
          <a:p>
            <a:pPr>
              <a:buNone/>
            </a:pPr>
            <a:r>
              <a:rPr lang="en-US" dirty="0" smtClean="0"/>
              <a:t>G Ogden, E Haworth, S </a:t>
            </a:r>
            <a:r>
              <a:rPr lang="en-US" dirty="0" err="1" smtClean="0"/>
              <a:t>Guhathakurta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/>
              <a:t>D Mistry, S </a:t>
            </a:r>
            <a:r>
              <a:rPr lang="en-US" dirty="0" err="1" smtClean="0"/>
              <a:t>Pillon</a:t>
            </a:r>
            <a:r>
              <a:rPr lang="en-US" dirty="0" smtClean="0"/>
              <a:t> (PCME), K Rothwell (PCME),</a:t>
            </a:r>
          </a:p>
          <a:p>
            <a:pPr>
              <a:buNone/>
            </a:pPr>
            <a:r>
              <a:rPr lang="en-US" dirty="0" smtClean="0"/>
              <a:t>J Page (PCME), N Pendleton (PCME, TPD), </a:t>
            </a:r>
          </a:p>
          <a:p>
            <a:pPr>
              <a:buNone/>
            </a:pPr>
            <a:r>
              <a:rPr lang="en-US" dirty="0" smtClean="0"/>
              <a:t>N Walton (AD)</a:t>
            </a:r>
          </a:p>
          <a:p>
            <a:pPr>
              <a:buNone/>
            </a:pPr>
            <a:r>
              <a:rPr lang="en-US" b="1" dirty="0" smtClean="0"/>
              <a:t>Apologies</a:t>
            </a:r>
            <a:r>
              <a:rPr lang="en-US" dirty="0" smtClean="0"/>
              <a:t>: S Whittaker, J Tomkinson, A Majid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Agenda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Welcome </a:t>
            </a:r>
            <a:r>
              <a:rPr lang="en-GB" b="1" dirty="0" smtClean="0"/>
              <a:t>Kat </a:t>
            </a:r>
            <a:r>
              <a:rPr lang="en-GB" b="1" dirty="0" err="1" smtClean="0"/>
              <a:t>Rothwell</a:t>
            </a:r>
            <a:r>
              <a:rPr lang="en-GB" b="1" dirty="0" smtClean="0"/>
              <a:t> </a:t>
            </a:r>
            <a:r>
              <a:rPr lang="en-GB" dirty="0" smtClean="0"/>
              <a:t>and </a:t>
            </a:r>
            <a:r>
              <a:rPr lang="en-GB" b="1" dirty="0" err="1" smtClean="0"/>
              <a:t>Seb</a:t>
            </a:r>
            <a:r>
              <a:rPr lang="en-GB" b="1" dirty="0" smtClean="0"/>
              <a:t> </a:t>
            </a:r>
            <a:r>
              <a:rPr lang="en-GB" b="1" dirty="0" err="1" smtClean="0"/>
              <a:t>Pillon</a:t>
            </a:r>
            <a:r>
              <a:rPr lang="en-GB" dirty="0" smtClean="0"/>
              <a:t> – Our new Educator Team</a:t>
            </a:r>
          </a:p>
          <a:p>
            <a:endParaRPr lang="en-GB" dirty="0" smtClean="0"/>
          </a:p>
          <a:p>
            <a:r>
              <a:rPr lang="en-GB" dirty="0" smtClean="0"/>
              <a:t>Goodbye </a:t>
            </a:r>
            <a:r>
              <a:rPr lang="en-GB" b="1" dirty="0" smtClean="0"/>
              <a:t>Julian Page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074" name="AutoShape 2" descr="https://attachment.outlook.office.net/owa/nickpendleton@hotmail.com/service.svc/s/GetAttachmentThumbnail?id=AQMkADAwATE2MjAxLTYxYzQtZWE4Mi0wMAItMDAKAEYAAAMN9Naoy%2BJYTY9t3TY%2BnHvNBwDErnipw045QrcqHyVL4Kx%2BAAACAQwAAADErnipw045QrcqHyVL4Kx%2BAAEG8S8PAAAAARIAEABx8ppHvrFtS6AbP0ttqFDH&amp;thumbnailType=2&amp;owa=outlook.live.com&amp;scriptVer=20170915.05&amp;isc=1&amp;X-OWA-CANARY=6Ee0HnUJKUua4HOmoV1Q01BWe-5vAtUYVHGpQ-rJZLoZYoJCzJ1A_DnUKxnQ8AcWQMhOKTK80ks.&amp;token=eyJ0eXAiOiJKV1QiLCJhbGciOiJSUzI1NiIsIng1dCI6ImVuaDlCSnJWUFU1aWpWMXFqWmpWLWZMMmJjbyJ9.eyJ2ZXIiOiJFeGNoYW5nZS5DYWxsYmFjay5WMSIsImFwcGN0eHNlbmRlciI6Ik93YURvd25sb2FkQDg0ZGY5ZTdmLWU5ZjYtNDBhZi1iNDM1LWFhYWFhYWFhYWFhYSIsImFwcGN0eCI6IntcIm1zZXhjaHByb3RcIjpcIm93YVwiLFwicHJpbWFyeXNpZFwiOlwiUy0xLTI4MjctOTA2MjUtMTY0MDI5NTA0MlwiLFwicHVpZFwiOlwiMzg5MjMzMDUxNDk1MDQyXCIsXCJvaWRcIjpcIjAwMDE2MjAxLTYxYzQtZWE4Mi0wMDAwLTAwMDAwMDAwMDAwMFwiLFwic2NvcGVcIjpcIk93YURvd25sb2FkXCJ9IiwiaXNzIjoiMDAwMDAwMDItMDAwMC0wZmYxLWNlMDAtMDAwMDAwMDAwMDAwQDg0ZGY5ZTdmLWU5ZjYtNDBhZi1iNDM1LWFhYWFhYWFhYWFhYSIsImF1ZCI6IjAwMDAwMDAyLTAwMDAtMGZmMS1jZTAwLTAwMDAwMDAwMDAwMC9hdHRhY2htZW50Lm91dGxvb2sub2ZmaWNlLm5ldEA4NGRmOWU3Zi1lOWY2LTQwYWYtYjQzNS1hYWFhYWFhYWFhYWEiLCJleHAiOjE1MDYxNjM5OTEsIm5iZiI6MTUwNjE2MzM5MX0.3ReUGutIdkmUUhheiQwMxtXXBk1eAnRiVbTEPhhl8L4Q_im_iVtoJQmEl1BKl3WidNsrvxqPM3U_gH-ngaSH9XF0tVMA_nurlqOYtB5TK50VMYAImhz_YImS9pzR4JBYTpw8N7P420NHiA40JCd37Lpih23PD6yrJe-D34upnIdYJJzRT1kh57fi2s97V8ekKG5OXq72d_PCZ_qpAfcHJDx2Q-QkUuqZ911Gf7tq-FMSfjycossAnIc-JKpAMUa6clmfRZSnmn4W-CShBt9suLqKzhOxyXCu0s_uyc7fOrf-4O0gZvlt7Sh9zODB4lj9DfqflRszSQaRiZPVNZaMgQ&amp;animation=tr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76" name="AutoShape 4" descr="https://attachment.outlook.office.net/owa/nickpendleton@hotmail.com/service.svc/s/GetAttachmentThumbnail?id=AQMkADAwATE2MjAxLTYxYzQtZWE4Mi0wMAItMDAKAEYAAAMN9Naoy%2BJYTY9t3TY%2BnHvNBwDErnipw045QrcqHyVL4Kx%2BAAACAQwAAADErnipw045QrcqHyVL4Kx%2BAAEG8S8PAAAAARIAEABx8ppHvrFtS6AbP0ttqFDH&amp;thumbnailType=2&amp;owa=outlook.live.com&amp;scriptVer=20170915.05&amp;isc=1&amp;X-OWA-CANARY=6Ee0HnUJKUua4HOmoV1Q01BWe-5vAtUYVHGpQ-rJZLoZYoJCzJ1A_DnUKxnQ8AcWQMhOKTK80ks.&amp;token=eyJ0eXAiOiJKV1QiLCJhbGciOiJSUzI1NiIsIng1dCI6ImVuaDlCSnJWUFU1aWpWMXFqWmpWLWZMMmJjbyJ9.eyJ2ZXIiOiJFeGNoYW5nZS5DYWxsYmFjay5WMSIsImFwcGN0eHNlbmRlciI6Ik93YURvd25sb2FkQDg0ZGY5ZTdmLWU5ZjYtNDBhZi1iNDM1LWFhYWFhYWFhYWFhYSIsImFwcGN0eCI6IntcIm1zZXhjaHByb3RcIjpcIm93YVwiLFwicHJpbWFyeXNpZFwiOlwiUy0xLTI4MjctOTA2MjUtMTY0MDI5NTA0MlwiLFwicHVpZFwiOlwiMzg5MjMzMDUxNDk1MDQyXCIsXCJvaWRcIjpcIjAwMDE2MjAxLTYxYzQtZWE4Mi0wMDAwLTAwMDAwMDAwMDAwMFwiLFwic2NvcGVcIjpcIk93YURvd25sb2FkXCJ9IiwiaXNzIjoiMDAwMDAwMDItMDAwMC0wZmYxLWNlMDAtMDAwMDAwMDAwMDAwQDg0ZGY5ZTdmLWU5ZjYtNDBhZi1iNDM1LWFhYWFhYWFhYWFhYSIsImF1ZCI6IjAwMDAwMDAyLTAwMDAtMGZmMS1jZTAwLTAwMDAwMDAwMDAwMC9hdHRhY2htZW50Lm91dGxvb2sub2ZmaWNlLm5ldEA4NGRmOWU3Zi1lOWY2LTQwYWYtYjQzNS1hYWFhYWFhYWFhYWEiLCJleHAiOjE1MDYxNjM5OTEsIm5iZiI6MTUwNjE2MzM5MX0.3ReUGutIdkmUUhheiQwMxtXXBk1eAnRiVbTEPhhl8L4Q_im_iVtoJQmEl1BKl3WidNsrvxqPM3U_gH-ngaSH9XF0tVMA_nurlqOYtB5TK50VMYAImhz_YImS9pzR4JBYTpw8N7P420NHiA40JCd37Lpih23PD6yrJe-D34upnIdYJJzRT1kh57fi2s97V8ekKG5OXq72d_PCZ_qpAfcHJDx2Q-QkUuqZ911Gf7tq-FMSfjycossAnIc-JKpAMUa6clmfRZSnmn4W-CShBt9suLqKzhOxyXCu0s_uyc7fOrf-4O0gZvlt7Sh9zODB4lj9DfqflRszSQaRiZPVNZaMgQ&amp;animation=tr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new </a:t>
            </a:r>
            <a:r>
              <a:rPr lang="en-US" b="1" dirty="0" smtClean="0"/>
              <a:t>Recorded Consultation Assessment </a:t>
            </a:r>
            <a:r>
              <a:rPr lang="en-US" dirty="0" smtClean="0"/>
              <a:t>– An overview</a:t>
            </a:r>
          </a:p>
          <a:p>
            <a:endParaRPr lang="en-US" dirty="0" smtClean="0"/>
          </a:p>
          <a:p>
            <a:r>
              <a:rPr lang="en-US" dirty="0" smtClean="0"/>
              <a:t>ARCP requirements</a:t>
            </a:r>
          </a:p>
          <a:p>
            <a:endParaRPr lang="en-US" dirty="0" smtClean="0"/>
          </a:p>
          <a:p>
            <a:r>
              <a:rPr lang="en-US" dirty="0" smtClean="0"/>
              <a:t>Training and </a:t>
            </a:r>
            <a:r>
              <a:rPr lang="en-US" dirty="0" err="1" smtClean="0"/>
              <a:t>Coronavirus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70" cy="6108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Things that have changed….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59" y="891995"/>
            <a:ext cx="8704185" cy="4251505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General Practice</a:t>
            </a:r>
            <a:r>
              <a:rPr lang="en-US" dirty="0" smtClean="0"/>
              <a:t>: working from home, telephone and video consulting, PPE, home visits, supervision, tutorials, how we work with other teams, risk?</a:t>
            </a:r>
          </a:p>
          <a:p>
            <a:endParaRPr lang="en-US" dirty="0" smtClean="0"/>
          </a:p>
          <a:p>
            <a:r>
              <a:rPr lang="en-US" b="1" dirty="0" smtClean="0"/>
              <a:t>Education</a:t>
            </a:r>
            <a:r>
              <a:rPr lang="en-US" dirty="0" smtClean="0"/>
              <a:t>: suspension of face to face teaching, suspension and return of educational time, online education, Zoom education sessions, ?return of face to face</a:t>
            </a:r>
          </a:p>
          <a:p>
            <a:endParaRPr lang="en-US" dirty="0" smtClean="0"/>
          </a:p>
          <a:p>
            <a:r>
              <a:rPr lang="en-US" b="1" dirty="0" smtClean="0"/>
              <a:t>Training</a:t>
            </a:r>
            <a:r>
              <a:rPr lang="en-US" dirty="0" smtClean="0"/>
              <a:t>: The CSA/RCA, conferences, online meetings, ARCP guidance, shielded trainees, redeployed Trainees,</a:t>
            </a:r>
          </a:p>
          <a:p>
            <a:r>
              <a:rPr lang="en-US" b="1" dirty="0" smtClean="0"/>
              <a:t>Trainees?</a:t>
            </a: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28720" y="281175"/>
            <a:ext cx="6719020" cy="57264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RECORDED CONSULTATION ASSESSMENT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28720" y="891995"/>
            <a:ext cx="6871725" cy="4123035"/>
          </a:xfrm>
        </p:spPr>
        <p:txBody>
          <a:bodyPr>
            <a:normAutofit/>
          </a:bodyPr>
          <a:lstStyle/>
          <a:p>
            <a:r>
              <a:rPr lang="en-US" dirty="0" smtClean="0"/>
              <a:t>Replaces CSA</a:t>
            </a:r>
          </a:p>
          <a:p>
            <a:r>
              <a:rPr lang="en-US" dirty="0" smtClean="0"/>
              <a:t>13 Recorded Consultations of 10 </a:t>
            </a:r>
            <a:r>
              <a:rPr lang="en-US" dirty="0" err="1" smtClean="0"/>
              <a:t>mins</a:t>
            </a:r>
            <a:r>
              <a:rPr lang="en-US" dirty="0" smtClean="0"/>
              <a:t> each</a:t>
            </a:r>
          </a:p>
          <a:p>
            <a:r>
              <a:rPr lang="en-US" dirty="0" smtClean="0"/>
              <a:t>Selected by the Trainee</a:t>
            </a:r>
          </a:p>
          <a:p>
            <a:r>
              <a:rPr lang="en-US" dirty="0" smtClean="0"/>
              <a:t>Face to face in PPE, Video or Telephone</a:t>
            </a:r>
          </a:p>
          <a:p>
            <a:r>
              <a:rPr lang="en-US" dirty="0" smtClean="0"/>
              <a:t>Double marked by CSA Examiners</a:t>
            </a:r>
          </a:p>
          <a:p>
            <a:r>
              <a:rPr lang="en-US" dirty="0" smtClean="0"/>
              <a:t>Looking for the same things as CSA</a:t>
            </a:r>
          </a:p>
          <a:p>
            <a:r>
              <a:rPr lang="en-US" dirty="0" smtClean="0"/>
              <a:t>Uses the same marking framework</a:t>
            </a:r>
          </a:p>
          <a:p>
            <a:r>
              <a:rPr lang="en-US" dirty="0" smtClean="0"/>
              <a:t>Costs the same but if fail not lost a chance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89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is going to be submitting first?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sz="3600" b="1" dirty="0" smtClean="0"/>
              <a:t>Only Trainees who would have got their CCT this summer. 6 in Bolton. </a:t>
            </a:r>
            <a:r>
              <a:rPr lang="en-US" sz="3600" dirty="0" smtClean="0"/>
              <a:t>190 across HEE.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How do they do it?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28720" y="891995"/>
            <a:ext cx="7015279" cy="412303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Start now (plan for submission in early July)</a:t>
            </a:r>
          </a:p>
          <a:p>
            <a:r>
              <a:rPr lang="en-US" dirty="0" smtClean="0"/>
              <a:t>Record consultations, build up a library</a:t>
            </a:r>
          </a:p>
          <a:p>
            <a:r>
              <a:rPr lang="en-US" dirty="0" smtClean="0"/>
              <a:t>All Trainees have been given IRIS </a:t>
            </a:r>
            <a:r>
              <a:rPr lang="en-US" dirty="0" err="1" smtClean="0"/>
              <a:t>licences</a:t>
            </a:r>
            <a:endParaRPr lang="en-US" dirty="0" smtClean="0"/>
          </a:p>
          <a:p>
            <a:r>
              <a:rPr lang="en-US" dirty="0" smtClean="0"/>
              <a:t>Upload video or audio to 14 fish</a:t>
            </a:r>
          </a:p>
          <a:p>
            <a:r>
              <a:rPr lang="en-US" dirty="0" smtClean="0"/>
              <a:t>Consent needs to be recorded</a:t>
            </a:r>
          </a:p>
          <a:p>
            <a:r>
              <a:rPr lang="en-US" dirty="0" smtClean="0"/>
              <a:t>Case mix and breadth</a:t>
            </a:r>
          </a:p>
          <a:p>
            <a:r>
              <a:rPr lang="en-US" dirty="0" smtClean="0"/>
              <a:t>Need to be able to self assess consultation skills</a:t>
            </a:r>
          </a:p>
          <a:p>
            <a:r>
              <a:rPr lang="en-US" b="1" u="sng" dirty="0" smtClean="0"/>
              <a:t>Trainee decides </a:t>
            </a:r>
            <a:r>
              <a:rPr lang="en-US" dirty="0" smtClean="0"/>
              <a:t>which to submit to RCGP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Mix and Breadth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044700"/>
            <a:ext cx="8551479" cy="3664921"/>
          </a:xfrm>
        </p:spPr>
        <p:txBody>
          <a:bodyPr>
            <a:normAutofit lnSpcReduction="10000"/>
          </a:bodyPr>
          <a:lstStyle/>
          <a:p>
            <a:endParaRPr lang="en-US" sz="1000" dirty="0" smtClean="0"/>
          </a:p>
          <a:p>
            <a:r>
              <a:rPr lang="en-US" dirty="0" smtClean="0"/>
              <a:t>Trying to represent the range of cases seen in a CSA</a:t>
            </a:r>
          </a:p>
          <a:p>
            <a:r>
              <a:rPr lang="en-US" dirty="0" smtClean="0"/>
              <a:t>No more than 2 cases from 1 curriculum area</a:t>
            </a:r>
          </a:p>
          <a:p>
            <a:r>
              <a:rPr lang="en-US" dirty="0" smtClean="0"/>
              <a:t>Range of ages – child and elderly</a:t>
            </a:r>
          </a:p>
          <a:p>
            <a:r>
              <a:rPr lang="en-US" dirty="0" smtClean="0"/>
              <a:t>Mental health case</a:t>
            </a:r>
          </a:p>
          <a:p>
            <a:r>
              <a:rPr lang="en-US" dirty="0" smtClean="0"/>
              <a:t>Long term conditions</a:t>
            </a:r>
          </a:p>
          <a:p>
            <a:r>
              <a:rPr lang="en-US" dirty="0" smtClean="0"/>
              <a:t>Unscheduled care</a:t>
            </a:r>
          </a:p>
          <a:p>
            <a:r>
              <a:rPr lang="en-US" dirty="0" smtClean="0"/>
              <a:t>Spectrum of challenge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574</Words>
  <Application>Microsoft Office PowerPoint</Application>
  <PresentationFormat>On-screen Show (16:9)</PresentationFormat>
  <Paragraphs>86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Bolton Trainers Group May 21st 2020</vt:lpstr>
      <vt:lpstr>Present</vt:lpstr>
      <vt:lpstr>Agenda</vt:lpstr>
      <vt:lpstr>Agenda</vt:lpstr>
      <vt:lpstr>Things that have changed….</vt:lpstr>
      <vt:lpstr>RECORDED CONSULTATION ASSESSMENT</vt:lpstr>
      <vt:lpstr>Who is going to be submitting first?</vt:lpstr>
      <vt:lpstr>How do they do it?</vt:lpstr>
      <vt:lpstr>Case Mix and Breadth</vt:lpstr>
      <vt:lpstr>Examples of cases</vt:lpstr>
      <vt:lpstr>Challenges</vt:lpstr>
      <vt:lpstr>What is being done to support Trainees with the RCA</vt:lpstr>
      <vt:lpstr>Resources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2017-07-10T14:05:18Z</dcterms:created>
  <dcterms:modified xsi:type="dcterms:W3CDTF">2020-05-22T13:51:19Z</dcterms:modified>
</cp:coreProperties>
</file>