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9" r:id="rId12"/>
    <p:sldId id="270" r:id="rId13"/>
    <p:sldId id="295" r:id="rId14"/>
    <p:sldId id="275" r:id="rId15"/>
    <p:sldId id="276" r:id="rId16"/>
    <p:sldId id="277" r:id="rId17"/>
    <p:sldId id="278" r:id="rId18"/>
    <p:sldId id="280" r:id="rId19"/>
    <p:sldId id="279" r:id="rId20"/>
    <p:sldId id="297" r:id="rId21"/>
    <p:sldId id="296" r:id="rId22"/>
    <p:sldId id="285" r:id="rId23"/>
    <p:sldId id="287" r:id="rId24"/>
    <p:sldId id="288" r:id="rId25"/>
    <p:sldId id="289" r:id="rId26"/>
    <p:sldId id="290" r:id="rId27"/>
    <p:sldId id="283" r:id="rId28"/>
    <p:sldId id="272" r:id="rId29"/>
    <p:sldId id="273" r:id="rId30"/>
    <p:sldId id="274" r:id="rId31"/>
    <p:sldId id="271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83A2A6-E68C-45B5-8B99-5C7B23B78E0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887B09D-5803-4475-8D9D-1DFC2ADE908B}">
      <dgm:prSet phldrT="[Text]"/>
      <dgm:spPr/>
      <dgm:t>
        <a:bodyPr/>
        <a:lstStyle/>
        <a:p>
          <a:r>
            <a:rPr lang="en-GB" dirty="0" err="1" smtClean="0"/>
            <a:t>Metformin</a:t>
          </a:r>
          <a:r>
            <a:rPr lang="en-GB" dirty="0" smtClean="0"/>
            <a:t>(consider SU if not overweight, rapid response required, </a:t>
          </a:r>
          <a:r>
            <a:rPr lang="en-GB" dirty="0" err="1" smtClean="0"/>
            <a:t>metformin</a:t>
          </a:r>
          <a:r>
            <a:rPr lang="en-GB" dirty="0" smtClean="0"/>
            <a:t> </a:t>
          </a:r>
          <a:r>
            <a:rPr lang="en-GB" dirty="0" err="1" smtClean="0"/>
            <a:t>intol</a:t>
          </a:r>
          <a:r>
            <a:rPr lang="en-GB" dirty="0" smtClean="0"/>
            <a:t> or CI)</a:t>
          </a:r>
          <a:endParaRPr lang="en-GB" dirty="0"/>
        </a:p>
      </dgm:t>
    </dgm:pt>
    <dgm:pt modelId="{E27A9DBB-8F49-40F5-8946-820D9A9C7994}" type="parTrans" cxnId="{9BB43093-ED10-41AE-ACEE-EA4476FD9069}">
      <dgm:prSet/>
      <dgm:spPr/>
      <dgm:t>
        <a:bodyPr/>
        <a:lstStyle/>
        <a:p>
          <a:endParaRPr lang="en-GB"/>
        </a:p>
      </dgm:t>
    </dgm:pt>
    <dgm:pt modelId="{F9E148F6-5089-4907-B4BC-DD6F8B3035D2}" type="sibTrans" cxnId="{9BB43093-ED10-41AE-ACEE-EA4476FD9069}">
      <dgm:prSet/>
      <dgm:spPr/>
      <dgm:t>
        <a:bodyPr/>
        <a:lstStyle/>
        <a:p>
          <a:endParaRPr lang="en-GB"/>
        </a:p>
      </dgm:t>
    </dgm:pt>
    <dgm:pt modelId="{051AD72D-5913-4E9B-9DC7-407CF715D41A}">
      <dgm:prSet phldrT="[Text]"/>
      <dgm:spPr/>
      <dgm:t>
        <a:bodyPr/>
        <a:lstStyle/>
        <a:p>
          <a:r>
            <a:rPr lang="en-GB" dirty="0" err="1" smtClean="0"/>
            <a:t>Sulphonylurea</a:t>
          </a:r>
          <a:endParaRPr lang="en-GB" dirty="0"/>
        </a:p>
      </dgm:t>
    </dgm:pt>
    <dgm:pt modelId="{D2256ED0-C810-4678-A43C-C4F439C9BD69}" type="parTrans" cxnId="{FD5EE8CE-4BF0-401A-8F1F-397404E2D9F8}">
      <dgm:prSet/>
      <dgm:spPr/>
      <dgm:t>
        <a:bodyPr/>
        <a:lstStyle/>
        <a:p>
          <a:endParaRPr lang="en-GB"/>
        </a:p>
      </dgm:t>
    </dgm:pt>
    <dgm:pt modelId="{D5A5E375-DA04-4B61-A8C2-E2C24A43113E}" type="sibTrans" cxnId="{FD5EE8CE-4BF0-401A-8F1F-397404E2D9F8}">
      <dgm:prSet/>
      <dgm:spPr/>
      <dgm:t>
        <a:bodyPr/>
        <a:lstStyle/>
        <a:p>
          <a:endParaRPr lang="en-GB"/>
        </a:p>
      </dgm:t>
    </dgm:pt>
    <dgm:pt modelId="{9519F336-56E6-440C-A39C-85FB66508C4B}">
      <dgm:prSet phldrT="[Text]"/>
      <dgm:spPr/>
      <dgm:t>
        <a:bodyPr/>
        <a:lstStyle/>
        <a:p>
          <a:r>
            <a:rPr lang="en-GB" dirty="0" smtClean="0"/>
            <a:t>Insulin</a:t>
          </a:r>
          <a:endParaRPr lang="en-GB" dirty="0"/>
        </a:p>
      </dgm:t>
    </dgm:pt>
    <dgm:pt modelId="{4249EBC6-6BD3-4F82-8010-A0CE05C3DEDD}" type="parTrans" cxnId="{9F7FEC71-DFCD-4642-A221-3C3F082C0CDA}">
      <dgm:prSet/>
      <dgm:spPr/>
      <dgm:t>
        <a:bodyPr/>
        <a:lstStyle/>
        <a:p>
          <a:endParaRPr lang="en-GB"/>
        </a:p>
      </dgm:t>
    </dgm:pt>
    <dgm:pt modelId="{E503B62E-B96F-46FE-A1F4-8B44267BFDC8}" type="sibTrans" cxnId="{9F7FEC71-DFCD-4642-A221-3C3F082C0CDA}">
      <dgm:prSet/>
      <dgm:spPr/>
      <dgm:t>
        <a:bodyPr/>
        <a:lstStyle/>
        <a:p>
          <a:endParaRPr lang="en-GB"/>
        </a:p>
      </dgm:t>
    </dgm:pt>
    <dgm:pt modelId="{3F71C39F-25E2-49E4-B944-598BA8747D62}">
      <dgm:prSet phldrT="[Text]"/>
      <dgm:spPr/>
      <dgm:t>
        <a:bodyPr/>
        <a:lstStyle/>
        <a:p>
          <a:r>
            <a:rPr lang="en-GB" dirty="0" smtClean="0"/>
            <a:t>Diet alone</a:t>
          </a:r>
          <a:endParaRPr lang="en-GB" dirty="0"/>
        </a:p>
      </dgm:t>
    </dgm:pt>
    <dgm:pt modelId="{BA9534FC-371A-42DF-B71F-CF3829FD7293}" type="parTrans" cxnId="{7943B767-CA5B-4D94-AD5C-AFA752EEAE6A}">
      <dgm:prSet/>
      <dgm:spPr/>
    </dgm:pt>
    <dgm:pt modelId="{F12F14D5-B71F-4D86-B51B-A8C10E722F9A}" type="sibTrans" cxnId="{7943B767-CA5B-4D94-AD5C-AFA752EEAE6A}">
      <dgm:prSet/>
      <dgm:spPr/>
      <dgm:t>
        <a:bodyPr/>
        <a:lstStyle/>
        <a:p>
          <a:endParaRPr lang="en-GB"/>
        </a:p>
      </dgm:t>
    </dgm:pt>
    <dgm:pt modelId="{6EC09F79-7A57-45E9-AA0D-3394A2A4B370}" type="pres">
      <dgm:prSet presAssocID="{0083A2A6-E68C-45B5-8B99-5C7B23B78E0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F30EBC8-4A0D-4168-A1A6-E4345FB542E0}" type="pres">
      <dgm:prSet presAssocID="{0083A2A6-E68C-45B5-8B99-5C7B23B78E0D}" presName="dummyMaxCanvas" presStyleCnt="0">
        <dgm:presLayoutVars/>
      </dgm:prSet>
      <dgm:spPr/>
    </dgm:pt>
    <dgm:pt modelId="{7D31EA99-58EA-41AB-AB4C-D8C6E92F8A5C}" type="pres">
      <dgm:prSet presAssocID="{0083A2A6-E68C-45B5-8B99-5C7B23B78E0D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6CB2AA-2DAC-40E0-9176-26E632D7AD93}" type="pres">
      <dgm:prSet presAssocID="{0083A2A6-E68C-45B5-8B99-5C7B23B78E0D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78E54D-B14A-4A1F-8487-56C3010D8325}" type="pres">
      <dgm:prSet presAssocID="{0083A2A6-E68C-45B5-8B99-5C7B23B78E0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AC0117-4A41-45AA-87A2-8172632FF4E1}" type="pres">
      <dgm:prSet presAssocID="{0083A2A6-E68C-45B5-8B99-5C7B23B78E0D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974326-09D5-455E-B48C-9AE0A5F4824C}" type="pres">
      <dgm:prSet presAssocID="{0083A2A6-E68C-45B5-8B99-5C7B23B78E0D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ABD548-B4A9-46F5-9E1A-4368C731F2A1}" type="pres">
      <dgm:prSet presAssocID="{0083A2A6-E68C-45B5-8B99-5C7B23B78E0D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22E981-5DE9-4E1B-B850-74D130BE2071}" type="pres">
      <dgm:prSet presAssocID="{0083A2A6-E68C-45B5-8B99-5C7B23B78E0D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CC1D83-FB4B-4679-883A-BB78A63D3CDF}" type="pres">
      <dgm:prSet presAssocID="{0083A2A6-E68C-45B5-8B99-5C7B23B78E0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6A3634-C577-4E44-87A7-B843A1F3D2C1}" type="pres">
      <dgm:prSet presAssocID="{0083A2A6-E68C-45B5-8B99-5C7B23B78E0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6748C5-65BE-4FDB-95A2-0228054D865B}" type="pres">
      <dgm:prSet presAssocID="{0083A2A6-E68C-45B5-8B99-5C7B23B78E0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1733FD-8A2D-4173-8B2A-D5729C0E7D02}" type="pres">
      <dgm:prSet presAssocID="{0083A2A6-E68C-45B5-8B99-5C7B23B78E0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D5EE8CE-4BF0-401A-8F1F-397404E2D9F8}" srcId="{0083A2A6-E68C-45B5-8B99-5C7B23B78E0D}" destId="{051AD72D-5913-4E9B-9DC7-407CF715D41A}" srcOrd="2" destOrd="0" parTransId="{D2256ED0-C810-4678-A43C-C4F439C9BD69}" sibTransId="{D5A5E375-DA04-4B61-A8C2-E2C24A43113E}"/>
    <dgm:cxn modelId="{BE8C14C5-132F-4D32-9559-D6AEDFFBD3F1}" type="presOf" srcId="{051AD72D-5913-4E9B-9DC7-407CF715D41A}" destId="{A778E54D-B14A-4A1F-8487-56C3010D8325}" srcOrd="0" destOrd="0" presId="urn:microsoft.com/office/officeart/2005/8/layout/vProcess5"/>
    <dgm:cxn modelId="{9F7FEC71-DFCD-4642-A221-3C3F082C0CDA}" srcId="{0083A2A6-E68C-45B5-8B99-5C7B23B78E0D}" destId="{9519F336-56E6-440C-A39C-85FB66508C4B}" srcOrd="3" destOrd="0" parTransId="{4249EBC6-6BD3-4F82-8010-A0CE05C3DEDD}" sibTransId="{E503B62E-B96F-46FE-A1F4-8B44267BFDC8}"/>
    <dgm:cxn modelId="{E15F560C-4593-4588-9F84-4740D0557F69}" type="presOf" srcId="{3F71C39F-25E2-49E4-B944-598BA8747D62}" destId="{7D31EA99-58EA-41AB-AB4C-D8C6E92F8A5C}" srcOrd="0" destOrd="0" presId="urn:microsoft.com/office/officeart/2005/8/layout/vProcess5"/>
    <dgm:cxn modelId="{9BB43093-ED10-41AE-ACEE-EA4476FD9069}" srcId="{0083A2A6-E68C-45B5-8B99-5C7B23B78E0D}" destId="{1887B09D-5803-4475-8D9D-1DFC2ADE908B}" srcOrd="1" destOrd="0" parTransId="{E27A9DBB-8F49-40F5-8946-820D9A9C7994}" sibTransId="{F9E148F6-5089-4907-B4BC-DD6F8B3035D2}"/>
    <dgm:cxn modelId="{D2FCE7E8-9EBC-45DB-843D-2ABBEB0D2F66}" type="presOf" srcId="{3F71C39F-25E2-49E4-B944-598BA8747D62}" destId="{B1CC1D83-FB4B-4679-883A-BB78A63D3CDF}" srcOrd="1" destOrd="0" presId="urn:microsoft.com/office/officeart/2005/8/layout/vProcess5"/>
    <dgm:cxn modelId="{70B72620-9254-4488-8906-4DFF299F8B02}" type="presOf" srcId="{9519F336-56E6-440C-A39C-85FB66508C4B}" destId="{751733FD-8A2D-4173-8B2A-D5729C0E7D02}" srcOrd="1" destOrd="0" presId="urn:microsoft.com/office/officeart/2005/8/layout/vProcess5"/>
    <dgm:cxn modelId="{67B766C7-245E-490C-BE2A-CEA9003474A7}" type="presOf" srcId="{1887B09D-5803-4475-8D9D-1DFC2ADE908B}" destId="{746A3634-C577-4E44-87A7-B843A1F3D2C1}" srcOrd="1" destOrd="0" presId="urn:microsoft.com/office/officeart/2005/8/layout/vProcess5"/>
    <dgm:cxn modelId="{85775B2D-CDA4-42E3-8218-8E3665864380}" type="presOf" srcId="{F12F14D5-B71F-4D86-B51B-A8C10E722F9A}" destId="{F6974326-09D5-455E-B48C-9AE0A5F4824C}" srcOrd="0" destOrd="0" presId="urn:microsoft.com/office/officeart/2005/8/layout/vProcess5"/>
    <dgm:cxn modelId="{7943B767-CA5B-4D94-AD5C-AFA752EEAE6A}" srcId="{0083A2A6-E68C-45B5-8B99-5C7B23B78E0D}" destId="{3F71C39F-25E2-49E4-B944-598BA8747D62}" srcOrd="0" destOrd="0" parTransId="{BA9534FC-371A-42DF-B71F-CF3829FD7293}" sibTransId="{F12F14D5-B71F-4D86-B51B-A8C10E722F9A}"/>
    <dgm:cxn modelId="{B08E5468-440A-472B-BBB3-48A23334AC49}" type="presOf" srcId="{0083A2A6-E68C-45B5-8B99-5C7B23B78E0D}" destId="{6EC09F79-7A57-45E9-AA0D-3394A2A4B370}" srcOrd="0" destOrd="0" presId="urn:microsoft.com/office/officeart/2005/8/layout/vProcess5"/>
    <dgm:cxn modelId="{058F5EF7-1264-4BBD-B6D9-C4D6EE750B81}" type="presOf" srcId="{051AD72D-5913-4E9B-9DC7-407CF715D41A}" destId="{4C6748C5-65BE-4FDB-95A2-0228054D865B}" srcOrd="1" destOrd="0" presId="urn:microsoft.com/office/officeart/2005/8/layout/vProcess5"/>
    <dgm:cxn modelId="{FEBC5D73-FB13-4D86-B496-7CBD56A495AC}" type="presOf" srcId="{D5A5E375-DA04-4B61-A8C2-E2C24A43113E}" destId="{4B22E981-5DE9-4E1B-B850-74D130BE2071}" srcOrd="0" destOrd="0" presId="urn:microsoft.com/office/officeart/2005/8/layout/vProcess5"/>
    <dgm:cxn modelId="{5996A79F-3FA8-48FE-BC89-419EBFA217C7}" type="presOf" srcId="{9519F336-56E6-440C-A39C-85FB66508C4B}" destId="{FCAC0117-4A41-45AA-87A2-8172632FF4E1}" srcOrd="0" destOrd="0" presId="urn:microsoft.com/office/officeart/2005/8/layout/vProcess5"/>
    <dgm:cxn modelId="{9F95FDFB-3ABE-4C15-BFA2-067D679D2E10}" type="presOf" srcId="{1887B09D-5803-4475-8D9D-1DFC2ADE908B}" destId="{056CB2AA-2DAC-40E0-9176-26E632D7AD93}" srcOrd="0" destOrd="0" presId="urn:microsoft.com/office/officeart/2005/8/layout/vProcess5"/>
    <dgm:cxn modelId="{F7FC5F16-3182-4A3C-B664-ECE250784639}" type="presOf" srcId="{F9E148F6-5089-4907-B4BC-DD6F8B3035D2}" destId="{95ABD548-B4A9-46F5-9E1A-4368C731F2A1}" srcOrd="0" destOrd="0" presId="urn:microsoft.com/office/officeart/2005/8/layout/vProcess5"/>
    <dgm:cxn modelId="{6D6952DD-4FA8-4496-B11E-C500E5A9EAB8}" type="presParOf" srcId="{6EC09F79-7A57-45E9-AA0D-3394A2A4B370}" destId="{3F30EBC8-4A0D-4168-A1A6-E4345FB542E0}" srcOrd="0" destOrd="0" presId="urn:microsoft.com/office/officeart/2005/8/layout/vProcess5"/>
    <dgm:cxn modelId="{C03CBC4C-363A-487F-BFF9-61FD23ECA9A1}" type="presParOf" srcId="{6EC09F79-7A57-45E9-AA0D-3394A2A4B370}" destId="{7D31EA99-58EA-41AB-AB4C-D8C6E92F8A5C}" srcOrd="1" destOrd="0" presId="urn:microsoft.com/office/officeart/2005/8/layout/vProcess5"/>
    <dgm:cxn modelId="{A5970891-6C5D-4A6A-A3E1-4FB76724CE87}" type="presParOf" srcId="{6EC09F79-7A57-45E9-AA0D-3394A2A4B370}" destId="{056CB2AA-2DAC-40E0-9176-26E632D7AD93}" srcOrd="2" destOrd="0" presId="urn:microsoft.com/office/officeart/2005/8/layout/vProcess5"/>
    <dgm:cxn modelId="{1C989939-DA00-4AE4-B899-A63653B151DD}" type="presParOf" srcId="{6EC09F79-7A57-45E9-AA0D-3394A2A4B370}" destId="{A778E54D-B14A-4A1F-8487-56C3010D8325}" srcOrd="3" destOrd="0" presId="urn:microsoft.com/office/officeart/2005/8/layout/vProcess5"/>
    <dgm:cxn modelId="{F39C19B2-2124-4A88-95A6-5DFF554955CC}" type="presParOf" srcId="{6EC09F79-7A57-45E9-AA0D-3394A2A4B370}" destId="{FCAC0117-4A41-45AA-87A2-8172632FF4E1}" srcOrd="4" destOrd="0" presId="urn:microsoft.com/office/officeart/2005/8/layout/vProcess5"/>
    <dgm:cxn modelId="{0DCFBE9C-2623-41E8-B8C5-0EE770DA5647}" type="presParOf" srcId="{6EC09F79-7A57-45E9-AA0D-3394A2A4B370}" destId="{F6974326-09D5-455E-B48C-9AE0A5F4824C}" srcOrd="5" destOrd="0" presId="urn:microsoft.com/office/officeart/2005/8/layout/vProcess5"/>
    <dgm:cxn modelId="{29FFEEB3-34EA-4440-AF6B-E40B67BEFDB6}" type="presParOf" srcId="{6EC09F79-7A57-45E9-AA0D-3394A2A4B370}" destId="{95ABD548-B4A9-46F5-9E1A-4368C731F2A1}" srcOrd="6" destOrd="0" presId="urn:microsoft.com/office/officeart/2005/8/layout/vProcess5"/>
    <dgm:cxn modelId="{6771FD4E-69ED-4FBA-8CCF-8E080C6BB23F}" type="presParOf" srcId="{6EC09F79-7A57-45E9-AA0D-3394A2A4B370}" destId="{4B22E981-5DE9-4E1B-B850-74D130BE2071}" srcOrd="7" destOrd="0" presId="urn:microsoft.com/office/officeart/2005/8/layout/vProcess5"/>
    <dgm:cxn modelId="{70BBB5FB-3257-4BF8-840E-D0927E21643F}" type="presParOf" srcId="{6EC09F79-7A57-45E9-AA0D-3394A2A4B370}" destId="{B1CC1D83-FB4B-4679-883A-BB78A63D3CDF}" srcOrd="8" destOrd="0" presId="urn:microsoft.com/office/officeart/2005/8/layout/vProcess5"/>
    <dgm:cxn modelId="{9253F085-CFA9-4C4A-B77B-746003941765}" type="presParOf" srcId="{6EC09F79-7A57-45E9-AA0D-3394A2A4B370}" destId="{746A3634-C577-4E44-87A7-B843A1F3D2C1}" srcOrd="9" destOrd="0" presId="urn:microsoft.com/office/officeart/2005/8/layout/vProcess5"/>
    <dgm:cxn modelId="{4798B5FC-ED25-4E51-ADF1-5F994DF8F622}" type="presParOf" srcId="{6EC09F79-7A57-45E9-AA0D-3394A2A4B370}" destId="{4C6748C5-65BE-4FDB-95A2-0228054D865B}" srcOrd="10" destOrd="0" presId="urn:microsoft.com/office/officeart/2005/8/layout/vProcess5"/>
    <dgm:cxn modelId="{14630F55-28A0-435D-88B1-1AB644AF8C9C}" type="presParOf" srcId="{6EC09F79-7A57-45E9-AA0D-3394A2A4B370}" destId="{751733FD-8A2D-4173-8B2A-D5729C0E7D0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CDD095-278C-4550-BB0D-AED9EFC4093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F12A179-C096-449D-8A19-F74A865F483D}">
      <dgm:prSet phldrT="[Text]"/>
      <dgm:spPr/>
      <dgm:t>
        <a:bodyPr/>
        <a:lstStyle/>
        <a:p>
          <a:r>
            <a:rPr lang="en-GB" dirty="0" err="1" smtClean="0"/>
            <a:t>Metformin</a:t>
          </a:r>
          <a:endParaRPr lang="en-GB" dirty="0"/>
        </a:p>
      </dgm:t>
    </dgm:pt>
    <dgm:pt modelId="{BD657FE7-CC5A-4F7A-8E6C-4F1744073EE8}" type="parTrans" cxnId="{FC4A6CC1-016C-4448-AC18-FEE9F237B34F}">
      <dgm:prSet/>
      <dgm:spPr/>
      <dgm:t>
        <a:bodyPr/>
        <a:lstStyle/>
        <a:p>
          <a:endParaRPr lang="en-GB"/>
        </a:p>
      </dgm:t>
    </dgm:pt>
    <dgm:pt modelId="{2D5F1BCE-75C4-4B93-8730-7EDE642B4091}" type="sibTrans" cxnId="{FC4A6CC1-016C-4448-AC18-FEE9F237B34F}">
      <dgm:prSet/>
      <dgm:spPr/>
      <dgm:t>
        <a:bodyPr/>
        <a:lstStyle/>
        <a:p>
          <a:endParaRPr lang="en-GB"/>
        </a:p>
      </dgm:t>
    </dgm:pt>
    <dgm:pt modelId="{69BD5BEB-D9AF-4A5A-8D69-3493735B0B49}">
      <dgm:prSet phldrT="[Text]"/>
      <dgm:spPr/>
      <dgm:t>
        <a:bodyPr/>
        <a:lstStyle/>
        <a:p>
          <a:r>
            <a:rPr lang="en-GB" dirty="0" smtClean="0"/>
            <a:t>Consider above in place of SU where sig risk of </a:t>
          </a:r>
          <a:r>
            <a:rPr lang="en-GB" dirty="0" err="1" smtClean="0"/>
            <a:t>hypoglycamia</a:t>
          </a:r>
          <a:r>
            <a:rPr lang="en-GB" dirty="0" smtClean="0"/>
            <a:t> OR SU </a:t>
          </a:r>
          <a:r>
            <a:rPr lang="en-GB" dirty="0" err="1" smtClean="0"/>
            <a:t>intol</a:t>
          </a:r>
          <a:r>
            <a:rPr lang="en-GB" dirty="0" smtClean="0"/>
            <a:t>/CI</a:t>
          </a:r>
          <a:endParaRPr lang="en-GB" dirty="0"/>
        </a:p>
      </dgm:t>
    </dgm:pt>
    <dgm:pt modelId="{1FD95600-06F5-4FE6-B8CE-831537DB793B}" type="parTrans" cxnId="{218F0DED-6DFC-45EF-87C6-4357BEA25108}">
      <dgm:prSet/>
      <dgm:spPr/>
      <dgm:t>
        <a:bodyPr/>
        <a:lstStyle/>
        <a:p>
          <a:endParaRPr lang="en-GB"/>
        </a:p>
      </dgm:t>
    </dgm:pt>
    <dgm:pt modelId="{34715E19-9CBC-4CEE-B0A4-6E1E8572F1ED}" type="sibTrans" cxnId="{218F0DED-6DFC-45EF-87C6-4357BEA25108}">
      <dgm:prSet/>
      <dgm:spPr/>
      <dgm:t>
        <a:bodyPr/>
        <a:lstStyle/>
        <a:p>
          <a:endParaRPr lang="en-GB"/>
        </a:p>
      </dgm:t>
    </dgm:pt>
    <dgm:pt modelId="{A30B8D8D-A38E-4858-ADDB-194BB275D488}">
      <dgm:prSet phldrT="[Text]"/>
      <dgm:spPr/>
      <dgm:t>
        <a:bodyPr/>
        <a:lstStyle/>
        <a:p>
          <a:r>
            <a:rPr lang="en-GB" dirty="0" smtClean="0"/>
            <a:t>Consider above where insulin is unacceptable or inappropriate</a:t>
          </a:r>
          <a:endParaRPr lang="en-GB" dirty="0"/>
        </a:p>
      </dgm:t>
    </dgm:pt>
    <dgm:pt modelId="{06A7AC4B-4CDF-4F2D-85B2-4D66CC77CA5F}" type="parTrans" cxnId="{F4AB1A0E-B23B-46D6-91CA-78A8456D18F9}">
      <dgm:prSet/>
      <dgm:spPr/>
      <dgm:t>
        <a:bodyPr/>
        <a:lstStyle/>
        <a:p>
          <a:endParaRPr lang="en-GB"/>
        </a:p>
      </dgm:t>
    </dgm:pt>
    <dgm:pt modelId="{1ED323AC-E633-4985-A8A8-CA884516AA36}" type="sibTrans" cxnId="{F4AB1A0E-B23B-46D6-91CA-78A8456D18F9}">
      <dgm:prSet/>
      <dgm:spPr/>
      <dgm:t>
        <a:bodyPr/>
        <a:lstStyle/>
        <a:p>
          <a:endParaRPr lang="en-GB"/>
        </a:p>
      </dgm:t>
    </dgm:pt>
    <dgm:pt modelId="{52634E52-D4F9-4917-B170-F741725406E5}">
      <dgm:prSet phldrT="[Text]"/>
      <dgm:spPr/>
      <dgm:t>
        <a:bodyPr/>
        <a:lstStyle/>
        <a:p>
          <a:r>
            <a:rPr lang="en-GB" dirty="0" smtClean="0"/>
            <a:t>Diet Alone</a:t>
          </a:r>
          <a:endParaRPr lang="en-GB" dirty="0"/>
        </a:p>
      </dgm:t>
    </dgm:pt>
    <dgm:pt modelId="{396F110D-8BAA-45C2-A3B6-F2D0ECB01844}" type="parTrans" cxnId="{A6C07C34-0D08-48D2-A03C-000506BDB654}">
      <dgm:prSet/>
      <dgm:spPr/>
    </dgm:pt>
    <dgm:pt modelId="{5F05AF69-79AB-468B-9F7A-E39DDBC70F27}" type="sibTrans" cxnId="{A6C07C34-0D08-48D2-A03C-000506BDB654}">
      <dgm:prSet/>
      <dgm:spPr/>
      <dgm:t>
        <a:bodyPr/>
        <a:lstStyle/>
        <a:p>
          <a:endParaRPr lang="en-GB"/>
        </a:p>
      </dgm:t>
    </dgm:pt>
    <dgm:pt modelId="{1B73AD68-2790-4661-B6B5-63A9F2FD093A}" type="pres">
      <dgm:prSet presAssocID="{5ACDD095-278C-4550-BB0D-AED9EFC4093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D698F42-B119-4ACF-80E6-60D05F1DB98B}" type="pres">
      <dgm:prSet presAssocID="{5ACDD095-278C-4550-BB0D-AED9EFC40938}" presName="dummyMaxCanvas" presStyleCnt="0">
        <dgm:presLayoutVars/>
      </dgm:prSet>
      <dgm:spPr/>
    </dgm:pt>
    <dgm:pt modelId="{3EFD7438-B1FC-4BA2-8CEF-6E5DF481E859}" type="pres">
      <dgm:prSet presAssocID="{5ACDD095-278C-4550-BB0D-AED9EFC4093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E8BDC7-1A95-40DD-9BB6-F5A653235037}" type="pres">
      <dgm:prSet presAssocID="{5ACDD095-278C-4550-BB0D-AED9EFC4093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A5FD3B-E4B2-4DB0-963A-FD99EB03AE9D}" type="pres">
      <dgm:prSet presAssocID="{5ACDD095-278C-4550-BB0D-AED9EFC4093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C114EC-2266-4B9C-A55A-BA79232CF69D}" type="pres">
      <dgm:prSet presAssocID="{5ACDD095-278C-4550-BB0D-AED9EFC4093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A99766-539B-4FBC-AD19-979D2455390F}" type="pres">
      <dgm:prSet presAssocID="{5ACDD095-278C-4550-BB0D-AED9EFC4093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B5D990-77C6-4460-A027-EF0C4B6EC4D3}" type="pres">
      <dgm:prSet presAssocID="{5ACDD095-278C-4550-BB0D-AED9EFC4093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396058-711E-4562-A1E8-60AE5EA96790}" type="pres">
      <dgm:prSet presAssocID="{5ACDD095-278C-4550-BB0D-AED9EFC4093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C1E397-F9B6-4CA5-BD64-042879F34C59}" type="pres">
      <dgm:prSet presAssocID="{5ACDD095-278C-4550-BB0D-AED9EFC4093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3F26CA-7FF5-48DE-9A2C-7A61F65E7CCC}" type="pres">
      <dgm:prSet presAssocID="{5ACDD095-278C-4550-BB0D-AED9EFC4093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AD9A5C-E53C-4E74-B591-4CFA0C736548}" type="pres">
      <dgm:prSet presAssocID="{5ACDD095-278C-4550-BB0D-AED9EFC4093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AE612B-2F40-45AD-9AD4-DF0EAD03925E}" type="pres">
      <dgm:prSet presAssocID="{5ACDD095-278C-4550-BB0D-AED9EFC4093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FC57224-A336-492B-90D5-E34CA5E76041}" type="presOf" srcId="{69BD5BEB-D9AF-4A5A-8D69-3493735B0B49}" destId="{69AD9A5C-E53C-4E74-B591-4CFA0C736548}" srcOrd="1" destOrd="0" presId="urn:microsoft.com/office/officeart/2005/8/layout/vProcess5"/>
    <dgm:cxn modelId="{9C0C706A-32C3-49FA-9039-B4EBD2F6F3B8}" type="presOf" srcId="{A30B8D8D-A38E-4858-ADDB-194BB275D488}" destId="{04AE612B-2F40-45AD-9AD4-DF0EAD03925E}" srcOrd="1" destOrd="0" presId="urn:microsoft.com/office/officeart/2005/8/layout/vProcess5"/>
    <dgm:cxn modelId="{0FCE83EF-06AF-4FCA-8958-F9D7B66A1DEB}" type="presOf" srcId="{34715E19-9CBC-4CEE-B0A4-6E1E8572F1ED}" destId="{59396058-711E-4562-A1E8-60AE5EA96790}" srcOrd="0" destOrd="0" presId="urn:microsoft.com/office/officeart/2005/8/layout/vProcess5"/>
    <dgm:cxn modelId="{9B47EC25-D0FE-4753-9586-B866E35E7AC1}" type="presOf" srcId="{A30B8D8D-A38E-4858-ADDB-194BB275D488}" destId="{D3C114EC-2266-4B9C-A55A-BA79232CF69D}" srcOrd="0" destOrd="0" presId="urn:microsoft.com/office/officeart/2005/8/layout/vProcess5"/>
    <dgm:cxn modelId="{CA3C1A6B-FB5E-4F78-9A3B-7254A1542F72}" type="presOf" srcId="{6F12A179-C096-449D-8A19-F74A865F483D}" destId="{E5E8BDC7-1A95-40DD-9BB6-F5A653235037}" srcOrd="0" destOrd="0" presId="urn:microsoft.com/office/officeart/2005/8/layout/vProcess5"/>
    <dgm:cxn modelId="{42172CBD-1918-4D08-A48C-EC94768E54C8}" type="presOf" srcId="{52634E52-D4F9-4917-B170-F741725406E5}" destId="{3EFD7438-B1FC-4BA2-8CEF-6E5DF481E859}" srcOrd="0" destOrd="0" presId="urn:microsoft.com/office/officeart/2005/8/layout/vProcess5"/>
    <dgm:cxn modelId="{E1DC877C-EE2E-4171-9586-630C36F39205}" type="presOf" srcId="{5F05AF69-79AB-468B-9F7A-E39DDBC70F27}" destId="{0FA99766-539B-4FBC-AD19-979D2455390F}" srcOrd="0" destOrd="0" presId="urn:microsoft.com/office/officeart/2005/8/layout/vProcess5"/>
    <dgm:cxn modelId="{4511A548-8793-46BB-81DE-F006D5BCC3C8}" type="presOf" srcId="{52634E52-D4F9-4917-B170-F741725406E5}" destId="{8EC1E397-F9B6-4CA5-BD64-042879F34C59}" srcOrd="1" destOrd="0" presId="urn:microsoft.com/office/officeart/2005/8/layout/vProcess5"/>
    <dgm:cxn modelId="{42603876-1945-48A2-AA65-8DFEB5F3A83B}" type="presOf" srcId="{5ACDD095-278C-4550-BB0D-AED9EFC40938}" destId="{1B73AD68-2790-4661-B6B5-63A9F2FD093A}" srcOrd="0" destOrd="0" presId="urn:microsoft.com/office/officeart/2005/8/layout/vProcess5"/>
    <dgm:cxn modelId="{A6C07C34-0D08-48D2-A03C-000506BDB654}" srcId="{5ACDD095-278C-4550-BB0D-AED9EFC40938}" destId="{52634E52-D4F9-4917-B170-F741725406E5}" srcOrd="0" destOrd="0" parTransId="{396F110D-8BAA-45C2-A3B6-F2D0ECB01844}" sibTransId="{5F05AF69-79AB-468B-9F7A-E39DDBC70F27}"/>
    <dgm:cxn modelId="{218F0DED-6DFC-45EF-87C6-4357BEA25108}" srcId="{5ACDD095-278C-4550-BB0D-AED9EFC40938}" destId="{69BD5BEB-D9AF-4A5A-8D69-3493735B0B49}" srcOrd="2" destOrd="0" parTransId="{1FD95600-06F5-4FE6-B8CE-831537DB793B}" sibTransId="{34715E19-9CBC-4CEE-B0A4-6E1E8572F1ED}"/>
    <dgm:cxn modelId="{6ED85CE2-4D43-433D-A249-210FE69FA8CF}" type="presOf" srcId="{2D5F1BCE-75C4-4B93-8730-7EDE642B4091}" destId="{80B5D990-77C6-4460-A027-EF0C4B6EC4D3}" srcOrd="0" destOrd="0" presId="urn:microsoft.com/office/officeart/2005/8/layout/vProcess5"/>
    <dgm:cxn modelId="{77C63DE2-A37E-4162-9165-0AE222AA119F}" type="presOf" srcId="{69BD5BEB-D9AF-4A5A-8D69-3493735B0B49}" destId="{E0A5FD3B-E4B2-4DB0-963A-FD99EB03AE9D}" srcOrd="0" destOrd="0" presId="urn:microsoft.com/office/officeart/2005/8/layout/vProcess5"/>
    <dgm:cxn modelId="{FC4A6CC1-016C-4448-AC18-FEE9F237B34F}" srcId="{5ACDD095-278C-4550-BB0D-AED9EFC40938}" destId="{6F12A179-C096-449D-8A19-F74A865F483D}" srcOrd="1" destOrd="0" parTransId="{BD657FE7-CC5A-4F7A-8E6C-4F1744073EE8}" sibTransId="{2D5F1BCE-75C4-4B93-8730-7EDE642B4091}"/>
    <dgm:cxn modelId="{3461A87E-7AA5-411A-B06F-C900D906A922}" type="presOf" srcId="{6F12A179-C096-449D-8A19-F74A865F483D}" destId="{073F26CA-7FF5-48DE-9A2C-7A61F65E7CCC}" srcOrd="1" destOrd="0" presId="urn:microsoft.com/office/officeart/2005/8/layout/vProcess5"/>
    <dgm:cxn modelId="{F4AB1A0E-B23B-46D6-91CA-78A8456D18F9}" srcId="{5ACDD095-278C-4550-BB0D-AED9EFC40938}" destId="{A30B8D8D-A38E-4858-ADDB-194BB275D488}" srcOrd="3" destOrd="0" parTransId="{06A7AC4B-4CDF-4F2D-85B2-4D66CC77CA5F}" sibTransId="{1ED323AC-E633-4985-A8A8-CA884516AA36}"/>
    <dgm:cxn modelId="{0D406342-6915-4B09-B126-05CCA04D2CA1}" type="presParOf" srcId="{1B73AD68-2790-4661-B6B5-63A9F2FD093A}" destId="{8D698F42-B119-4ACF-80E6-60D05F1DB98B}" srcOrd="0" destOrd="0" presId="urn:microsoft.com/office/officeart/2005/8/layout/vProcess5"/>
    <dgm:cxn modelId="{D85D6C0B-285D-44EB-AB0A-6EFF3A088DA2}" type="presParOf" srcId="{1B73AD68-2790-4661-B6B5-63A9F2FD093A}" destId="{3EFD7438-B1FC-4BA2-8CEF-6E5DF481E859}" srcOrd="1" destOrd="0" presId="urn:microsoft.com/office/officeart/2005/8/layout/vProcess5"/>
    <dgm:cxn modelId="{4FA78990-8551-4F1C-A039-D161AB3F7ADC}" type="presParOf" srcId="{1B73AD68-2790-4661-B6B5-63A9F2FD093A}" destId="{E5E8BDC7-1A95-40DD-9BB6-F5A653235037}" srcOrd="2" destOrd="0" presId="urn:microsoft.com/office/officeart/2005/8/layout/vProcess5"/>
    <dgm:cxn modelId="{988C7587-637F-4E5D-A29C-2F9E110E7562}" type="presParOf" srcId="{1B73AD68-2790-4661-B6B5-63A9F2FD093A}" destId="{E0A5FD3B-E4B2-4DB0-963A-FD99EB03AE9D}" srcOrd="3" destOrd="0" presId="urn:microsoft.com/office/officeart/2005/8/layout/vProcess5"/>
    <dgm:cxn modelId="{E5323346-C1B9-4487-B5A7-071D7A83AF8D}" type="presParOf" srcId="{1B73AD68-2790-4661-B6B5-63A9F2FD093A}" destId="{D3C114EC-2266-4B9C-A55A-BA79232CF69D}" srcOrd="4" destOrd="0" presId="urn:microsoft.com/office/officeart/2005/8/layout/vProcess5"/>
    <dgm:cxn modelId="{56B03BC6-B992-49DD-B9F2-3415EE85C6F7}" type="presParOf" srcId="{1B73AD68-2790-4661-B6B5-63A9F2FD093A}" destId="{0FA99766-539B-4FBC-AD19-979D2455390F}" srcOrd="5" destOrd="0" presId="urn:microsoft.com/office/officeart/2005/8/layout/vProcess5"/>
    <dgm:cxn modelId="{9720E0B2-8FAF-4A20-8C81-6121AE269AD0}" type="presParOf" srcId="{1B73AD68-2790-4661-B6B5-63A9F2FD093A}" destId="{80B5D990-77C6-4460-A027-EF0C4B6EC4D3}" srcOrd="6" destOrd="0" presId="urn:microsoft.com/office/officeart/2005/8/layout/vProcess5"/>
    <dgm:cxn modelId="{D12F4889-CD80-4DD9-A64A-4C318930201A}" type="presParOf" srcId="{1B73AD68-2790-4661-B6B5-63A9F2FD093A}" destId="{59396058-711E-4562-A1E8-60AE5EA96790}" srcOrd="7" destOrd="0" presId="urn:microsoft.com/office/officeart/2005/8/layout/vProcess5"/>
    <dgm:cxn modelId="{291688F0-9AAB-43E2-9C57-73F92FAC8207}" type="presParOf" srcId="{1B73AD68-2790-4661-B6B5-63A9F2FD093A}" destId="{8EC1E397-F9B6-4CA5-BD64-042879F34C59}" srcOrd="8" destOrd="0" presId="urn:microsoft.com/office/officeart/2005/8/layout/vProcess5"/>
    <dgm:cxn modelId="{326DA9F0-991D-4F81-B2E4-0D66CB7D04A5}" type="presParOf" srcId="{1B73AD68-2790-4661-B6B5-63A9F2FD093A}" destId="{073F26CA-7FF5-48DE-9A2C-7A61F65E7CCC}" srcOrd="9" destOrd="0" presId="urn:microsoft.com/office/officeart/2005/8/layout/vProcess5"/>
    <dgm:cxn modelId="{C1233664-83C3-45D5-9365-A3B30D043FBD}" type="presParOf" srcId="{1B73AD68-2790-4661-B6B5-63A9F2FD093A}" destId="{69AD9A5C-E53C-4E74-B591-4CFA0C736548}" srcOrd="10" destOrd="0" presId="urn:microsoft.com/office/officeart/2005/8/layout/vProcess5"/>
    <dgm:cxn modelId="{81B766D3-CC4F-4B28-99B0-7560E918206C}" type="presParOf" srcId="{1B73AD68-2790-4661-B6B5-63A9F2FD093A}" destId="{04AE612B-2F40-45AD-9AD4-DF0EAD03925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3D73E8-A2CC-4B26-BCB9-96B85143BCA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66D266B-D5E9-4D11-98A4-313E310CFAD2}">
      <dgm:prSet phldrT="[Text]"/>
      <dgm:spPr/>
      <dgm:t>
        <a:bodyPr/>
        <a:lstStyle/>
        <a:p>
          <a:r>
            <a:rPr lang="en-GB" dirty="0" err="1" smtClean="0"/>
            <a:t>Metformin</a:t>
          </a:r>
          <a:r>
            <a:rPr lang="en-GB" dirty="0" smtClean="0"/>
            <a:t> (or SU)</a:t>
          </a:r>
          <a:endParaRPr lang="en-GB" dirty="0"/>
        </a:p>
      </dgm:t>
    </dgm:pt>
    <dgm:pt modelId="{21945703-3AD5-44F1-9630-31A44E0F07B5}" type="parTrans" cxnId="{81F5F68F-8BD6-45A6-85DE-7D5C720B201A}">
      <dgm:prSet/>
      <dgm:spPr/>
      <dgm:t>
        <a:bodyPr/>
        <a:lstStyle/>
        <a:p>
          <a:endParaRPr lang="en-GB"/>
        </a:p>
      </dgm:t>
    </dgm:pt>
    <dgm:pt modelId="{0821132D-DA63-4D60-B568-F7CEA12D47C0}" type="sibTrans" cxnId="{81F5F68F-8BD6-45A6-85DE-7D5C720B201A}">
      <dgm:prSet/>
      <dgm:spPr/>
      <dgm:t>
        <a:bodyPr/>
        <a:lstStyle/>
        <a:p>
          <a:endParaRPr lang="en-GB"/>
        </a:p>
      </dgm:t>
    </dgm:pt>
    <dgm:pt modelId="{57217661-694A-4B60-BB71-1840F36D3CA2}">
      <dgm:prSet phldrT="[Text]"/>
      <dgm:spPr/>
      <dgm:t>
        <a:bodyPr/>
        <a:lstStyle/>
        <a:p>
          <a:r>
            <a:rPr lang="en-GB" dirty="0" smtClean="0"/>
            <a:t>SU or DPP4 </a:t>
          </a:r>
          <a:r>
            <a:rPr lang="en-GB" dirty="0" err="1" smtClean="0"/>
            <a:t>inhib</a:t>
          </a:r>
          <a:r>
            <a:rPr lang="en-GB" dirty="0" smtClean="0"/>
            <a:t> or TZD</a:t>
          </a:r>
          <a:endParaRPr lang="en-GB" dirty="0"/>
        </a:p>
      </dgm:t>
    </dgm:pt>
    <dgm:pt modelId="{01227884-C33D-4D24-93FC-4BF276E8E014}" type="parTrans" cxnId="{1C644529-DFFA-4C08-B9D0-268046059D8B}">
      <dgm:prSet/>
      <dgm:spPr/>
      <dgm:t>
        <a:bodyPr/>
        <a:lstStyle/>
        <a:p>
          <a:endParaRPr lang="en-GB"/>
        </a:p>
      </dgm:t>
    </dgm:pt>
    <dgm:pt modelId="{AC56A94C-B627-4481-9922-7FA7007468A3}" type="sibTrans" cxnId="{1C644529-DFFA-4C08-B9D0-268046059D8B}">
      <dgm:prSet/>
      <dgm:spPr/>
      <dgm:t>
        <a:bodyPr/>
        <a:lstStyle/>
        <a:p>
          <a:endParaRPr lang="en-GB"/>
        </a:p>
      </dgm:t>
    </dgm:pt>
    <dgm:pt modelId="{EC75797C-3096-4926-9C92-34117AB55881}">
      <dgm:prSet phldrT="[Text]"/>
      <dgm:spPr/>
      <dgm:t>
        <a:bodyPr/>
        <a:lstStyle/>
        <a:p>
          <a:r>
            <a:rPr lang="en-GB" dirty="0" smtClean="0"/>
            <a:t>Insulin or DPP4 </a:t>
          </a:r>
          <a:r>
            <a:rPr lang="en-GB" dirty="0" err="1" smtClean="0"/>
            <a:t>inhib</a:t>
          </a:r>
          <a:r>
            <a:rPr lang="en-GB" dirty="0" smtClean="0"/>
            <a:t> or TZD or </a:t>
          </a:r>
          <a:r>
            <a:rPr lang="en-GB" dirty="0" err="1" smtClean="0"/>
            <a:t>exenatide</a:t>
          </a:r>
          <a:r>
            <a:rPr lang="en-GB" dirty="0" smtClean="0"/>
            <a:t> </a:t>
          </a:r>
          <a:endParaRPr lang="en-GB" dirty="0"/>
        </a:p>
      </dgm:t>
    </dgm:pt>
    <dgm:pt modelId="{73A8D8B7-5C8C-42B6-A3DD-74D0170EF2C6}" type="parTrans" cxnId="{95372000-7A2C-47F7-BBFF-40156031E6AE}">
      <dgm:prSet/>
      <dgm:spPr/>
      <dgm:t>
        <a:bodyPr/>
        <a:lstStyle/>
        <a:p>
          <a:endParaRPr lang="en-GB"/>
        </a:p>
      </dgm:t>
    </dgm:pt>
    <dgm:pt modelId="{FAC0068A-AB52-45CD-B8C3-4827864A5F03}" type="sibTrans" cxnId="{95372000-7A2C-47F7-BBFF-40156031E6AE}">
      <dgm:prSet/>
      <dgm:spPr/>
      <dgm:t>
        <a:bodyPr/>
        <a:lstStyle/>
        <a:p>
          <a:endParaRPr lang="en-GB"/>
        </a:p>
      </dgm:t>
    </dgm:pt>
    <dgm:pt modelId="{1E2654B6-0F33-4FF9-AD8A-70AA2BE24AB2}">
      <dgm:prSet phldrT="[Text]"/>
      <dgm:spPr/>
      <dgm:t>
        <a:bodyPr/>
        <a:lstStyle/>
        <a:p>
          <a:r>
            <a:rPr lang="en-GB" dirty="0" smtClean="0"/>
            <a:t>Diet Alone</a:t>
          </a:r>
          <a:endParaRPr lang="en-GB" dirty="0"/>
        </a:p>
      </dgm:t>
    </dgm:pt>
    <dgm:pt modelId="{CB59F1E0-4F1B-40F7-9399-46FBE0A86E47}" type="parTrans" cxnId="{76824AEF-CCDD-42A3-BE97-D40E1D193016}">
      <dgm:prSet/>
      <dgm:spPr/>
    </dgm:pt>
    <dgm:pt modelId="{25881168-2226-4B4B-A33B-3D7991C4BDAC}" type="sibTrans" cxnId="{76824AEF-CCDD-42A3-BE97-D40E1D193016}">
      <dgm:prSet/>
      <dgm:spPr/>
      <dgm:t>
        <a:bodyPr/>
        <a:lstStyle/>
        <a:p>
          <a:endParaRPr lang="en-GB"/>
        </a:p>
      </dgm:t>
    </dgm:pt>
    <dgm:pt modelId="{05CE620F-2AA6-4598-ACA9-63D0FEB281C4}" type="pres">
      <dgm:prSet presAssocID="{973D73E8-A2CC-4B26-BCB9-96B85143BCA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16764A5-12A5-42FC-9726-C0DFC17E47D2}" type="pres">
      <dgm:prSet presAssocID="{973D73E8-A2CC-4B26-BCB9-96B85143BCA0}" presName="dummyMaxCanvas" presStyleCnt="0">
        <dgm:presLayoutVars/>
      </dgm:prSet>
      <dgm:spPr/>
    </dgm:pt>
    <dgm:pt modelId="{2AD26A91-4697-46C0-994D-E980480EA572}" type="pres">
      <dgm:prSet presAssocID="{973D73E8-A2CC-4B26-BCB9-96B85143BCA0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A4DD12-B0FE-40CE-BAA8-8C831A012464}" type="pres">
      <dgm:prSet presAssocID="{973D73E8-A2CC-4B26-BCB9-96B85143BCA0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158781-6EB4-4D3E-92AC-DA829F4CF439}" type="pres">
      <dgm:prSet presAssocID="{973D73E8-A2CC-4B26-BCB9-96B85143BCA0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9A9340-6148-4663-8383-B4375027EB8F}" type="pres">
      <dgm:prSet presAssocID="{973D73E8-A2CC-4B26-BCB9-96B85143BCA0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570E9A-11C3-44B8-ABD7-D8CA7743CE6F}" type="pres">
      <dgm:prSet presAssocID="{973D73E8-A2CC-4B26-BCB9-96B85143BCA0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517A00-AB55-4623-A321-2828D7E23032}" type="pres">
      <dgm:prSet presAssocID="{973D73E8-A2CC-4B26-BCB9-96B85143BCA0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BBD89E-6353-4C7B-B030-8BD6FF01AE9B}" type="pres">
      <dgm:prSet presAssocID="{973D73E8-A2CC-4B26-BCB9-96B85143BCA0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67DFE8-70DD-4F7E-B518-743BD50174D4}" type="pres">
      <dgm:prSet presAssocID="{973D73E8-A2CC-4B26-BCB9-96B85143BCA0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A1D00D-EEBB-429E-AC8A-4E181C1F0830}" type="pres">
      <dgm:prSet presAssocID="{973D73E8-A2CC-4B26-BCB9-96B85143BCA0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776010-A94E-44BB-ACB5-87C931679271}" type="pres">
      <dgm:prSet presAssocID="{973D73E8-A2CC-4B26-BCB9-96B85143BCA0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6E9648-488F-410F-868B-DC2774AA969C}" type="pres">
      <dgm:prSet presAssocID="{973D73E8-A2CC-4B26-BCB9-96B85143BCA0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6824AEF-CCDD-42A3-BE97-D40E1D193016}" srcId="{973D73E8-A2CC-4B26-BCB9-96B85143BCA0}" destId="{1E2654B6-0F33-4FF9-AD8A-70AA2BE24AB2}" srcOrd="0" destOrd="0" parTransId="{CB59F1E0-4F1B-40F7-9399-46FBE0A86E47}" sibTransId="{25881168-2226-4B4B-A33B-3D7991C4BDAC}"/>
    <dgm:cxn modelId="{D99443A7-43E1-4CA9-822C-FCD7BBAB4EDF}" type="presOf" srcId="{EC75797C-3096-4926-9C92-34117AB55881}" destId="{559A9340-6148-4663-8383-B4375027EB8F}" srcOrd="0" destOrd="0" presId="urn:microsoft.com/office/officeart/2005/8/layout/vProcess5"/>
    <dgm:cxn modelId="{33F4987B-A12A-4AB9-B90D-150C75A21FDA}" type="presOf" srcId="{25881168-2226-4B4B-A33B-3D7991C4BDAC}" destId="{DE570E9A-11C3-44B8-ABD7-D8CA7743CE6F}" srcOrd="0" destOrd="0" presId="urn:microsoft.com/office/officeart/2005/8/layout/vProcess5"/>
    <dgm:cxn modelId="{95372000-7A2C-47F7-BBFF-40156031E6AE}" srcId="{973D73E8-A2CC-4B26-BCB9-96B85143BCA0}" destId="{EC75797C-3096-4926-9C92-34117AB55881}" srcOrd="3" destOrd="0" parTransId="{73A8D8B7-5C8C-42B6-A3DD-74D0170EF2C6}" sibTransId="{FAC0068A-AB52-45CD-B8C3-4827864A5F03}"/>
    <dgm:cxn modelId="{34844A2B-D93C-4F6F-9FD8-D7EFF5E891A1}" type="presOf" srcId="{0821132D-DA63-4D60-B568-F7CEA12D47C0}" destId="{BD517A00-AB55-4623-A321-2828D7E23032}" srcOrd="0" destOrd="0" presId="urn:microsoft.com/office/officeart/2005/8/layout/vProcess5"/>
    <dgm:cxn modelId="{81F5F68F-8BD6-45A6-85DE-7D5C720B201A}" srcId="{973D73E8-A2CC-4B26-BCB9-96B85143BCA0}" destId="{066D266B-D5E9-4D11-98A4-313E310CFAD2}" srcOrd="1" destOrd="0" parTransId="{21945703-3AD5-44F1-9630-31A44E0F07B5}" sibTransId="{0821132D-DA63-4D60-B568-F7CEA12D47C0}"/>
    <dgm:cxn modelId="{16C497CD-D139-4AA3-9FC4-C943F45A8CFE}" type="presOf" srcId="{57217661-694A-4B60-BB71-1840F36D3CA2}" destId="{DC158781-6EB4-4D3E-92AC-DA829F4CF439}" srcOrd="0" destOrd="0" presId="urn:microsoft.com/office/officeart/2005/8/layout/vProcess5"/>
    <dgm:cxn modelId="{97149A5E-C3C3-42E4-9676-F7CD020DABB6}" type="presOf" srcId="{AC56A94C-B627-4481-9922-7FA7007468A3}" destId="{F2BBD89E-6353-4C7B-B030-8BD6FF01AE9B}" srcOrd="0" destOrd="0" presId="urn:microsoft.com/office/officeart/2005/8/layout/vProcess5"/>
    <dgm:cxn modelId="{9D28E14D-69BF-473B-8F2B-300E071C157C}" type="presOf" srcId="{EC75797C-3096-4926-9C92-34117AB55881}" destId="{F66E9648-488F-410F-868B-DC2774AA969C}" srcOrd="1" destOrd="0" presId="urn:microsoft.com/office/officeart/2005/8/layout/vProcess5"/>
    <dgm:cxn modelId="{04C570AD-A210-429C-84FD-0D8998471E0C}" type="presOf" srcId="{973D73E8-A2CC-4B26-BCB9-96B85143BCA0}" destId="{05CE620F-2AA6-4598-ACA9-63D0FEB281C4}" srcOrd="0" destOrd="0" presId="urn:microsoft.com/office/officeart/2005/8/layout/vProcess5"/>
    <dgm:cxn modelId="{05CA77A3-5562-43D8-84B7-1E031F974371}" type="presOf" srcId="{57217661-694A-4B60-BB71-1840F36D3CA2}" destId="{4C776010-A94E-44BB-ACB5-87C931679271}" srcOrd="1" destOrd="0" presId="urn:microsoft.com/office/officeart/2005/8/layout/vProcess5"/>
    <dgm:cxn modelId="{1C644529-DFFA-4C08-B9D0-268046059D8B}" srcId="{973D73E8-A2CC-4B26-BCB9-96B85143BCA0}" destId="{57217661-694A-4B60-BB71-1840F36D3CA2}" srcOrd="2" destOrd="0" parTransId="{01227884-C33D-4D24-93FC-4BF276E8E014}" sibTransId="{AC56A94C-B627-4481-9922-7FA7007468A3}"/>
    <dgm:cxn modelId="{76EAC0FD-16E3-4408-8818-FEB8028558D2}" type="presOf" srcId="{1E2654B6-0F33-4FF9-AD8A-70AA2BE24AB2}" destId="{2AD26A91-4697-46C0-994D-E980480EA572}" srcOrd="0" destOrd="0" presId="urn:microsoft.com/office/officeart/2005/8/layout/vProcess5"/>
    <dgm:cxn modelId="{F086A249-A15C-4C82-8DB3-BFEEEB099037}" type="presOf" srcId="{066D266B-D5E9-4D11-98A4-313E310CFAD2}" destId="{8CA4DD12-B0FE-40CE-BAA8-8C831A012464}" srcOrd="0" destOrd="0" presId="urn:microsoft.com/office/officeart/2005/8/layout/vProcess5"/>
    <dgm:cxn modelId="{4CEB39A9-C108-4BFA-B2A2-0E9F5B264E0B}" type="presOf" srcId="{1E2654B6-0F33-4FF9-AD8A-70AA2BE24AB2}" destId="{2167DFE8-70DD-4F7E-B518-743BD50174D4}" srcOrd="1" destOrd="0" presId="urn:microsoft.com/office/officeart/2005/8/layout/vProcess5"/>
    <dgm:cxn modelId="{99E5AE08-7456-4E4B-9EE5-29CF96F76656}" type="presOf" srcId="{066D266B-D5E9-4D11-98A4-313E310CFAD2}" destId="{5FA1D00D-EEBB-429E-AC8A-4E181C1F0830}" srcOrd="1" destOrd="0" presId="urn:microsoft.com/office/officeart/2005/8/layout/vProcess5"/>
    <dgm:cxn modelId="{AB5BE9F8-BC85-4BAF-9A97-418196073724}" type="presParOf" srcId="{05CE620F-2AA6-4598-ACA9-63D0FEB281C4}" destId="{516764A5-12A5-42FC-9726-C0DFC17E47D2}" srcOrd="0" destOrd="0" presId="urn:microsoft.com/office/officeart/2005/8/layout/vProcess5"/>
    <dgm:cxn modelId="{8408A7E7-7FDD-46F0-AC51-2100197437BF}" type="presParOf" srcId="{05CE620F-2AA6-4598-ACA9-63D0FEB281C4}" destId="{2AD26A91-4697-46C0-994D-E980480EA572}" srcOrd="1" destOrd="0" presId="urn:microsoft.com/office/officeart/2005/8/layout/vProcess5"/>
    <dgm:cxn modelId="{67232B28-5623-4A3B-BBC0-8C3D9004B1E8}" type="presParOf" srcId="{05CE620F-2AA6-4598-ACA9-63D0FEB281C4}" destId="{8CA4DD12-B0FE-40CE-BAA8-8C831A012464}" srcOrd="2" destOrd="0" presId="urn:microsoft.com/office/officeart/2005/8/layout/vProcess5"/>
    <dgm:cxn modelId="{9A005926-537E-4A87-9F68-1ABF25CEFC3B}" type="presParOf" srcId="{05CE620F-2AA6-4598-ACA9-63D0FEB281C4}" destId="{DC158781-6EB4-4D3E-92AC-DA829F4CF439}" srcOrd="3" destOrd="0" presId="urn:microsoft.com/office/officeart/2005/8/layout/vProcess5"/>
    <dgm:cxn modelId="{C0BFAAE7-B701-4E68-86EF-52CC822B10E4}" type="presParOf" srcId="{05CE620F-2AA6-4598-ACA9-63D0FEB281C4}" destId="{559A9340-6148-4663-8383-B4375027EB8F}" srcOrd="4" destOrd="0" presId="urn:microsoft.com/office/officeart/2005/8/layout/vProcess5"/>
    <dgm:cxn modelId="{3A425ACC-5A93-4BF2-9AF1-5D38D2A93D6C}" type="presParOf" srcId="{05CE620F-2AA6-4598-ACA9-63D0FEB281C4}" destId="{DE570E9A-11C3-44B8-ABD7-D8CA7743CE6F}" srcOrd="5" destOrd="0" presId="urn:microsoft.com/office/officeart/2005/8/layout/vProcess5"/>
    <dgm:cxn modelId="{D7F527A4-B1EF-4AE0-A824-397B0CECA059}" type="presParOf" srcId="{05CE620F-2AA6-4598-ACA9-63D0FEB281C4}" destId="{BD517A00-AB55-4623-A321-2828D7E23032}" srcOrd="6" destOrd="0" presId="urn:microsoft.com/office/officeart/2005/8/layout/vProcess5"/>
    <dgm:cxn modelId="{DCE5C2C3-D2D2-4CDA-9094-D06A470A2E18}" type="presParOf" srcId="{05CE620F-2AA6-4598-ACA9-63D0FEB281C4}" destId="{F2BBD89E-6353-4C7B-B030-8BD6FF01AE9B}" srcOrd="7" destOrd="0" presId="urn:microsoft.com/office/officeart/2005/8/layout/vProcess5"/>
    <dgm:cxn modelId="{0B3A9D46-1690-4F51-9C2F-DDD3A9DB4F67}" type="presParOf" srcId="{05CE620F-2AA6-4598-ACA9-63D0FEB281C4}" destId="{2167DFE8-70DD-4F7E-B518-743BD50174D4}" srcOrd="8" destOrd="0" presId="urn:microsoft.com/office/officeart/2005/8/layout/vProcess5"/>
    <dgm:cxn modelId="{529D9FCA-1E75-46DA-8FE6-95023976C6C1}" type="presParOf" srcId="{05CE620F-2AA6-4598-ACA9-63D0FEB281C4}" destId="{5FA1D00D-EEBB-429E-AC8A-4E181C1F0830}" srcOrd="9" destOrd="0" presId="urn:microsoft.com/office/officeart/2005/8/layout/vProcess5"/>
    <dgm:cxn modelId="{C3760C7F-DD27-4253-83DA-A5FA20767536}" type="presParOf" srcId="{05CE620F-2AA6-4598-ACA9-63D0FEB281C4}" destId="{4C776010-A94E-44BB-ACB5-87C931679271}" srcOrd="10" destOrd="0" presId="urn:microsoft.com/office/officeart/2005/8/layout/vProcess5"/>
    <dgm:cxn modelId="{1AA3698F-3F7D-453B-B8B0-3FCF85E8C774}" type="presParOf" srcId="{05CE620F-2AA6-4598-ACA9-63D0FEB281C4}" destId="{F66E9648-488F-410F-868B-DC2774AA969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BB6F8-E0AF-42B2-9B99-3D6416C2CE00}" type="datetimeFigureOut">
              <a:rPr lang="en-GB" smtClean="0"/>
              <a:pPr/>
              <a:t>28/04/2016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F8181-750A-4DD9-B353-9DD2580A519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01BAF-0766-4011-B47C-E5565950531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01BAF-0766-4011-B47C-E5565950531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01BAF-0766-4011-B47C-E55659505315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01BAF-0766-4011-B47C-E55659505315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01BAF-0766-4011-B47C-E55659505315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01BAF-0766-4011-B47C-E55659505315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01BAF-0766-4011-B47C-E55659505315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01BAF-0766-4011-B47C-E55659505315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01BAF-0766-4011-B47C-E55659505315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01BAF-0766-4011-B47C-E55659505315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8181-750A-4DD9-B353-9DD2580A519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18E3F8-9772-40B9-B26D-79AD49C8073A}" type="datetimeFigureOut">
              <a:rPr lang="en-GB" smtClean="0"/>
              <a:pPr/>
              <a:t>28/04/2016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FE2202-C48B-4983-B764-14410D6F9A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8E3F8-9772-40B9-B26D-79AD49C8073A}" type="datetimeFigureOut">
              <a:rPr lang="en-GB" smtClean="0"/>
              <a:pPr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E2202-C48B-4983-B764-14410D6F9A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8E3F8-9772-40B9-B26D-79AD49C8073A}" type="datetimeFigureOut">
              <a:rPr lang="en-GB" smtClean="0"/>
              <a:pPr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E2202-C48B-4983-B764-14410D6F9A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8E3F8-9772-40B9-B26D-79AD49C8073A}" type="datetimeFigureOut">
              <a:rPr lang="en-GB" smtClean="0"/>
              <a:pPr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E2202-C48B-4983-B764-14410D6F9A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8E3F8-9772-40B9-B26D-79AD49C8073A}" type="datetimeFigureOut">
              <a:rPr lang="en-GB" smtClean="0"/>
              <a:pPr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E2202-C48B-4983-B764-14410D6F9A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8E3F8-9772-40B9-B26D-79AD49C8073A}" type="datetimeFigureOut">
              <a:rPr lang="en-GB" smtClean="0"/>
              <a:pPr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E2202-C48B-4983-B764-14410D6F9A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8E3F8-9772-40B9-B26D-79AD49C8073A}" type="datetimeFigureOut">
              <a:rPr lang="en-GB" smtClean="0"/>
              <a:pPr/>
              <a:t>28/04/2016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E2202-C48B-4983-B764-14410D6F9A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8E3F8-9772-40B9-B26D-79AD49C8073A}" type="datetimeFigureOut">
              <a:rPr lang="en-GB" smtClean="0"/>
              <a:pPr/>
              <a:t>28/04/2016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E2202-C48B-4983-B764-14410D6F9A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8E3F8-9772-40B9-B26D-79AD49C8073A}" type="datetimeFigureOut">
              <a:rPr lang="en-GB" smtClean="0"/>
              <a:pPr/>
              <a:t>28/04/2016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E2202-C48B-4983-B764-14410D6F9A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18E3F8-9772-40B9-B26D-79AD49C8073A}" type="datetimeFigureOut">
              <a:rPr lang="en-GB" smtClean="0"/>
              <a:pPr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E2202-C48B-4983-B764-14410D6F9A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18E3F8-9772-40B9-B26D-79AD49C8073A}" type="datetimeFigureOut">
              <a:rPr lang="en-GB" smtClean="0"/>
              <a:pPr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FE2202-C48B-4983-B764-14410D6F9A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18E3F8-9772-40B9-B26D-79AD49C8073A}" type="datetimeFigureOut">
              <a:rPr lang="en-GB" smtClean="0"/>
              <a:pPr/>
              <a:t>28/04/2016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FE2202-C48B-4983-B764-14410D6F9A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.co.uk/DisplayConcepts.asp?WordId=SERUM%20TRIGLYCERIDES&amp;MaxResults=5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tient.co.uk/DisplayConcepts.asp?WordId=CHOLESTEROL%20LEVEL&amp;MaxResults=5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Diabetes Mellitus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5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Dr </a:t>
            </a:r>
            <a:r>
              <a:rPr lang="en-GB" dirty="0" err="1" smtClean="0">
                <a:solidFill>
                  <a:schemeClr val="accent1"/>
                </a:solidFill>
              </a:rPr>
              <a:t>Sheetal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Saggar</a:t>
            </a:r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GP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HbA1c</a:t>
            </a:r>
          </a:p>
          <a:p>
            <a:r>
              <a:rPr lang="en-GB" dirty="0" smtClean="0"/>
              <a:t>BP</a:t>
            </a:r>
          </a:p>
          <a:p>
            <a:r>
              <a:rPr lang="en-GB" dirty="0" smtClean="0"/>
              <a:t>Smoking</a:t>
            </a:r>
          </a:p>
          <a:p>
            <a:r>
              <a:rPr lang="en-GB" dirty="0" smtClean="0"/>
              <a:t>Lipids</a:t>
            </a:r>
          </a:p>
          <a:p>
            <a:r>
              <a:rPr lang="en-GB" dirty="0" smtClean="0"/>
              <a:t>Weight</a:t>
            </a:r>
          </a:p>
          <a:p>
            <a:r>
              <a:rPr lang="en-GB" dirty="0" err="1" smtClean="0"/>
              <a:t>Microalbuminuria</a:t>
            </a:r>
            <a:endParaRPr lang="en-GB" dirty="0" smtClean="0"/>
          </a:p>
          <a:p>
            <a:r>
              <a:rPr lang="en-GB" dirty="0" smtClean="0"/>
              <a:t>Eye and Foot screening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Conducting the review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295400" y="762000"/>
          <a:ext cx="923925" cy="1763713"/>
        </p:xfrm>
        <a:graphic>
          <a:graphicData uri="http://schemas.openxmlformats.org/presentationml/2006/ole">
            <p:oleObj spid="_x0000_s4098" name="Clip" r:id="rId4" imgW="405720" imgH="774360" progId="">
              <p:embed/>
            </p:oleObj>
          </a:graphicData>
        </a:graphic>
      </p:graphicFrame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2743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HBA1C &lt; 6.5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133600" y="3886200"/>
          <a:ext cx="1409700" cy="1676400"/>
        </p:xfrm>
        <a:graphic>
          <a:graphicData uri="http://schemas.openxmlformats.org/presentationml/2006/ole">
            <p:oleObj spid="_x0000_s4099" name="Clip" r:id="rId5" imgW="2863800" imgH="3404880" progId="">
              <p:embed/>
            </p:oleObj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981200" y="5715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Cholesterol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6858000" y="914400"/>
          <a:ext cx="1163638" cy="1663700"/>
        </p:xfrm>
        <a:graphic>
          <a:graphicData uri="http://schemas.openxmlformats.org/presentationml/2006/ole">
            <p:oleObj spid="_x0000_s4100" name="Clip" r:id="rId6" imgW="729360" imgH="1041480" progId="">
              <p:embed/>
            </p:oleObj>
          </a:graphicData>
        </a:graphic>
      </p:graphicFrame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086600" y="2743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BP</a:t>
            </a:r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4114800" y="381000"/>
          <a:ext cx="1065213" cy="1089025"/>
        </p:xfrm>
        <a:graphic>
          <a:graphicData uri="http://schemas.openxmlformats.org/presentationml/2006/ole">
            <p:oleObj spid="_x0000_s4101" name="Clip" r:id="rId7" imgW="3024000" imgH="3093840" progId="">
              <p:embed/>
            </p:oleObj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6019800" y="3962400"/>
          <a:ext cx="425450" cy="1447800"/>
        </p:xfrm>
        <a:graphic>
          <a:graphicData uri="http://schemas.openxmlformats.org/presentationml/2006/ole">
            <p:oleObj spid="_x0000_s4102" name="Clip" r:id="rId8" imgW="959040" imgH="3254040" progId="">
              <p:embed/>
            </p:oleObj>
          </a:graphicData>
        </a:graphic>
      </p:graphicFrame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886200" y="1676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Smoking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410200" y="5715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Overweight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124200" y="29718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Prognosis???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267200" y="4876800"/>
          <a:ext cx="923925" cy="1763713"/>
        </p:xfrm>
        <a:graphic>
          <a:graphicData uri="http://schemas.openxmlformats.org/presentationml/2006/ole">
            <p:oleObj spid="_x0000_s5122" name="Clip" r:id="rId4" imgW="405720" imgH="774360" progId="">
              <p:embed/>
            </p:oleObj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791200" y="6019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HBA1C &lt; 6.5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33400" y="2362200"/>
          <a:ext cx="1409700" cy="1676400"/>
        </p:xfrm>
        <a:graphic>
          <a:graphicData uri="http://schemas.openxmlformats.org/presentationml/2006/ole">
            <p:oleObj spid="_x0000_s5123" name="Clip" r:id="rId5" imgW="2863800" imgH="3404880" progId="">
              <p:embed/>
            </p:oleObj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828800" y="3733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Arial" charset="0"/>
              </a:rPr>
              <a:t>Cholesterol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733800" y="2362200"/>
          <a:ext cx="1163638" cy="1663700"/>
        </p:xfrm>
        <a:graphic>
          <a:graphicData uri="http://schemas.openxmlformats.org/presentationml/2006/ole">
            <p:oleObj spid="_x0000_s5124" name="Clip" r:id="rId6" imgW="729360" imgH="1041480" progId="">
              <p:embed/>
            </p:oleObj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953000" y="3657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BP</a:t>
            </a: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4038600" y="304800"/>
          <a:ext cx="1065213" cy="1089025"/>
        </p:xfrm>
        <a:graphic>
          <a:graphicData uri="http://schemas.openxmlformats.org/presentationml/2006/ole">
            <p:oleObj spid="_x0000_s5125" name="Clip" r:id="rId7" imgW="3024000" imgH="3093840" progId="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5867400" y="2514600"/>
          <a:ext cx="425450" cy="1447800"/>
        </p:xfrm>
        <a:graphic>
          <a:graphicData uri="http://schemas.openxmlformats.org/presentationml/2006/ole">
            <p:oleObj spid="_x0000_s5126" name="Clip" r:id="rId8" imgW="959040" imgH="3254040" progId="">
              <p:embed/>
            </p:oleObj>
          </a:graphicData>
        </a:graphic>
      </p:graphicFrame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410200" y="685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Smoking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324600" y="3657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Overweight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676400" y="609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66FF33"/>
                </a:solidFill>
                <a:latin typeface="Arial" charset="0"/>
              </a:rPr>
              <a:t>WORSE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981200" y="5791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latin typeface="Arial" charset="0"/>
              </a:rPr>
              <a:t>LEAST BAD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This is based on the International Diabetes Federation and American Heart Association (AHA) criteria.</a:t>
            </a:r>
            <a:r>
              <a:rPr lang="en-GB" baseline="30000" dirty="0" smtClean="0">
                <a:hlinkClick r:id="" action="ppaction://hlinkfile"/>
              </a:rPr>
              <a:t>6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Any three of the following:</a:t>
            </a:r>
          </a:p>
          <a:p>
            <a:r>
              <a:rPr lang="en-GB" dirty="0" smtClean="0"/>
              <a:t>Increased waist circumference (≥102 cm in men and ≥88 cm in women; ≥90 cm in Asian men and ≥80 cm in Asian women), indicating central obesity </a:t>
            </a:r>
          </a:p>
          <a:p>
            <a:r>
              <a:rPr lang="en-GB" dirty="0" smtClean="0"/>
              <a:t>Elevated </a:t>
            </a:r>
            <a:r>
              <a:rPr lang="en-GB" dirty="0" smtClean="0">
                <a:hlinkClick r:id="rId3" action="ppaction://hlinkfile"/>
              </a:rPr>
              <a:t>triglycerides</a:t>
            </a:r>
            <a:r>
              <a:rPr lang="en-GB" dirty="0" smtClean="0"/>
              <a:t> (≥1.7 </a:t>
            </a:r>
            <a:r>
              <a:rPr lang="en-GB" dirty="0" err="1" smtClean="0"/>
              <a:t>mmol</a:t>
            </a:r>
            <a:r>
              <a:rPr lang="en-GB" dirty="0" smtClean="0"/>
              <a:t>/L) </a:t>
            </a:r>
          </a:p>
          <a:p>
            <a:r>
              <a:rPr lang="en-GB" dirty="0" smtClean="0"/>
              <a:t>Decreased high-density lipoprotein </a:t>
            </a:r>
            <a:r>
              <a:rPr lang="en-GB" dirty="0" smtClean="0">
                <a:hlinkClick r:id="rId4" action="ppaction://hlinkfile"/>
              </a:rPr>
              <a:t>cholesterol</a:t>
            </a:r>
            <a:r>
              <a:rPr lang="en-GB" dirty="0" smtClean="0"/>
              <a:t> (&lt;1.03 </a:t>
            </a:r>
            <a:r>
              <a:rPr lang="en-GB" dirty="0" err="1" smtClean="0"/>
              <a:t>mmol</a:t>
            </a:r>
            <a:r>
              <a:rPr lang="en-GB" dirty="0" smtClean="0"/>
              <a:t>/L for men, &lt;1.29 </a:t>
            </a:r>
            <a:r>
              <a:rPr lang="en-GB" dirty="0" err="1" smtClean="0"/>
              <a:t>mmol</a:t>
            </a:r>
            <a:r>
              <a:rPr lang="en-GB" dirty="0" smtClean="0"/>
              <a:t>/L for women) </a:t>
            </a:r>
          </a:p>
          <a:p>
            <a:r>
              <a:rPr lang="en-GB" dirty="0" smtClean="0"/>
              <a:t>Blood pressure &gt;130/85 mmHg or active treatment for hypertension </a:t>
            </a:r>
          </a:p>
          <a:p>
            <a:r>
              <a:rPr lang="en-GB" dirty="0" smtClean="0"/>
              <a:t>Fasting plasma glucose level &gt;5.6 </a:t>
            </a:r>
            <a:r>
              <a:rPr lang="en-GB" dirty="0" err="1" smtClean="0"/>
              <a:t>mmol</a:t>
            </a:r>
            <a:r>
              <a:rPr lang="en-GB" dirty="0" smtClean="0"/>
              <a:t>/L or active treatment for hyperglycaemia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Metabolic Syndrome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Tx</a:t>
            </a:r>
            <a:r>
              <a:rPr lang="en-GB" dirty="0" smtClean="0"/>
              <a:t> of diabetes – Usual Approach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TZD (</a:t>
            </a:r>
            <a:r>
              <a:rPr lang="en-GB" dirty="0" err="1" smtClean="0"/>
              <a:t>glitazones</a:t>
            </a:r>
            <a:r>
              <a:rPr lang="en-GB" dirty="0" smtClean="0"/>
              <a:t>)</a:t>
            </a:r>
          </a:p>
          <a:p>
            <a:r>
              <a:rPr lang="en-GB" dirty="0" smtClean="0"/>
              <a:t>DPP-4 inhibitor – </a:t>
            </a:r>
            <a:r>
              <a:rPr lang="en-GB" dirty="0" err="1" smtClean="0"/>
              <a:t>Sitagliptin</a:t>
            </a:r>
            <a:r>
              <a:rPr lang="en-GB" dirty="0" smtClean="0"/>
              <a:t>, </a:t>
            </a:r>
            <a:r>
              <a:rPr lang="en-GB" dirty="0" err="1" smtClean="0"/>
              <a:t>Vildagliptin</a:t>
            </a:r>
            <a:endParaRPr lang="en-GB" dirty="0" smtClean="0"/>
          </a:p>
          <a:p>
            <a:r>
              <a:rPr lang="en-GB" dirty="0" err="1" smtClean="0"/>
              <a:t>Exenatide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Alternatives to consider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DPP-4 Inhibitors and TZD (</a:t>
            </a:r>
            <a:r>
              <a:rPr lang="en-GB" dirty="0" err="1" smtClean="0"/>
              <a:t>Glitazones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TZDs preferable where there is marked insulin insensitivity</a:t>
            </a:r>
          </a:p>
          <a:p>
            <a:r>
              <a:rPr lang="en-GB" dirty="0" smtClean="0"/>
              <a:t>DPP-4 Inhibitors preferable further weight gain would cause or exacerbate problems</a:t>
            </a:r>
          </a:p>
          <a:p>
            <a:r>
              <a:rPr lang="en-GB" dirty="0" smtClean="0"/>
              <a:t>Interchangeable where each is not tolerated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DPP-4 inhibitors and TZD (</a:t>
            </a:r>
            <a:r>
              <a:rPr lang="en-GB" dirty="0" err="1" smtClean="0"/>
              <a:t>glitazones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Consider where BMI &gt; 35 and problems with high body weight; or BMI &lt;35 and insulin is unacceptable because of occupational implications or weight loss would benefit other </a:t>
            </a:r>
            <a:r>
              <a:rPr lang="en-GB" dirty="0" err="1" smtClean="0"/>
              <a:t>comorbidities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Exenatide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Bolton Diabetic Centre</a:t>
            </a:r>
          </a:p>
          <a:p>
            <a:pPr lvl="1"/>
            <a:r>
              <a:rPr lang="en-GB" dirty="0" smtClean="0"/>
              <a:t>Consultants (4)</a:t>
            </a:r>
          </a:p>
          <a:p>
            <a:pPr lvl="1"/>
            <a:r>
              <a:rPr lang="en-GB" dirty="0" smtClean="0"/>
              <a:t>Specialist Nurses (8)</a:t>
            </a:r>
          </a:p>
          <a:p>
            <a:pPr lvl="1"/>
            <a:r>
              <a:rPr lang="en-GB" dirty="0" smtClean="0"/>
              <a:t>Podiatry</a:t>
            </a:r>
          </a:p>
          <a:p>
            <a:pPr lvl="1"/>
            <a:r>
              <a:rPr lang="en-GB" dirty="0" smtClean="0"/>
              <a:t>Dietetics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General Practice</a:t>
            </a:r>
          </a:p>
          <a:p>
            <a:pPr lvl="1"/>
            <a:r>
              <a:rPr lang="en-GB" dirty="0" smtClean="0"/>
              <a:t>Structure of diabetic clinics?? Plan the patient journey.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Bolton Diabetic Care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Acarbose</a:t>
            </a:r>
            <a:endParaRPr lang="en-GB" dirty="0" smtClean="0"/>
          </a:p>
          <a:p>
            <a:r>
              <a:rPr lang="en-GB" dirty="0" err="1" smtClean="0"/>
              <a:t>Repaglinide</a:t>
            </a:r>
            <a:r>
              <a:rPr lang="en-GB" dirty="0" smtClean="0"/>
              <a:t> and </a:t>
            </a:r>
            <a:r>
              <a:rPr lang="en-GB" dirty="0" err="1" smtClean="0"/>
              <a:t>Nateglinide</a:t>
            </a:r>
            <a:endParaRPr lang="en-GB" dirty="0" smtClean="0"/>
          </a:p>
          <a:p>
            <a:r>
              <a:rPr lang="en-GB" dirty="0" smtClean="0"/>
              <a:t>Sodium Glucose Co-transporter 2 Inhibitors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</a:t>
            </a:r>
            <a:r>
              <a:rPr lang="en-GB" dirty="0" err="1" smtClean="0"/>
              <a:t>Antidiabetic</a:t>
            </a:r>
            <a:r>
              <a:rPr lang="en-GB" dirty="0" smtClean="0"/>
              <a:t> drugs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Reduce glucose </a:t>
            </a:r>
            <a:r>
              <a:rPr lang="en-GB" dirty="0" err="1" smtClean="0"/>
              <a:t>reabsorption</a:t>
            </a:r>
            <a:r>
              <a:rPr lang="en-GB" dirty="0" smtClean="0"/>
              <a:t> and increase urinary glucose secretion and proximal </a:t>
            </a:r>
            <a:r>
              <a:rPr lang="en-GB" dirty="0" err="1" smtClean="0"/>
              <a:t>convuluted</a:t>
            </a:r>
            <a:r>
              <a:rPr lang="en-GB" dirty="0" smtClean="0"/>
              <a:t> tubule</a:t>
            </a:r>
          </a:p>
          <a:p>
            <a:r>
              <a:rPr lang="en-GB" dirty="0" err="1" smtClean="0"/>
              <a:t>Monotherapy</a:t>
            </a:r>
            <a:r>
              <a:rPr lang="en-GB" dirty="0" smtClean="0"/>
              <a:t> if </a:t>
            </a:r>
            <a:r>
              <a:rPr lang="en-GB" dirty="0" err="1" smtClean="0"/>
              <a:t>metformin</a:t>
            </a:r>
            <a:r>
              <a:rPr lang="en-GB" dirty="0" smtClean="0"/>
              <a:t> not </a:t>
            </a:r>
            <a:r>
              <a:rPr lang="en-GB" dirty="0" err="1" smtClean="0"/>
              <a:t>approriate</a:t>
            </a:r>
            <a:endParaRPr lang="en-GB" dirty="0" smtClean="0"/>
          </a:p>
          <a:p>
            <a:r>
              <a:rPr lang="en-GB" dirty="0" smtClean="0"/>
              <a:t>Combination </a:t>
            </a:r>
            <a:r>
              <a:rPr lang="en-GB" dirty="0" err="1" smtClean="0"/>
              <a:t>Tx</a:t>
            </a:r>
            <a:r>
              <a:rPr lang="en-GB" dirty="0" smtClean="0"/>
              <a:t> with insulin and other </a:t>
            </a:r>
            <a:r>
              <a:rPr lang="en-GB" dirty="0" err="1" smtClean="0"/>
              <a:t>antidiabetic</a:t>
            </a:r>
            <a:r>
              <a:rPr lang="en-GB" dirty="0" smtClean="0"/>
              <a:t> drugs (not </a:t>
            </a:r>
            <a:r>
              <a:rPr lang="en-GB" dirty="0" err="1" smtClean="0"/>
              <a:t>pioglitazone</a:t>
            </a:r>
            <a:r>
              <a:rPr lang="en-GB" smtClean="0"/>
              <a:t>)</a:t>
            </a:r>
            <a:endParaRPr lang="en-GB" dirty="0" smtClean="0"/>
          </a:p>
          <a:p>
            <a:r>
              <a:rPr lang="en-GB" dirty="0" err="1" smtClean="0"/>
              <a:t>Dapagliflozin</a:t>
            </a:r>
            <a:r>
              <a:rPr lang="en-GB" dirty="0" smtClean="0"/>
              <a:t> not recommended for triple therapy, must be </a:t>
            </a:r>
            <a:r>
              <a:rPr lang="en-GB" dirty="0" err="1" smtClean="0"/>
              <a:t>canagliflozin</a:t>
            </a:r>
            <a:r>
              <a:rPr lang="en-GB" dirty="0" smtClean="0"/>
              <a:t> or </a:t>
            </a:r>
            <a:r>
              <a:rPr lang="en-GB" dirty="0" err="1" smtClean="0"/>
              <a:t>empagliflozin</a:t>
            </a:r>
            <a:r>
              <a:rPr lang="en-GB" dirty="0" smtClean="0"/>
              <a:t> (2015)</a:t>
            </a:r>
          </a:p>
          <a:p>
            <a:r>
              <a:rPr lang="en-GB" dirty="0" smtClean="0"/>
              <a:t>Beware symptoms of </a:t>
            </a:r>
            <a:r>
              <a:rPr lang="en-GB" dirty="0" err="1" smtClean="0"/>
              <a:t>ketoacidosis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Sodium Glucose Co-transporter 2 Inhibitors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Starting Insulin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GB" sz="2800"/>
              <a:t>structured education</a:t>
            </a:r>
          </a:p>
          <a:p>
            <a:r>
              <a:rPr lang="en-GB" sz="2800"/>
              <a:t>continuing telephone support </a:t>
            </a:r>
          </a:p>
          <a:p>
            <a:r>
              <a:rPr lang="en-GB" sz="2800"/>
              <a:t>frequent self-monitoring </a:t>
            </a:r>
          </a:p>
          <a:p>
            <a:r>
              <a:rPr lang="en-GB" sz="2800"/>
              <a:t>dose titration to target </a:t>
            </a:r>
          </a:p>
          <a:p>
            <a:r>
              <a:rPr lang="en-GB" sz="2800"/>
              <a:t>dietary understanding</a:t>
            </a:r>
          </a:p>
          <a:p>
            <a:r>
              <a:rPr lang="en-GB" sz="2800"/>
              <a:t>management of hypoglycaemia</a:t>
            </a:r>
          </a:p>
          <a:p>
            <a:r>
              <a:rPr lang="en-GB" sz="2800"/>
              <a:t>management of acute changes in plasma glucose control </a:t>
            </a:r>
          </a:p>
          <a:p>
            <a:r>
              <a:rPr lang="en-GB" sz="2800"/>
              <a:t>support from an appropriately trained and experienced healthcare professional.</a:t>
            </a:r>
            <a:r>
              <a:rPr lang="en-GB"/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/>
              <a:t>When starting insulin therapy, use a structured programme employing active insulin dose titration that encompasses: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Blood Testing Strips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133600"/>
            <a:ext cx="1905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090738"/>
            <a:ext cx="19050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4267200"/>
            <a:ext cx="1933575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4114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GB" sz="2800"/>
              <a:t>to those on insulin treatment </a:t>
            </a:r>
          </a:p>
          <a:p>
            <a:pPr>
              <a:spcAft>
                <a:spcPts val="1200"/>
              </a:spcAft>
            </a:pPr>
            <a:r>
              <a:rPr lang="en-GB" sz="2800"/>
              <a:t>to those on oral glucose-lowering medications to provide information on hypoglycaemia </a:t>
            </a:r>
          </a:p>
          <a:p>
            <a:r>
              <a:rPr lang="en-GB" sz="2800"/>
              <a:t>to assess changes in glucose control resulting from medications and lifestyle changes </a:t>
            </a:r>
          </a:p>
          <a:p>
            <a:r>
              <a:rPr lang="en-GB" sz="2800"/>
              <a:t>to monitor changes during inter-current illness </a:t>
            </a:r>
          </a:p>
          <a:p>
            <a:r>
              <a:rPr lang="en-GB" sz="2800"/>
              <a:t>to ensure safety during activities, including driving.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/>
              <a:t>Self-monitoring of plasma glucose should be available: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lvl="2">
              <a:spcAft>
                <a:spcPts val="1200"/>
              </a:spcAft>
            </a:pPr>
            <a:r>
              <a:rPr lang="en-GB" sz="2800"/>
              <a:t>self-monitoring skills</a:t>
            </a:r>
          </a:p>
          <a:p>
            <a:pPr lvl="2">
              <a:spcAft>
                <a:spcPts val="1200"/>
              </a:spcAft>
            </a:pPr>
            <a:r>
              <a:rPr lang="en-GB" sz="2800"/>
              <a:t>the quality and appropriate frequency of testing</a:t>
            </a:r>
          </a:p>
          <a:p>
            <a:pPr lvl="2">
              <a:spcAft>
                <a:spcPts val="1200"/>
              </a:spcAft>
            </a:pPr>
            <a:r>
              <a:rPr lang="en-GB" sz="2800"/>
              <a:t>the use made of the results obtained</a:t>
            </a:r>
          </a:p>
          <a:p>
            <a:pPr lvl="2">
              <a:spcAft>
                <a:spcPts val="1200"/>
              </a:spcAft>
            </a:pPr>
            <a:r>
              <a:rPr lang="en-GB" sz="2800"/>
              <a:t>the impact on quality of life</a:t>
            </a:r>
          </a:p>
          <a:p>
            <a:pPr lvl="2">
              <a:spcAft>
                <a:spcPts val="1200"/>
              </a:spcAft>
            </a:pPr>
            <a:r>
              <a:rPr lang="en-GB" sz="2800"/>
              <a:t>the continued benefit</a:t>
            </a:r>
          </a:p>
          <a:p>
            <a:pPr lvl="2">
              <a:spcAft>
                <a:spcPts val="1200"/>
              </a:spcAft>
            </a:pPr>
            <a:r>
              <a:rPr lang="en-GB" sz="2800"/>
              <a:t>the equipment used.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/>
              <a:t>Assess at least annually and in a structured way: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Additional Therapy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3810000" y="2438400"/>
          <a:ext cx="1430338" cy="1600200"/>
        </p:xfrm>
        <a:graphic>
          <a:graphicData uri="http://schemas.openxmlformats.org/presentationml/2006/ole">
            <p:oleObj spid="_x0000_s6146" name="Clip" r:id="rId4" imgW="4082760" imgH="4563720" progId="">
              <p:embed/>
            </p:oleObj>
          </a:graphicData>
        </a:graphic>
      </p:graphicFrame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895600" y="4267200"/>
            <a:ext cx="36576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 err="1" smtClean="0">
                <a:latin typeface="Arial" charset="0"/>
              </a:rPr>
              <a:t>Microalbuminuria</a:t>
            </a:r>
            <a:endParaRPr lang="en-GB" sz="32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2400" dirty="0" smtClean="0">
                <a:latin typeface="Arial" charset="0"/>
              </a:rPr>
              <a:t>(ACEI where ACR &gt;2.5 in men and &gt;3.5 in women)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&lt; 140/90 but &lt;130/80 if retinopathy, </a:t>
            </a:r>
            <a:r>
              <a:rPr lang="en-GB" dirty="0" err="1" smtClean="0"/>
              <a:t>cerebrovascular</a:t>
            </a:r>
            <a:r>
              <a:rPr lang="en-GB" dirty="0" smtClean="0"/>
              <a:t> disease or </a:t>
            </a:r>
            <a:r>
              <a:rPr lang="en-GB" dirty="0" err="1" smtClean="0"/>
              <a:t>microalbuminuria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Blood Pressure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GP (</a:t>
            </a:r>
            <a:r>
              <a:rPr lang="en-GB" dirty="0" err="1" smtClean="0"/>
              <a:t>wI</a:t>
            </a:r>
            <a:r>
              <a:rPr lang="en-GB" dirty="0" smtClean="0"/>
              <a:t> in Diabetes)</a:t>
            </a:r>
          </a:p>
          <a:p>
            <a:r>
              <a:rPr lang="en-GB" dirty="0" smtClean="0"/>
              <a:t>Practice Nurse</a:t>
            </a:r>
          </a:p>
          <a:p>
            <a:r>
              <a:rPr lang="en-GB" dirty="0" err="1" smtClean="0"/>
              <a:t>Dietition</a:t>
            </a:r>
            <a:endParaRPr lang="en-GB" dirty="0" smtClean="0"/>
          </a:p>
          <a:p>
            <a:r>
              <a:rPr lang="en-GB" dirty="0" smtClean="0"/>
              <a:t>Diabetic Register</a:t>
            </a:r>
          </a:p>
          <a:p>
            <a:r>
              <a:rPr lang="en-GB" dirty="0" smtClean="0"/>
              <a:t>QOF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Practice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For a person who is 40 yrs old or over:</a:t>
            </a:r>
          </a:p>
          <a:p>
            <a:r>
              <a:rPr lang="en-GB" dirty="0" smtClean="0"/>
              <a:t>Initiate therapy with generic </a:t>
            </a:r>
            <a:r>
              <a:rPr lang="en-GB" dirty="0" err="1" smtClean="0"/>
              <a:t>atorvastatin</a:t>
            </a:r>
            <a:r>
              <a:rPr lang="en-GB" dirty="0" smtClean="0"/>
              <a:t> 20mg</a:t>
            </a:r>
          </a:p>
          <a:p>
            <a:r>
              <a:rPr lang="en-GB" dirty="0" smtClean="0"/>
              <a:t>Repeats lipids 1-3 months then annually</a:t>
            </a:r>
          </a:p>
          <a:p>
            <a:r>
              <a:rPr lang="en-GB" dirty="0" smtClean="0"/>
              <a:t>Target cholesterol &lt; 4 or LDL &lt;2 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Note risk in the &lt; 40 yrs age group should still be considered!!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Cholesterol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Aspirin is not licensed for the primary</a:t>
            </a:r>
          </a:p>
          <a:p>
            <a:pPr algn="ctr">
              <a:buNone/>
            </a:pPr>
            <a:r>
              <a:rPr lang="en-GB" dirty="0" smtClean="0"/>
              <a:t>prevention of vascular events. If aspirin is used</a:t>
            </a:r>
          </a:p>
          <a:p>
            <a:pPr algn="ctr">
              <a:buNone/>
            </a:pPr>
            <a:r>
              <a:rPr lang="en-GB" dirty="0" smtClean="0"/>
              <a:t>in primary prevention, the balance of benefits </a:t>
            </a:r>
          </a:p>
          <a:p>
            <a:pPr algn="ctr">
              <a:buNone/>
            </a:pPr>
            <a:r>
              <a:rPr lang="en-GB" dirty="0" smtClean="0"/>
              <a:t>and risks should be considered for each individual, particularly the presence of risk factors for vascular disease (including conditions such as diabetes) and the risk of gastrointestinal bleeding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Aspirin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/>
          </a:bodyPr>
          <a:lstStyle/>
          <a:p>
            <a:r>
              <a:rPr lang="en-GB" dirty="0"/>
              <a:t>Patient attended last week for Bolton Health Check. Age 56</a:t>
            </a:r>
          </a:p>
          <a:p>
            <a:r>
              <a:rPr lang="en-GB" dirty="0"/>
              <a:t>Overweight BMI=32 Waist=42”</a:t>
            </a:r>
          </a:p>
          <a:p>
            <a:r>
              <a:rPr lang="en-GB" dirty="0"/>
              <a:t>Cholesterol=5.6  IHD risk 17%</a:t>
            </a:r>
          </a:p>
          <a:p>
            <a:r>
              <a:rPr lang="en-GB" dirty="0"/>
              <a:t>BP </a:t>
            </a:r>
            <a:r>
              <a:rPr lang="en-GB" dirty="0" smtClean="0"/>
              <a:t>130/85</a:t>
            </a:r>
          </a:p>
          <a:p>
            <a:r>
              <a:rPr lang="en-GB" dirty="0" smtClean="0"/>
              <a:t>Hba1C - 43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Role 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391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Fasting     Post</a:t>
            </a:r>
          </a:p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&gt;7.0          &gt;11.1             Diabetes Mellitus</a:t>
            </a:r>
          </a:p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&lt;7             &gt;7.8  &lt;11.1    Impaired Glucose Tolerance</a:t>
            </a:r>
          </a:p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6.1 - 6.9     &lt;7.8             Impaired Fasting Glycaemia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0" y="61722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solidFill>
                  <a:schemeClr val="accent1"/>
                </a:solidFill>
                <a:latin typeface="Comic Sans MS" pitchFamily="66" charset="0"/>
              </a:rPr>
              <a:t>Run the consultation...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GB" dirty="0"/>
              <a:t>1 year later. </a:t>
            </a:r>
          </a:p>
          <a:p>
            <a:r>
              <a:rPr lang="en-GB" dirty="0"/>
              <a:t>Overweight BMI=32 Waist=40”</a:t>
            </a:r>
          </a:p>
          <a:p>
            <a:r>
              <a:rPr lang="en-GB" dirty="0"/>
              <a:t>Cholesterol=5.6  IHD risk 17%</a:t>
            </a:r>
          </a:p>
          <a:p>
            <a:r>
              <a:rPr lang="en-GB" dirty="0"/>
              <a:t>BP </a:t>
            </a:r>
            <a:r>
              <a:rPr lang="en-GB" dirty="0" smtClean="0"/>
              <a:t>130/80</a:t>
            </a:r>
          </a:p>
          <a:p>
            <a:r>
              <a:rPr lang="en-GB" dirty="0" smtClean="0"/>
              <a:t>Hba1C - 52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Some thirst</a:t>
            </a:r>
          </a:p>
          <a:p>
            <a:r>
              <a:rPr lang="en-GB" i="1" dirty="0">
                <a:solidFill>
                  <a:schemeClr val="accent1"/>
                </a:solidFill>
                <a:latin typeface="Comic Sans MS" pitchFamily="66" charset="0"/>
              </a:rPr>
              <a:t>Run the consultation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Role play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Any Questions?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level of Hba1c would indicate a diagnosis of diabetes?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current NICE target for HbA1c?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Name any new drugs that have been introduced recently in the </a:t>
            </a:r>
            <a:r>
              <a:rPr lang="en-GB" dirty="0" err="1" smtClean="0"/>
              <a:t>Tx</a:t>
            </a:r>
            <a:r>
              <a:rPr lang="en-GB" dirty="0" smtClean="0"/>
              <a:t> of diabetes?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biggest CV risk factor in a diabetic patient?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Which diabetic patients should be commenced on aspirin 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Quiz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Users\Sheetal\Desktop\patient-centered-car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3744416" cy="3672408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Patients views and preferences integrated into their care</a:t>
            </a:r>
          </a:p>
          <a:p>
            <a:r>
              <a:rPr lang="en-GB" dirty="0" smtClean="0"/>
              <a:t>Involve the patient in decisions about their individual Target HbA1c level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 Centred Care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Offer structured education to every person and/or their carer at and around the time of diagnosis, with annual reinforcement and review</a:t>
            </a:r>
          </a:p>
          <a:p>
            <a:r>
              <a:rPr lang="en-GB" dirty="0" smtClean="0"/>
              <a:t>Provide individualised and ongoing nutritional advice from a healthcare professional with specific expertise and competencies in nutrition</a:t>
            </a:r>
          </a:p>
          <a:p>
            <a:r>
              <a:rPr lang="en-GB" dirty="0" smtClean="0"/>
              <a:t>Use the MDT to achieve this!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 the patient-education programmes available meet the cultural, linguistic, cognitive, and literacy needs within the locality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Culturally Appropriate Education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Men &gt; 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Women &gt; 55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General Population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3.4%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Black</a:t>
                      </a:r>
                      <a:r>
                        <a:rPr lang="en-GB" baseline="0" dirty="0" smtClean="0"/>
                        <a:t> Caribbean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8.4%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Indian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5.9%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Pakistani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8.6%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Bangladeshi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5.2%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Differences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Blood Sugar Control</a:t>
            </a:r>
          </a:p>
          <a:p>
            <a:pPr lvl="1"/>
            <a:r>
              <a:rPr lang="en-GB" dirty="0" smtClean="0"/>
              <a:t>Current treatment</a:t>
            </a:r>
          </a:p>
          <a:p>
            <a:pPr lvl="1"/>
            <a:r>
              <a:rPr lang="en-GB" dirty="0" smtClean="0"/>
              <a:t>Self Management </a:t>
            </a:r>
          </a:p>
          <a:p>
            <a:pPr lvl="1"/>
            <a:r>
              <a:rPr lang="en-GB" dirty="0" smtClean="0"/>
              <a:t>Nutrition</a:t>
            </a:r>
          </a:p>
          <a:p>
            <a:r>
              <a:rPr lang="en-GB" dirty="0" smtClean="0"/>
              <a:t>Cardiovascular risk</a:t>
            </a:r>
          </a:p>
          <a:p>
            <a:pPr lvl="1"/>
            <a:r>
              <a:rPr lang="en-GB" dirty="0" smtClean="0"/>
              <a:t>Lipids</a:t>
            </a:r>
          </a:p>
          <a:p>
            <a:pPr lvl="1"/>
            <a:r>
              <a:rPr lang="en-GB" dirty="0" smtClean="0"/>
              <a:t>Smoking</a:t>
            </a:r>
          </a:p>
          <a:p>
            <a:pPr lvl="1"/>
            <a:r>
              <a:rPr lang="en-GB" dirty="0" smtClean="0"/>
              <a:t>BP</a:t>
            </a:r>
          </a:p>
          <a:p>
            <a:r>
              <a:rPr lang="en-GB" dirty="0" err="1" smtClean="0"/>
              <a:t>Microvascular</a:t>
            </a:r>
            <a:r>
              <a:rPr lang="en-GB" dirty="0" smtClean="0"/>
              <a:t> Complications</a:t>
            </a:r>
          </a:p>
          <a:p>
            <a:pPr lvl="1"/>
            <a:r>
              <a:rPr lang="en-GB" dirty="0" smtClean="0"/>
              <a:t>Feet</a:t>
            </a:r>
          </a:p>
          <a:p>
            <a:pPr lvl="1"/>
            <a:r>
              <a:rPr lang="en-GB" dirty="0" smtClean="0"/>
              <a:t>Kidneys</a:t>
            </a:r>
          </a:p>
          <a:p>
            <a:pPr lvl="1"/>
            <a:r>
              <a:rPr lang="en-GB" dirty="0" smtClean="0"/>
              <a:t>Eyes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Diabetic Review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508</TotalTime>
  <Words>926</Words>
  <Application>Microsoft Office PowerPoint</Application>
  <PresentationFormat>On-screen Show (4:3)</PresentationFormat>
  <Paragraphs>224</Paragraphs>
  <Slides>35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Concourse</vt:lpstr>
      <vt:lpstr>Clip</vt:lpstr>
      <vt:lpstr>Diabetes Mellitus</vt:lpstr>
      <vt:lpstr>Bolton Diabetic Care</vt:lpstr>
      <vt:lpstr>General Practice</vt:lpstr>
      <vt:lpstr>Quiz</vt:lpstr>
      <vt:lpstr>Patient Centred Care</vt:lpstr>
      <vt:lpstr>Education</vt:lpstr>
      <vt:lpstr>Culturally Appropriate Education</vt:lpstr>
      <vt:lpstr>Cultural Differences</vt:lpstr>
      <vt:lpstr>The Diabetic Review</vt:lpstr>
      <vt:lpstr>Conducting the review</vt:lpstr>
      <vt:lpstr>Slide 11</vt:lpstr>
      <vt:lpstr>Slide 12</vt:lpstr>
      <vt:lpstr>Metabolic Syndrome</vt:lpstr>
      <vt:lpstr>Tx of diabetes – Usual Approach</vt:lpstr>
      <vt:lpstr>Alternatives to consider</vt:lpstr>
      <vt:lpstr>DPP-4 Inhibitors and TZD (Glitazones)</vt:lpstr>
      <vt:lpstr>DPP-4 inhibitors and TZD (glitazones)</vt:lpstr>
      <vt:lpstr>Exenatide</vt:lpstr>
      <vt:lpstr>Summary</vt:lpstr>
      <vt:lpstr>Other Antidiabetic drugs</vt:lpstr>
      <vt:lpstr>Sodium Glucose Co-transporter 2 Inhibitors</vt:lpstr>
      <vt:lpstr>Starting Insulin</vt:lpstr>
      <vt:lpstr>When starting insulin therapy, use a structured programme employing active insulin dose titration that encompasses:</vt:lpstr>
      <vt:lpstr>Blood Testing Strips</vt:lpstr>
      <vt:lpstr>Self-monitoring of plasma glucose should be available:</vt:lpstr>
      <vt:lpstr>Assess at least annually and in a structured way:</vt:lpstr>
      <vt:lpstr>Additional Therapy</vt:lpstr>
      <vt:lpstr>Slide 28</vt:lpstr>
      <vt:lpstr>Blood Pressure</vt:lpstr>
      <vt:lpstr>Cholesterol</vt:lpstr>
      <vt:lpstr>Aspirin</vt:lpstr>
      <vt:lpstr>Role play</vt:lpstr>
      <vt:lpstr>Slide 33</vt:lpstr>
      <vt:lpstr>Role play 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</dc:title>
  <dc:creator>Windows User</dc:creator>
  <cp:lastModifiedBy>LT305</cp:lastModifiedBy>
  <cp:revision>45</cp:revision>
  <dcterms:created xsi:type="dcterms:W3CDTF">2011-02-18T19:56:05Z</dcterms:created>
  <dcterms:modified xsi:type="dcterms:W3CDTF">2016-04-28T12:29:59Z</dcterms:modified>
</cp:coreProperties>
</file>