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2"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72"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F2BE9-6650-3248-862A-8C996031AF5B}" type="datetimeFigureOut">
              <a:rPr lang="en-GB" smtClean="0"/>
              <a:t>20/12/2018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F3F8FC-E290-6A46-B33F-A7D2676810CD}" type="slidenum">
              <a:rPr lang="en-GB" smtClean="0"/>
              <a:t>‹#›</a:t>
            </a:fld>
            <a:endParaRPr lang="en-GB"/>
          </a:p>
        </p:txBody>
      </p:sp>
    </p:spTree>
    <p:extLst>
      <p:ext uri="{BB962C8B-B14F-4D97-AF65-F5344CB8AC3E}">
        <p14:creationId xmlns:p14="http://schemas.microsoft.com/office/powerpoint/2010/main" val="130075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56BEC-9D28-46BE-A43B-214C39D7D2AE}" type="datetimeFigureOut">
              <a:rPr lang="en-GB" smtClean="0"/>
              <a:t>20/12/2018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3D69CA-D78B-4B14-B1C2-CB2245012A27}" type="slidenum">
              <a:rPr lang="en-GB" smtClean="0"/>
              <a:t>‹#›</a:t>
            </a:fld>
            <a:endParaRPr lang="en-GB"/>
          </a:p>
        </p:txBody>
      </p:sp>
    </p:spTree>
    <p:extLst>
      <p:ext uri="{BB962C8B-B14F-4D97-AF65-F5344CB8AC3E}">
        <p14:creationId xmlns:p14="http://schemas.microsoft.com/office/powerpoint/2010/main" val="70138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3D69CA-D78B-4B14-B1C2-CB2245012A27}" type="slidenum">
              <a:rPr lang="en-GB" smtClean="0"/>
              <a:t>11</a:t>
            </a:fld>
            <a:endParaRPr lang="en-GB"/>
          </a:p>
        </p:txBody>
      </p:sp>
    </p:spTree>
    <p:extLst>
      <p:ext uri="{BB962C8B-B14F-4D97-AF65-F5344CB8AC3E}">
        <p14:creationId xmlns:p14="http://schemas.microsoft.com/office/powerpoint/2010/main" val="307309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CBDCA1-356D-4401-94FD-957B40BFE736}"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310743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CBDCA1-356D-4401-94FD-957B40BFE736}"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141027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CBDCA1-356D-4401-94FD-957B40BFE736}"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290048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CBDCA1-356D-4401-94FD-957B40BFE736}"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248663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CBDCA1-356D-4401-94FD-957B40BFE736}"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25460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CBDCA1-356D-4401-94FD-957B40BFE736}" type="datetimeFigureOut">
              <a:rPr lang="en-GB" smtClean="0"/>
              <a:t>20/12/2018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16718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CBDCA1-356D-4401-94FD-957B40BFE736}" type="datetimeFigureOut">
              <a:rPr lang="en-GB" smtClean="0"/>
              <a:t>20/12/2018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301919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CBDCA1-356D-4401-94FD-957B40BFE736}" type="datetimeFigureOut">
              <a:rPr lang="en-GB" smtClean="0"/>
              <a:t>20/12/2018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217978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BDCA1-356D-4401-94FD-957B40BFE736}" type="datetimeFigureOut">
              <a:rPr lang="en-GB" smtClean="0"/>
              <a:t>20/12/2018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149255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BDCA1-356D-4401-94FD-957B40BFE736}" type="datetimeFigureOut">
              <a:rPr lang="en-GB" smtClean="0"/>
              <a:t>20/12/2018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255001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BDCA1-356D-4401-94FD-957B40BFE736}" type="datetimeFigureOut">
              <a:rPr lang="en-GB" smtClean="0"/>
              <a:t>20/12/2018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253B4A-BF61-48EA-8901-9904BEBF2974}" type="slidenum">
              <a:rPr lang="en-GB" smtClean="0"/>
              <a:t>‹#›</a:t>
            </a:fld>
            <a:endParaRPr lang="en-GB"/>
          </a:p>
        </p:txBody>
      </p:sp>
    </p:spTree>
    <p:extLst>
      <p:ext uri="{BB962C8B-B14F-4D97-AF65-F5344CB8AC3E}">
        <p14:creationId xmlns:p14="http://schemas.microsoft.com/office/powerpoint/2010/main" val="151558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BDCA1-356D-4401-94FD-957B40BFE736}" type="datetimeFigureOut">
              <a:rPr lang="en-GB" smtClean="0"/>
              <a:t>20/12/2018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53B4A-BF61-48EA-8901-9904BEBF2974}" type="slidenum">
              <a:rPr lang="en-GB" smtClean="0"/>
              <a:t>‹#›</a:t>
            </a:fld>
            <a:endParaRPr lang="en-GB"/>
          </a:p>
        </p:txBody>
      </p:sp>
    </p:spTree>
    <p:extLst>
      <p:ext uri="{BB962C8B-B14F-4D97-AF65-F5344CB8AC3E}">
        <p14:creationId xmlns:p14="http://schemas.microsoft.com/office/powerpoint/2010/main" val="33757370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8"/>
            <a:ext cx="7772400" cy="1470025"/>
          </a:xfrm>
        </p:spPr>
        <p:txBody>
          <a:bodyPr/>
          <a:lstStyle/>
          <a:p>
            <a:r>
              <a:rPr lang="en-GB" dirty="0" smtClean="0"/>
              <a:t>The role of the Physiotherapist in MSK</a:t>
            </a:r>
            <a:endParaRPr lang="en-GB" dirty="0"/>
          </a:p>
        </p:txBody>
      </p:sp>
      <p:sp>
        <p:nvSpPr>
          <p:cNvPr id="3" name="Subtitle 2"/>
          <p:cNvSpPr>
            <a:spLocks noGrp="1"/>
          </p:cNvSpPr>
          <p:nvPr>
            <p:ph type="subTitle" idx="1"/>
          </p:nvPr>
        </p:nvSpPr>
        <p:spPr>
          <a:xfrm>
            <a:off x="1113384" y="3122427"/>
            <a:ext cx="6768752" cy="2376264"/>
          </a:xfrm>
        </p:spPr>
        <p:txBody>
          <a:bodyPr>
            <a:normAutofit lnSpcReduction="10000"/>
          </a:bodyPr>
          <a:lstStyle/>
          <a:p>
            <a:r>
              <a:rPr lang="en-GB" sz="2400" dirty="0" smtClean="0">
                <a:solidFill>
                  <a:schemeClr val="tx2"/>
                </a:solidFill>
              </a:rPr>
              <a:t>Jean </a:t>
            </a:r>
            <a:r>
              <a:rPr lang="en-GB" sz="2400" dirty="0" err="1" smtClean="0">
                <a:solidFill>
                  <a:schemeClr val="tx2"/>
                </a:solidFill>
              </a:rPr>
              <a:t>Slavin</a:t>
            </a:r>
            <a:r>
              <a:rPr lang="en-GB" sz="2400" dirty="0" smtClean="0">
                <a:solidFill>
                  <a:schemeClr val="tx2"/>
                </a:solidFill>
              </a:rPr>
              <a:t> MSc (Man </a:t>
            </a:r>
            <a:r>
              <a:rPr lang="en-GB" sz="2400" dirty="0" err="1" smtClean="0">
                <a:solidFill>
                  <a:schemeClr val="tx2"/>
                </a:solidFill>
              </a:rPr>
              <a:t>Ther</a:t>
            </a:r>
            <a:r>
              <a:rPr lang="en-GB" sz="2400" dirty="0" smtClean="0">
                <a:solidFill>
                  <a:schemeClr val="tx2"/>
                </a:solidFill>
              </a:rPr>
              <a:t>) MMACP MCSP</a:t>
            </a:r>
          </a:p>
          <a:p>
            <a:r>
              <a:rPr lang="en-GB" sz="2400" dirty="0" smtClean="0">
                <a:solidFill>
                  <a:schemeClr val="tx2"/>
                </a:solidFill>
              </a:rPr>
              <a:t>Lead ESP Physiotherapist, Outpatient Physiotherapy and Spinal Orthopaedic Clinic, Luton and Dunstable University NHS Trust </a:t>
            </a:r>
          </a:p>
          <a:p>
            <a:r>
              <a:rPr lang="en-GB" sz="2400" dirty="0" smtClean="0">
                <a:solidFill>
                  <a:schemeClr val="tx2"/>
                </a:solidFill>
              </a:rPr>
              <a:t>ESP and Triage Clinician for CIRCLE MSK services for Bedford and </a:t>
            </a:r>
            <a:r>
              <a:rPr lang="en-GB" sz="2400" dirty="0">
                <a:solidFill>
                  <a:schemeClr val="tx2"/>
                </a:solidFill>
              </a:rPr>
              <a:t>R</a:t>
            </a:r>
            <a:r>
              <a:rPr lang="en-GB" sz="2400" dirty="0" smtClean="0">
                <a:solidFill>
                  <a:schemeClr val="tx2"/>
                </a:solidFill>
              </a:rPr>
              <a:t>ushcliffe </a:t>
            </a:r>
          </a:p>
          <a:p>
            <a:endParaRPr lang="en-GB" dirty="0"/>
          </a:p>
        </p:txBody>
      </p:sp>
      <p:sp>
        <p:nvSpPr>
          <p:cNvPr id="4" name="TextBox 3"/>
          <p:cNvSpPr txBox="1"/>
          <p:nvPr/>
        </p:nvSpPr>
        <p:spPr>
          <a:xfrm>
            <a:off x="5796136" y="5810325"/>
            <a:ext cx="2952328" cy="369332"/>
          </a:xfrm>
          <a:prstGeom prst="rect">
            <a:avLst/>
          </a:prstGeom>
          <a:noFill/>
        </p:spPr>
        <p:txBody>
          <a:bodyPr wrap="square" rtlCol="0">
            <a:spAutoFit/>
          </a:bodyPr>
          <a:lstStyle/>
          <a:p>
            <a:r>
              <a:rPr lang="en-GB" dirty="0" smtClean="0"/>
              <a:t>December 2018</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869160"/>
            <a:ext cx="866775"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1468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differentiate </a:t>
            </a:r>
            <a:endParaRPr lang="en-GB" dirty="0"/>
          </a:p>
        </p:txBody>
      </p:sp>
      <p:sp>
        <p:nvSpPr>
          <p:cNvPr id="3" name="Content Placeholder 2"/>
          <p:cNvSpPr>
            <a:spLocks noGrp="1"/>
          </p:cNvSpPr>
          <p:nvPr>
            <p:ph idx="1"/>
          </p:nvPr>
        </p:nvSpPr>
        <p:spPr>
          <a:xfrm>
            <a:off x="251520" y="1412776"/>
            <a:ext cx="8640960" cy="4824536"/>
          </a:xfrm>
        </p:spPr>
        <p:txBody>
          <a:bodyPr>
            <a:normAutofit fontScale="85000" lnSpcReduction="20000"/>
          </a:bodyPr>
          <a:lstStyle/>
          <a:p>
            <a:r>
              <a:rPr lang="en-GB" dirty="0" smtClean="0"/>
              <a:t>Range of movement- capsular vs non capsular </a:t>
            </a:r>
          </a:p>
          <a:p>
            <a:r>
              <a:rPr lang="en-GB" dirty="0" smtClean="0"/>
              <a:t>Muscle weakness</a:t>
            </a:r>
          </a:p>
          <a:p>
            <a:r>
              <a:rPr lang="en-GB" dirty="0" smtClean="0"/>
              <a:t>Special Tests: </a:t>
            </a:r>
            <a:r>
              <a:rPr lang="en-GB" dirty="0" err="1" smtClean="0"/>
              <a:t>Jobe’s</a:t>
            </a:r>
            <a:r>
              <a:rPr lang="en-GB" dirty="0" smtClean="0"/>
              <a:t> (empty can), Hawkins Kennedy, belly press, sulcus sign, relocation test </a:t>
            </a:r>
          </a:p>
          <a:p>
            <a:r>
              <a:rPr lang="en-GB" dirty="0"/>
              <a:t>P</a:t>
            </a:r>
            <a:r>
              <a:rPr lang="en-GB" dirty="0" smtClean="0"/>
              <a:t>alpation</a:t>
            </a:r>
          </a:p>
          <a:p>
            <a:pPr marL="0" indent="0">
              <a:buNone/>
            </a:pPr>
            <a:r>
              <a:rPr lang="en-GB" b="1" dirty="0"/>
              <a:t> </a:t>
            </a:r>
            <a:r>
              <a:rPr lang="en-GB" b="1" dirty="0" smtClean="0"/>
              <a:t>            </a:t>
            </a:r>
          </a:p>
          <a:p>
            <a:pPr marL="0" indent="0">
              <a:buNone/>
            </a:pPr>
            <a:r>
              <a:rPr lang="en-GB" b="1" dirty="0" smtClean="0">
                <a:latin typeface="+mj-lt"/>
              </a:rPr>
              <a:t>Simple advice to give prior to physio referral</a:t>
            </a:r>
          </a:p>
          <a:p>
            <a:r>
              <a:rPr lang="en-GB" dirty="0" smtClean="0"/>
              <a:t>Maintain good posture with shoulders back </a:t>
            </a:r>
          </a:p>
          <a:p>
            <a:r>
              <a:rPr lang="en-GB" dirty="0" smtClean="0"/>
              <a:t>Home heat/ ice advice </a:t>
            </a:r>
          </a:p>
          <a:p>
            <a:r>
              <a:rPr lang="en-GB" dirty="0" smtClean="0"/>
              <a:t>Painkillers/ NSAIDs as required</a:t>
            </a:r>
          </a:p>
          <a:p>
            <a:r>
              <a:rPr lang="en-GB" dirty="0" smtClean="0"/>
              <a:t>Maintain range of movement as much as possible, shoulder girdle and shoulder joint  </a:t>
            </a:r>
            <a:endParaRPr lang="en-GB" dirty="0"/>
          </a:p>
        </p:txBody>
      </p:sp>
    </p:spTree>
    <p:extLst>
      <p:ext uri="{BB962C8B-B14F-4D97-AF65-F5344CB8AC3E}">
        <p14:creationId xmlns:p14="http://schemas.microsoft.com/office/powerpoint/2010/main" val="1764820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59832" y="402805"/>
            <a:ext cx="2520280" cy="369332"/>
          </a:xfrm>
          <a:prstGeom prst="rect">
            <a:avLst/>
          </a:prstGeom>
          <a:solidFill>
            <a:srgbClr val="FFFF00"/>
          </a:solidFill>
          <a:ln w="12700">
            <a:solidFill>
              <a:srgbClr val="002060"/>
            </a:solidFill>
          </a:ln>
        </p:spPr>
        <p:txBody>
          <a:bodyPr wrap="square" rtlCol="0">
            <a:spAutoFit/>
          </a:bodyPr>
          <a:lstStyle/>
          <a:p>
            <a:r>
              <a:rPr lang="en-GB" dirty="0" smtClean="0"/>
              <a:t>Capsular vs non capsular</a:t>
            </a:r>
            <a:endParaRPr lang="en-GB" dirty="0"/>
          </a:p>
        </p:txBody>
      </p:sp>
      <p:cxnSp>
        <p:nvCxnSpPr>
          <p:cNvPr id="7" name="Straight Arrow Connector 6"/>
          <p:cNvCxnSpPr/>
          <p:nvPr/>
        </p:nvCxnSpPr>
        <p:spPr>
          <a:xfrm flipH="1">
            <a:off x="2771800" y="773996"/>
            <a:ext cx="1152128" cy="247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88024" y="772137"/>
            <a:ext cx="1260140" cy="1992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47664" y="1012707"/>
            <a:ext cx="1224136" cy="369332"/>
          </a:xfrm>
          <a:prstGeom prst="rect">
            <a:avLst/>
          </a:prstGeom>
          <a:solidFill>
            <a:srgbClr val="FFFF00"/>
          </a:solidFill>
          <a:ln w="12700">
            <a:solidFill>
              <a:srgbClr val="002060"/>
            </a:solidFill>
          </a:ln>
        </p:spPr>
        <p:txBody>
          <a:bodyPr wrap="square" rtlCol="0">
            <a:spAutoFit/>
          </a:bodyPr>
          <a:lstStyle/>
          <a:p>
            <a:r>
              <a:rPr lang="en-GB" dirty="0" smtClean="0"/>
              <a:t>  Capsular</a:t>
            </a:r>
            <a:endParaRPr lang="en-GB" dirty="0"/>
          </a:p>
        </p:txBody>
      </p:sp>
      <p:sp>
        <p:nvSpPr>
          <p:cNvPr id="12" name="TextBox 11"/>
          <p:cNvSpPr txBox="1"/>
          <p:nvPr/>
        </p:nvSpPr>
        <p:spPr>
          <a:xfrm>
            <a:off x="5415028" y="971436"/>
            <a:ext cx="1440160" cy="369332"/>
          </a:xfrm>
          <a:prstGeom prst="rect">
            <a:avLst/>
          </a:prstGeom>
          <a:solidFill>
            <a:srgbClr val="FFFF00"/>
          </a:solidFill>
          <a:ln>
            <a:solidFill>
              <a:srgbClr val="002060"/>
            </a:solidFill>
          </a:ln>
        </p:spPr>
        <p:txBody>
          <a:bodyPr wrap="square" rtlCol="0">
            <a:spAutoFit/>
          </a:bodyPr>
          <a:lstStyle/>
          <a:p>
            <a:r>
              <a:rPr lang="en-GB" dirty="0" smtClean="0"/>
              <a:t>Non Capsular</a:t>
            </a:r>
            <a:endParaRPr lang="en-GB" dirty="0"/>
          </a:p>
        </p:txBody>
      </p:sp>
      <p:cxnSp>
        <p:nvCxnSpPr>
          <p:cNvPr id="17" name="Straight Arrow Connector 16"/>
          <p:cNvCxnSpPr/>
          <p:nvPr/>
        </p:nvCxnSpPr>
        <p:spPr>
          <a:xfrm flipH="1">
            <a:off x="1376644" y="1399762"/>
            <a:ext cx="522058" cy="499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2"/>
          </p:cNvCxnSpPr>
          <p:nvPr/>
        </p:nvCxnSpPr>
        <p:spPr>
          <a:xfrm>
            <a:off x="2159732" y="1382039"/>
            <a:ext cx="378042" cy="499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5508104" y="1340768"/>
            <a:ext cx="540060" cy="5923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2" idx="2"/>
          </p:cNvCxnSpPr>
          <p:nvPr/>
        </p:nvCxnSpPr>
        <p:spPr>
          <a:xfrm>
            <a:off x="6135108" y="1340768"/>
            <a:ext cx="813156" cy="571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13538" y="1911824"/>
            <a:ext cx="1224136" cy="369332"/>
          </a:xfrm>
          <a:prstGeom prst="rect">
            <a:avLst/>
          </a:prstGeom>
          <a:solidFill>
            <a:srgbClr val="FFFF00"/>
          </a:solidFill>
          <a:ln>
            <a:solidFill>
              <a:srgbClr val="002060"/>
            </a:solidFill>
          </a:ln>
        </p:spPr>
        <p:txBody>
          <a:bodyPr wrap="square" rtlCol="0">
            <a:spAutoFit/>
          </a:bodyPr>
          <a:lstStyle/>
          <a:p>
            <a:r>
              <a:rPr lang="en-GB" dirty="0" smtClean="0"/>
              <a:t>Weakness</a:t>
            </a:r>
            <a:endParaRPr lang="en-GB" dirty="0"/>
          </a:p>
        </p:txBody>
      </p:sp>
      <p:sp>
        <p:nvSpPr>
          <p:cNvPr id="26" name="TextBox 25"/>
          <p:cNvSpPr txBox="1"/>
          <p:nvPr/>
        </p:nvSpPr>
        <p:spPr>
          <a:xfrm>
            <a:off x="2251867" y="1886780"/>
            <a:ext cx="1512168" cy="369332"/>
          </a:xfrm>
          <a:prstGeom prst="rect">
            <a:avLst/>
          </a:prstGeom>
          <a:solidFill>
            <a:srgbClr val="FFFF00"/>
          </a:solidFill>
          <a:ln>
            <a:solidFill>
              <a:srgbClr val="002060"/>
            </a:solidFill>
          </a:ln>
        </p:spPr>
        <p:txBody>
          <a:bodyPr wrap="square" rtlCol="0">
            <a:spAutoFit/>
          </a:bodyPr>
          <a:lstStyle/>
          <a:p>
            <a:r>
              <a:rPr lang="en-GB" dirty="0" smtClean="0"/>
              <a:t>No weakness</a:t>
            </a:r>
            <a:endParaRPr lang="en-GB" dirty="0"/>
          </a:p>
        </p:txBody>
      </p:sp>
      <p:sp>
        <p:nvSpPr>
          <p:cNvPr id="27" name="TextBox 26"/>
          <p:cNvSpPr txBox="1"/>
          <p:nvPr/>
        </p:nvSpPr>
        <p:spPr>
          <a:xfrm>
            <a:off x="4694948" y="1748419"/>
            <a:ext cx="1440160" cy="369332"/>
          </a:xfrm>
          <a:prstGeom prst="rect">
            <a:avLst/>
          </a:prstGeom>
          <a:solidFill>
            <a:srgbClr val="FFFF00"/>
          </a:solidFill>
          <a:ln>
            <a:solidFill>
              <a:srgbClr val="002060"/>
            </a:solidFill>
          </a:ln>
        </p:spPr>
        <p:txBody>
          <a:bodyPr wrap="square" rtlCol="0">
            <a:spAutoFit/>
          </a:bodyPr>
          <a:lstStyle/>
          <a:p>
            <a:r>
              <a:rPr lang="en-GB" dirty="0" smtClean="0"/>
              <a:t>Weakness</a:t>
            </a:r>
            <a:endParaRPr lang="en-GB" dirty="0"/>
          </a:p>
        </p:txBody>
      </p:sp>
      <p:sp>
        <p:nvSpPr>
          <p:cNvPr id="28" name="TextBox 27"/>
          <p:cNvSpPr txBox="1"/>
          <p:nvPr/>
        </p:nvSpPr>
        <p:spPr>
          <a:xfrm>
            <a:off x="6660232" y="1926391"/>
            <a:ext cx="1440160" cy="369332"/>
          </a:xfrm>
          <a:prstGeom prst="rect">
            <a:avLst/>
          </a:prstGeom>
          <a:solidFill>
            <a:srgbClr val="FFFF00"/>
          </a:solidFill>
          <a:ln>
            <a:solidFill>
              <a:srgbClr val="002060"/>
            </a:solidFill>
          </a:ln>
        </p:spPr>
        <p:txBody>
          <a:bodyPr wrap="square" rtlCol="0">
            <a:spAutoFit/>
          </a:bodyPr>
          <a:lstStyle/>
          <a:p>
            <a:r>
              <a:rPr lang="en-GB" dirty="0" smtClean="0"/>
              <a:t>No weakness</a:t>
            </a:r>
            <a:endParaRPr lang="en-GB" dirty="0"/>
          </a:p>
        </p:txBody>
      </p:sp>
      <p:cxnSp>
        <p:nvCxnSpPr>
          <p:cNvPr id="32" name="Straight Arrow Connector 31"/>
          <p:cNvCxnSpPr>
            <a:stCxn id="25" idx="2"/>
          </p:cNvCxnSpPr>
          <p:nvPr/>
        </p:nvCxnSpPr>
        <p:spPr>
          <a:xfrm>
            <a:off x="1025606" y="2281156"/>
            <a:ext cx="0" cy="4908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81246" y="2808363"/>
            <a:ext cx="1314146" cy="1200329"/>
          </a:xfrm>
          <a:prstGeom prst="rect">
            <a:avLst/>
          </a:prstGeom>
          <a:solidFill>
            <a:srgbClr val="FFFF00"/>
          </a:solidFill>
          <a:ln>
            <a:solidFill>
              <a:srgbClr val="002060"/>
            </a:solidFill>
          </a:ln>
        </p:spPr>
        <p:txBody>
          <a:bodyPr wrap="square" rtlCol="0">
            <a:spAutoFit/>
          </a:bodyPr>
          <a:lstStyle/>
          <a:p>
            <a:r>
              <a:rPr lang="en-GB" dirty="0" smtClean="0"/>
              <a:t>Possible significant rotator cuff tear + OA</a:t>
            </a:r>
            <a:endParaRPr lang="en-GB" dirty="0"/>
          </a:p>
        </p:txBody>
      </p:sp>
      <p:cxnSp>
        <p:nvCxnSpPr>
          <p:cNvPr id="36" name="Straight Arrow Connector 35"/>
          <p:cNvCxnSpPr>
            <a:stCxn id="33" idx="2"/>
            <a:endCxn id="41" idx="0"/>
          </p:cNvCxnSpPr>
          <p:nvPr/>
        </p:nvCxnSpPr>
        <p:spPr>
          <a:xfrm flipH="1">
            <a:off x="734435" y="4008692"/>
            <a:ext cx="203884" cy="3809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81246" y="4389631"/>
            <a:ext cx="906378" cy="646331"/>
          </a:xfrm>
          <a:prstGeom prst="rect">
            <a:avLst/>
          </a:prstGeom>
          <a:solidFill>
            <a:srgbClr val="FFFF00"/>
          </a:solidFill>
          <a:ln>
            <a:solidFill>
              <a:srgbClr val="002060"/>
            </a:solidFill>
          </a:ln>
        </p:spPr>
        <p:txBody>
          <a:bodyPr wrap="square" rtlCol="0">
            <a:spAutoFit/>
          </a:bodyPr>
          <a:lstStyle/>
          <a:p>
            <a:r>
              <a:rPr lang="en-GB" dirty="0" smtClean="0"/>
              <a:t>Recent onset </a:t>
            </a:r>
            <a:endParaRPr lang="en-GB" dirty="0"/>
          </a:p>
        </p:txBody>
      </p:sp>
      <p:sp>
        <p:nvSpPr>
          <p:cNvPr id="43" name="TextBox 42"/>
          <p:cNvSpPr txBox="1"/>
          <p:nvPr/>
        </p:nvSpPr>
        <p:spPr>
          <a:xfrm>
            <a:off x="1353548" y="4558780"/>
            <a:ext cx="945105" cy="369332"/>
          </a:xfrm>
          <a:prstGeom prst="rect">
            <a:avLst/>
          </a:prstGeom>
          <a:solidFill>
            <a:srgbClr val="FFFF00"/>
          </a:solidFill>
          <a:ln>
            <a:solidFill>
              <a:srgbClr val="002060"/>
            </a:solidFill>
          </a:ln>
        </p:spPr>
        <p:txBody>
          <a:bodyPr wrap="square" rtlCol="0">
            <a:spAutoFit/>
          </a:bodyPr>
          <a:lstStyle/>
          <a:p>
            <a:r>
              <a:rPr lang="en-GB" dirty="0" smtClean="0"/>
              <a:t>Chronic </a:t>
            </a:r>
            <a:endParaRPr lang="en-GB" dirty="0"/>
          </a:p>
        </p:txBody>
      </p:sp>
      <p:cxnSp>
        <p:nvCxnSpPr>
          <p:cNvPr id="45" name="Straight Arrow Connector 44"/>
          <p:cNvCxnSpPr>
            <a:endCxn id="43" idx="0"/>
          </p:cNvCxnSpPr>
          <p:nvPr/>
        </p:nvCxnSpPr>
        <p:spPr>
          <a:xfrm>
            <a:off x="1137524" y="4030917"/>
            <a:ext cx="688577" cy="527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9323" y="5838422"/>
            <a:ext cx="1130223" cy="369332"/>
          </a:xfrm>
          <a:prstGeom prst="rect">
            <a:avLst/>
          </a:prstGeom>
          <a:solidFill>
            <a:srgbClr val="FFFF00"/>
          </a:solidFill>
          <a:ln>
            <a:solidFill>
              <a:srgbClr val="002060"/>
            </a:solidFill>
          </a:ln>
        </p:spPr>
        <p:txBody>
          <a:bodyPr wrap="square" rtlCol="0">
            <a:spAutoFit/>
          </a:bodyPr>
          <a:lstStyle/>
          <a:p>
            <a:r>
              <a:rPr lang="en-GB" dirty="0" smtClean="0"/>
              <a:t>  ?Surgery </a:t>
            </a:r>
            <a:endParaRPr lang="en-GB" dirty="0"/>
          </a:p>
        </p:txBody>
      </p:sp>
      <p:sp>
        <p:nvSpPr>
          <p:cNvPr id="47" name="TextBox 46"/>
          <p:cNvSpPr txBox="1"/>
          <p:nvPr/>
        </p:nvSpPr>
        <p:spPr>
          <a:xfrm>
            <a:off x="2095098" y="2587371"/>
            <a:ext cx="1267016" cy="923330"/>
          </a:xfrm>
          <a:prstGeom prst="rect">
            <a:avLst/>
          </a:prstGeom>
          <a:solidFill>
            <a:srgbClr val="FFFF00"/>
          </a:solidFill>
          <a:ln>
            <a:solidFill>
              <a:srgbClr val="002060"/>
            </a:solidFill>
          </a:ln>
        </p:spPr>
        <p:txBody>
          <a:bodyPr wrap="square" rtlCol="0">
            <a:spAutoFit/>
          </a:bodyPr>
          <a:lstStyle/>
          <a:p>
            <a:r>
              <a:rPr lang="en-GB" dirty="0" smtClean="0"/>
              <a:t>?OA/RA</a:t>
            </a:r>
          </a:p>
          <a:p>
            <a:r>
              <a:rPr lang="en-GB" dirty="0" smtClean="0"/>
              <a:t>?frozen shoulder</a:t>
            </a:r>
            <a:endParaRPr lang="en-GB" dirty="0"/>
          </a:p>
        </p:txBody>
      </p:sp>
      <p:sp>
        <p:nvSpPr>
          <p:cNvPr id="48" name="TextBox 47"/>
          <p:cNvSpPr txBox="1"/>
          <p:nvPr/>
        </p:nvSpPr>
        <p:spPr>
          <a:xfrm>
            <a:off x="2443400" y="4040334"/>
            <a:ext cx="2056592" cy="646331"/>
          </a:xfrm>
          <a:prstGeom prst="rect">
            <a:avLst/>
          </a:prstGeom>
          <a:solidFill>
            <a:srgbClr val="FFFF00"/>
          </a:solidFill>
          <a:ln>
            <a:solidFill>
              <a:srgbClr val="002060"/>
            </a:solidFill>
          </a:ln>
        </p:spPr>
        <p:txBody>
          <a:bodyPr wrap="square" rtlCol="0">
            <a:spAutoFit/>
          </a:bodyPr>
          <a:lstStyle/>
          <a:p>
            <a:r>
              <a:rPr lang="en-GB" dirty="0" smtClean="0"/>
              <a:t> X-ray to confirm if severe loss of range </a:t>
            </a:r>
            <a:endParaRPr lang="en-GB" dirty="0"/>
          </a:p>
        </p:txBody>
      </p:sp>
      <p:cxnSp>
        <p:nvCxnSpPr>
          <p:cNvPr id="50" name="Straight Arrow Connector 49"/>
          <p:cNvCxnSpPr>
            <a:stCxn id="41" idx="2"/>
            <a:endCxn id="105" idx="0"/>
          </p:cNvCxnSpPr>
          <p:nvPr/>
        </p:nvCxnSpPr>
        <p:spPr>
          <a:xfrm>
            <a:off x="734435" y="5035962"/>
            <a:ext cx="66146" cy="2047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023654" y="5646405"/>
            <a:ext cx="1028239" cy="646331"/>
          </a:xfrm>
          <a:prstGeom prst="rect">
            <a:avLst/>
          </a:prstGeom>
          <a:solidFill>
            <a:srgbClr val="FFFF00"/>
          </a:solidFill>
          <a:ln>
            <a:solidFill>
              <a:srgbClr val="002060"/>
            </a:solidFill>
          </a:ln>
        </p:spPr>
        <p:txBody>
          <a:bodyPr wrap="square" rtlCol="0">
            <a:spAutoFit/>
          </a:bodyPr>
          <a:lstStyle/>
          <a:p>
            <a:r>
              <a:rPr lang="en-GB" dirty="0" smtClean="0"/>
              <a:t>Physio / rehab</a:t>
            </a:r>
            <a:endParaRPr lang="en-GB" dirty="0"/>
          </a:p>
        </p:txBody>
      </p:sp>
      <p:cxnSp>
        <p:nvCxnSpPr>
          <p:cNvPr id="53" name="Straight Arrow Connector 52"/>
          <p:cNvCxnSpPr/>
          <p:nvPr/>
        </p:nvCxnSpPr>
        <p:spPr>
          <a:xfrm>
            <a:off x="1960647" y="5019036"/>
            <a:ext cx="388106" cy="661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47" idx="0"/>
          </p:cNvCxnSpPr>
          <p:nvPr/>
        </p:nvCxnSpPr>
        <p:spPr>
          <a:xfrm>
            <a:off x="2643096" y="1949897"/>
            <a:ext cx="85510" cy="6374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799866" y="3493781"/>
            <a:ext cx="193521" cy="5465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2254379" y="3515592"/>
            <a:ext cx="189021" cy="2152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851920" y="2485198"/>
            <a:ext cx="1368152" cy="646331"/>
          </a:xfrm>
          <a:prstGeom prst="rect">
            <a:avLst/>
          </a:prstGeom>
          <a:solidFill>
            <a:srgbClr val="FFFF00"/>
          </a:solidFill>
          <a:ln>
            <a:solidFill>
              <a:srgbClr val="002060"/>
            </a:solidFill>
          </a:ln>
        </p:spPr>
        <p:txBody>
          <a:bodyPr wrap="square" rtlCol="0">
            <a:spAutoFit/>
          </a:bodyPr>
          <a:lstStyle/>
          <a:p>
            <a:r>
              <a:rPr lang="en-GB" dirty="0" smtClean="0"/>
              <a:t>Recent onset/injury </a:t>
            </a:r>
            <a:endParaRPr lang="en-GB" dirty="0"/>
          </a:p>
        </p:txBody>
      </p:sp>
      <p:sp>
        <p:nvSpPr>
          <p:cNvPr id="61" name="TextBox 60"/>
          <p:cNvSpPr txBox="1"/>
          <p:nvPr/>
        </p:nvSpPr>
        <p:spPr>
          <a:xfrm>
            <a:off x="5605582" y="2587371"/>
            <a:ext cx="936104" cy="369332"/>
          </a:xfrm>
          <a:prstGeom prst="rect">
            <a:avLst/>
          </a:prstGeom>
          <a:solidFill>
            <a:srgbClr val="FFFF00"/>
          </a:solidFill>
          <a:ln>
            <a:solidFill>
              <a:srgbClr val="002060"/>
            </a:solidFill>
          </a:ln>
        </p:spPr>
        <p:txBody>
          <a:bodyPr wrap="square" rtlCol="0">
            <a:spAutoFit/>
          </a:bodyPr>
          <a:lstStyle/>
          <a:p>
            <a:r>
              <a:rPr lang="en-GB" dirty="0" smtClean="0"/>
              <a:t>Chronic </a:t>
            </a:r>
            <a:endParaRPr lang="en-GB" dirty="0"/>
          </a:p>
        </p:txBody>
      </p:sp>
      <p:cxnSp>
        <p:nvCxnSpPr>
          <p:cNvPr id="63" name="Straight Arrow Connector 62"/>
          <p:cNvCxnSpPr/>
          <p:nvPr/>
        </p:nvCxnSpPr>
        <p:spPr>
          <a:xfrm flipH="1">
            <a:off x="5004048" y="2281156"/>
            <a:ext cx="216024" cy="2040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5526106" y="2291110"/>
            <a:ext cx="324036" cy="276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121950" y="5811753"/>
            <a:ext cx="1296144" cy="369332"/>
          </a:xfrm>
          <a:prstGeom prst="rect">
            <a:avLst/>
          </a:prstGeom>
          <a:solidFill>
            <a:srgbClr val="FFFF00"/>
          </a:solidFill>
          <a:ln>
            <a:solidFill>
              <a:srgbClr val="002060"/>
            </a:solidFill>
          </a:ln>
        </p:spPr>
        <p:txBody>
          <a:bodyPr wrap="square" rtlCol="0">
            <a:spAutoFit/>
          </a:bodyPr>
          <a:lstStyle/>
          <a:p>
            <a:r>
              <a:rPr lang="en-GB" dirty="0" smtClean="0"/>
              <a:t> ? </a:t>
            </a:r>
            <a:r>
              <a:rPr lang="en-GB" dirty="0"/>
              <a:t>S</a:t>
            </a:r>
            <a:r>
              <a:rPr lang="en-GB" dirty="0" smtClean="0"/>
              <a:t>urgery</a:t>
            </a:r>
            <a:endParaRPr lang="en-GB" dirty="0"/>
          </a:p>
        </p:txBody>
      </p:sp>
      <p:cxnSp>
        <p:nvCxnSpPr>
          <p:cNvPr id="71" name="Straight Arrow Connector 70"/>
          <p:cNvCxnSpPr>
            <a:endCxn id="115" idx="0"/>
          </p:cNvCxnSpPr>
          <p:nvPr/>
        </p:nvCxnSpPr>
        <p:spPr>
          <a:xfrm>
            <a:off x="4694948" y="3131529"/>
            <a:ext cx="93076" cy="1947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0" idx="2"/>
          </p:cNvCxnSpPr>
          <p:nvPr/>
        </p:nvCxnSpPr>
        <p:spPr>
          <a:xfrm>
            <a:off x="4535996" y="3131529"/>
            <a:ext cx="72008" cy="1739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3007952" y="4871331"/>
            <a:ext cx="1600052" cy="7179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7164288" y="5474039"/>
            <a:ext cx="1008112" cy="646331"/>
          </a:xfrm>
          <a:prstGeom prst="rect">
            <a:avLst/>
          </a:prstGeom>
          <a:solidFill>
            <a:srgbClr val="FFFF00"/>
          </a:solidFill>
          <a:ln>
            <a:solidFill>
              <a:srgbClr val="002060"/>
            </a:solidFill>
          </a:ln>
        </p:spPr>
        <p:txBody>
          <a:bodyPr wrap="square" rtlCol="0">
            <a:spAutoFit/>
          </a:bodyPr>
          <a:lstStyle/>
          <a:p>
            <a:r>
              <a:rPr lang="en-GB" dirty="0" smtClean="0"/>
              <a:t>Physio/</a:t>
            </a:r>
          </a:p>
          <a:p>
            <a:r>
              <a:rPr lang="en-GB" dirty="0" smtClean="0"/>
              <a:t>rehab</a:t>
            </a:r>
            <a:endParaRPr lang="en-GB" dirty="0"/>
          </a:p>
        </p:txBody>
      </p:sp>
      <p:cxnSp>
        <p:nvCxnSpPr>
          <p:cNvPr id="83" name="Straight Arrow Connector 82"/>
          <p:cNvCxnSpPr/>
          <p:nvPr/>
        </p:nvCxnSpPr>
        <p:spPr>
          <a:xfrm>
            <a:off x="7668344" y="2302417"/>
            <a:ext cx="72008" cy="3150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004048" y="3309115"/>
            <a:ext cx="1224136" cy="369332"/>
          </a:xfrm>
          <a:prstGeom prst="rect">
            <a:avLst/>
          </a:prstGeom>
          <a:solidFill>
            <a:srgbClr val="FFFF00"/>
          </a:solidFill>
          <a:ln>
            <a:solidFill>
              <a:srgbClr val="002060"/>
            </a:solidFill>
          </a:ln>
        </p:spPr>
        <p:txBody>
          <a:bodyPr wrap="square" rtlCol="0">
            <a:spAutoFit/>
          </a:bodyPr>
          <a:lstStyle/>
          <a:p>
            <a:r>
              <a:rPr lang="en-GB" dirty="0" smtClean="0"/>
              <a:t>Instability </a:t>
            </a:r>
            <a:endParaRPr lang="en-GB" dirty="0"/>
          </a:p>
        </p:txBody>
      </p:sp>
      <p:cxnSp>
        <p:nvCxnSpPr>
          <p:cNvPr id="86" name="Straight Arrow Connector 85"/>
          <p:cNvCxnSpPr/>
          <p:nvPr/>
        </p:nvCxnSpPr>
        <p:spPr>
          <a:xfrm>
            <a:off x="4860032" y="3125104"/>
            <a:ext cx="144016" cy="184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4" idx="2"/>
            <a:endCxn id="89" idx="0"/>
          </p:cNvCxnSpPr>
          <p:nvPr/>
        </p:nvCxnSpPr>
        <p:spPr>
          <a:xfrm flipH="1">
            <a:off x="5544108" y="3678447"/>
            <a:ext cx="72008" cy="13575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238074" y="5035962"/>
            <a:ext cx="612068" cy="369332"/>
          </a:xfrm>
          <a:prstGeom prst="rect">
            <a:avLst/>
          </a:prstGeom>
          <a:solidFill>
            <a:srgbClr val="FFFF00"/>
          </a:solidFill>
          <a:ln>
            <a:solidFill>
              <a:srgbClr val="002060"/>
            </a:solidFill>
          </a:ln>
        </p:spPr>
        <p:txBody>
          <a:bodyPr wrap="square" rtlCol="0">
            <a:spAutoFit/>
          </a:bodyPr>
          <a:lstStyle/>
          <a:p>
            <a:r>
              <a:rPr lang="en-GB" dirty="0" smtClean="0"/>
              <a:t>MRI</a:t>
            </a:r>
            <a:endParaRPr lang="en-GB" dirty="0"/>
          </a:p>
        </p:txBody>
      </p:sp>
      <p:cxnSp>
        <p:nvCxnSpPr>
          <p:cNvPr id="99" name="Straight Arrow Connector 98"/>
          <p:cNvCxnSpPr/>
          <p:nvPr/>
        </p:nvCxnSpPr>
        <p:spPr>
          <a:xfrm>
            <a:off x="6304123" y="2956703"/>
            <a:ext cx="551065" cy="1591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413538" y="5240663"/>
            <a:ext cx="774086" cy="369332"/>
          </a:xfrm>
          <a:prstGeom prst="rect">
            <a:avLst/>
          </a:prstGeom>
          <a:solidFill>
            <a:srgbClr val="FFFF00"/>
          </a:solidFill>
          <a:ln>
            <a:solidFill>
              <a:srgbClr val="002060"/>
            </a:solidFill>
          </a:ln>
        </p:spPr>
        <p:txBody>
          <a:bodyPr wrap="square" rtlCol="0">
            <a:spAutoFit/>
          </a:bodyPr>
          <a:lstStyle/>
          <a:p>
            <a:r>
              <a:rPr lang="en-GB" dirty="0" smtClean="0"/>
              <a:t>USS</a:t>
            </a:r>
            <a:endParaRPr lang="en-GB" dirty="0"/>
          </a:p>
        </p:txBody>
      </p:sp>
      <p:cxnSp>
        <p:nvCxnSpPr>
          <p:cNvPr id="107" name="Straight Arrow Connector 106"/>
          <p:cNvCxnSpPr>
            <a:stCxn id="105" idx="2"/>
          </p:cNvCxnSpPr>
          <p:nvPr/>
        </p:nvCxnSpPr>
        <p:spPr>
          <a:xfrm flipH="1">
            <a:off x="734434" y="5609995"/>
            <a:ext cx="66147" cy="2038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5" idx="3"/>
          </p:cNvCxnSpPr>
          <p:nvPr/>
        </p:nvCxnSpPr>
        <p:spPr>
          <a:xfrm>
            <a:off x="1187624" y="5425329"/>
            <a:ext cx="836030" cy="3125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51" idx="1"/>
            <a:endCxn id="46" idx="3"/>
          </p:cNvCxnSpPr>
          <p:nvPr/>
        </p:nvCxnSpPr>
        <p:spPr>
          <a:xfrm flipH="1">
            <a:off x="1299546" y="5969571"/>
            <a:ext cx="724108" cy="53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4517994" y="5079142"/>
            <a:ext cx="540060" cy="369332"/>
          </a:xfrm>
          <a:prstGeom prst="rect">
            <a:avLst/>
          </a:prstGeom>
          <a:solidFill>
            <a:srgbClr val="FFFF00"/>
          </a:solidFill>
          <a:ln>
            <a:solidFill>
              <a:srgbClr val="002060"/>
            </a:solidFill>
          </a:ln>
        </p:spPr>
        <p:txBody>
          <a:bodyPr wrap="square" rtlCol="0">
            <a:spAutoFit/>
          </a:bodyPr>
          <a:lstStyle/>
          <a:p>
            <a:r>
              <a:rPr lang="en-GB" dirty="0" smtClean="0"/>
              <a:t>USS</a:t>
            </a:r>
            <a:endParaRPr lang="en-GB" dirty="0"/>
          </a:p>
        </p:txBody>
      </p:sp>
      <p:cxnSp>
        <p:nvCxnSpPr>
          <p:cNvPr id="120" name="Straight Arrow Connector 119"/>
          <p:cNvCxnSpPr>
            <a:stCxn id="115" idx="2"/>
          </p:cNvCxnSpPr>
          <p:nvPr/>
        </p:nvCxnSpPr>
        <p:spPr>
          <a:xfrm flipH="1">
            <a:off x="4644008" y="5448474"/>
            <a:ext cx="144016" cy="365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89" idx="2"/>
          </p:cNvCxnSpPr>
          <p:nvPr/>
        </p:nvCxnSpPr>
        <p:spPr>
          <a:xfrm flipH="1">
            <a:off x="5040052" y="5405294"/>
            <a:ext cx="504056" cy="4064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89" idx="3"/>
          </p:cNvCxnSpPr>
          <p:nvPr/>
        </p:nvCxnSpPr>
        <p:spPr>
          <a:xfrm>
            <a:off x="5850142" y="5220628"/>
            <a:ext cx="1314146" cy="4653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H="1">
            <a:off x="5415028" y="5969570"/>
            <a:ext cx="17492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6048164" y="4825164"/>
            <a:ext cx="1098122" cy="76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flipH="1" flipV="1">
            <a:off x="5688124" y="5433363"/>
            <a:ext cx="1458162" cy="405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169323" y="4199161"/>
            <a:ext cx="2368451" cy="0"/>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499992" y="4155898"/>
            <a:ext cx="4392488" cy="43264"/>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7740352" y="4225000"/>
            <a:ext cx="1296144" cy="1200329"/>
          </a:xfrm>
          <a:prstGeom prst="rect">
            <a:avLst/>
          </a:prstGeom>
          <a:noFill/>
        </p:spPr>
        <p:txBody>
          <a:bodyPr wrap="square" rtlCol="0">
            <a:spAutoFit/>
          </a:bodyPr>
          <a:lstStyle/>
          <a:p>
            <a:r>
              <a:rPr lang="en-GB" dirty="0" smtClean="0"/>
              <a:t>Can be organised via MSK ESP service</a:t>
            </a:r>
            <a:endParaRPr lang="en-GB" dirty="0"/>
          </a:p>
        </p:txBody>
      </p:sp>
      <p:sp>
        <p:nvSpPr>
          <p:cNvPr id="141" name="TextBox 140"/>
          <p:cNvSpPr txBox="1"/>
          <p:nvPr/>
        </p:nvSpPr>
        <p:spPr>
          <a:xfrm>
            <a:off x="2799866" y="4825165"/>
            <a:ext cx="1008112" cy="369332"/>
          </a:xfrm>
          <a:prstGeom prst="rect">
            <a:avLst/>
          </a:prstGeom>
          <a:solidFill>
            <a:srgbClr val="FFFF00"/>
          </a:solidFill>
          <a:ln>
            <a:solidFill>
              <a:srgbClr val="002060"/>
            </a:solidFill>
          </a:ln>
        </p:spPr>
        <p:txBody>
          <a:bodyPr wrap="square" rtlCol="0">
            <a:spAutoFit/>
          </a:bodyPr>
          <a:lstStyle/>
          <a:p>
            <a:r>
              <a:rPr lang="en-GB" dirty="0" smtClean="0"/>
              <a:t>Injection</a:t>
            </a:r>
            <a:endParaRPr lang="en-GB" dirty="0"/>
          </a:p>
        </p:txBody>
      </p:sp>
      <p:cxnSp>
        <p:nvCxnSpPr>
          <p:cNvPr id="143" name="Straight Arrow Connector 142"/>
          <p:cNvCxnSpPr>
            <a:endCxn id="141" idx="0"/>
          </p:cNvCxnSpPr>
          <p:nvPr/>
        </p:nvCxnSpPr>
        <p:spPr>
          <a:xfrm>
            <a:off x="3203848" y="4712796"/>
            <a:ext cx="100074" cy="112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flipH="1">
            <a:off x="2799866" y="5194497"/>
            <a:ext cx="259966" cy="4459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3995936" y="4686665"/>
            <a:ext cx="324036" cy="11517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6574722" y="4548166"/>
            <a:ext cx="1143127" cy="369332"/>
          </a:xfrm>
          <a:prstGeom prst="rect">
            <a:avLst/>
          </a:prstGeom>
          <a:solidFill>
            <a:srgbClr val="FFFF00"/>
          </a:solidFill>
          <a:ln>
            <a:solidFill>
              <a:srgbClr val="002060"/>
            </a:solidFill>
          </a:ln>
        </p:spPr>
        <p:txBody>
          <a:bodyPr wrap="square" rtlCol="0">
            <a:spAutoFit/>
          </a:bodyPr>
          <a:lstStyle/>
          <a:p>
            <a:r>
              <a:rPr lang="en-GB" dirty="0"/>
              <a:t>I</a:t>
            </a:r>
            <a:r>
              <a:rPr lang="en-GB" dirty="0" smtClean="0"/>
              <a:t>njection</a:t>
            </a:r>
            <a:endParaRPr lang="en-GB" dirty="0"/>
          </a:p>
        </p:txBody>
      </p:sp>
      <p:cxnSp>
        <p:nvCxnSpPr>
          <p:cNvPr id="155" name="Straight Connector 154"/>
          <p:cNvCxnSpPr/>
          <p:nvPr/>
        </p:nvCxnSpPr>
        <p:spPr>
          <a:xfrm>
            <a:off x="5850142" y="3678447"/>
            <a:ext cx="198022" cy="1146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endCxn id="152" idx="0"/>
          </p:cNvCxnSpPr>
          <p:nvPr/>
        </p:nvCxnSpPr>
        <p:spPr>
          <a:xfrm flipH="1">
            <a:off x="7146286" y="2291110"/>
            <a:ext cx="18002" cy="2257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a:off x="7092280" y="4871331"/>
            <a:ext cx="288032" cy="6128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5220072" y="3068960"/>
            <a:ext cx="1084051" cy="148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H="1">
            <a:off x="6228184" y="3217109"/>
            <a:ext cx="108012" cy="1608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6228184" y="4825165"/>
            <a:ext cx="1008112" cy="659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6" name="TextBox 175"/>
          <p:cNvSpPr txBox="1"/>
          <p:nvPr/>
        </p:nvSpPr>
        <p:spPr>
          <a:xfrm>
            <a:off x="17748" y="6223678"/>
            <a:ext cx="9126252" cy="646331"/>
          </a:xfrm>
          <a:prstGeom prst="rect">
            <a:avLst/>
          </a:prstGeom>
          <a:noFill/>
        </p:spPr>
        <p:txBody>
          <a:bodyPr wrap="square" rtlCol="0">
            <a:spAutoFit/>
          </a:bodyPr>
          <a:lstStyle/>
          <a:p>
            <a:r>
              <a:rPr lang="en-GB" dirty="0" smtClean="0"/>
              <a:t>REMEMBER patients who request surgery should understand that there is a very  protracted recovery time involving a lot of rehabilitation exercising with which they are prepared to comply</a:t>
            </a:r>
            <a:endParaRPr lang="en-GB" dirty="0"/>
          </a:p>
        </p:txBody>
      </p:sp>
      <p:sp>
        <p:nvSpPr>
          <p:cNvPr id="177" name="TextBox 176"/>
          <p:cNvSpPr txBox="1"/>
          <p:nvPr/>
        </p:nvSpPr>
        <p:spPr>
          <a:xfrm>
            <a:off x="281246" y="188640"/>
            <a:ext cx="2418546" cy="646331"/>
          </a:xfrm>
          <a:prstGeom prst="rect">
            <a:avLst/>
          </a:prstGeom>
          <a:solidFill>
            <a:schemeClr val="tx2">
              <a:lumMod val="20000"/>
              <a:lumOff val="80000"/>
            </a:schemeClr>
          </a:solidFill>
          <a:ln>
            <a:solidFill>
              <a:srgbClr val="002060"/>
            </a:solidFill>
          </a:ln>
        </p:spPr>
        <p:txBody>
          <a:bodyPr wrap="square" rtlCol="0">
            <a:spAutoFit/>
          </a:bodyPr>
          <a:lstStyle/>
          <a:p>
            <a:r>
              <a:rPr lang="en-GB" dirty="0" smtClean="0"/>
              <a:t>Shoulder Pathology Management</a:t>
            </a:r>
            <a:endParaRPr lang="en-GB" dirty="0"/>
          </a:p>
        </p:txBody>
      </p:sp>
      <p:sp>
        <p:nvSpPr>
          <p:cNvPr id="186" name="TextBox 185"/>
          <p:cNvSpPr txBox="1"/>
          <p:nvPr/>
        </p:nvSpPr>
        <p:spPr>
          <a:xfrm>
            <a:off x="3518883" y="3217109"/>
            <a:ext cx="981109" cy="646331"/>
          </a:xfrm>
          <a:prstGeom prst="rect">
            <a:avLst/>
          </a:prstGeom>
          <a:solidFill>
            <a:srgbClr val="FFFF00"/>
          </a:solidFill>
          <a:ln>
            <a:solidFill>
              <a:srgbClr val="002060"/>
            </a:solidFill>
          </a:ln>
        </p:spPr>
        <p:txBody>
          <a:bodyPr wrap="square" rtlCol="0">
            <a:spAutoFit/>
          </a:bodyPr>
          <a:lstStyle/>
          <a:p>
            <a:r>
              <a:rPr lang="en-GB" dirty="0" smtClean="0"/>
              <a:t>Bloods if ?RA</a:t>
            </a:r>
            <a:endParaRPr lang="en-GB" dirty="0"/>
          </a:p>
        </p:txBody>
      </p:sp>
      <p:cxnSp>
        <p:nvCxnSpPr>
          <p:cNvPr id="191" name="Straight Arrow Connector 190"/>
          <p:cNvCxnSpPr/>
          <p:nvPr/>
        </p:nvCxnSpPr>
        <p:spPr>
          <a:xfrm>
            <a:off x="3362114" y="2808363"/>
            <a:ext cx="273782" cy="3346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186" idx="1"/>
          </p:cNvCxnSpPr>
          <p:nvPr/>
        </p:nvCxnSpPr>
        <p:spPr>
          <a:xfrm flipH="1">
            <a:off x="3362114" y="3540275"/>
            <a:ext cx="156769" cy="490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a:off x="2643096" y="4686665"/>
            <a:ext cx="0" cy="959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281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Tennis and Golfers Elbow </a:t>
            </a:r>
            <a:endParaRPr lang="en-GB" dirty="0"/>
          </a:p>
        </p:txBody>
      </p:sp>
      <p:sp>
        <p:nvSpPr>
          <p:cNvPr id="5" name="Content Placeholder 4"/>
          <p:cNvSpPr>
            <a:spLocks noGrp="1"/>
          </p:cNvSpPr>
          <p:nvPr>
            <p:ph sz="half" idx="1"/>
          </p:nvPr>
        </p:nvSpPr>
        <p:spPr>
          <a:xfrm>
            <a:off x="179512" y="1124744"/>
            <a:ext cx="4032448" cy="5544616"/>
          </a:xfrm>
        </p:spPr>
        <p:txBody>
          <a:bodyPr>
            <a:normAutofit fontScale="62500" lnSpcReduction="20000"/>
          </a:bodyPr>
          <a:lstStyle/>
          <a:p>
            <a:r>
              <a:rPr lang="en-GB" dirty="0" smtClean="0"/>
              <a:t>Tennis Elbow </a:t>
            </a:r>
          </a:p>
          <a:p>
            <a:r>
              <a:rPr lang="en-GB" dirty="0" smtClean="0"/>
              <a:t> lateral epicondyle</a:t>
            </a:r>
          </a:p>
          <a:p>
            <a:r>
              <a:rPr lang="en-GB" dirty="0"/>
              <a:t>c</a:t>
            </a:r>
            <a:r>
              <a:rPr lang="en-GB" dirty="0" smtClean="0"/>
              <a:t>ommon extensor tendon</a:t>
            </a:r>
          </a:p>
          <a:p>
            <a:r>
              <a:rPr lang="en-GB" dirty="0" smtClean="0"/>
              <a:t>Pain on resisted index or middle finger extension with elbow and wrist extended</a:t>
            </a:r>
          </a:p>
          <a:p>
            <a:endParaRPr lang="en-GB" dirty="0" smtClean="0"/>
          </a:p>
          <a:p>
            <a:endParaRPr lang="en-GB" dirty="0"/>
          </a:p>
          <a:p>
            <a:endParaRPr lang="en-GB" dirty="0" smtClean="0"/>
          </a:p>
          <a:p>
            <a:pPr marL="0" indent="0">
              <a:buNone/>
            </a:pPr>
            <a:r>
              <a:rPr lang="en-GB" dirty="0" smtClean="0"/>
              <a:t>Treatment:</a:t>
            </a:r>
          </a:p>
          <a:p>
            <a:pPr marL="0" indent="0">
              <a:buNone/>
            </a:pPr>
            <a:r>
              <a:rPr lang="en-GB" dirty="0" smtClean="0"/>
              <a:t>Ice/heat, self massage/</a:t>
            </a:r>
            <a:r>
              <a:rPr lang="en-GB" dirty="0" err="1" smtClean="0"/>
              <a:t>epiclasp</a:t>
            </a:r>
            <a:r>
              <a:rPr lang="en-GB" dirty="0" smtClean="0"/>
              <a:t>/tape</a:t>
            </a:r>
          </a:p>
          <a:p>
            <a:pPr marL="0" indent="0">
              <a:buNone/>
            </a:pPr>
            <a:r>
              <a:rPr lang="en-GB" dirty="0" smtClean="0"/>
              <a:t>Stretches into flexion/ulnar deviation</a:t>
            </a:r>
          </a:p>
          <a:p>
            <a:pPr marL="0" indent="0">
              <a:buNone/>
            </a:pPr>
            <a:r>
              <a:rPr lang="en-GB" dirty="0" smtClean="0"/>
              <a:t>Eccentric/ concentric loading exercises for finger/wrist extensors</a:t>
            </a:r>
          </a:p>
          <a:p>
            <a:pPr marL="0" indent="0">
              <a:buNone/>
            </a:pPr>
            <a:endParaRPr lang="en-GB" dirty="0" smtClean="0"/>
          </a:p>
          <a:p>
            <a:pPr marL="0" indent="0">
              <a:buNone/>
            </a:pPr>
            <a:r>
              <a:rPr lang="en-GB" dirty="0" smtClean="0"/>
              <a:t>INJECTION NO LONGER RECOMMENDED – non inflammatory condition</a:t>
            </a:r>
          </a:p>
          <a:p>
            <a:pPr marL="0" indent="0">
              <a:buNone/>
            </a:pPr>
            <a:r>
              <a:rPr lang="en-GB" dirty="0" smtClean="0"/>
              <a:t>Shockwave Therapy  – no evidence to support use</a:t>
            </a:r>
          </a:p>
        </p:txBody>
      </p:sp>
      <p:sp>
        <p:nvSpPr>
          <p:cNvPr id="6" name="Content Placeholder 5"/>
          <p:cNvSpPr>
            <a:spLocks noGrp="1"/>
          </p:cNvSpPr>
          <p:nvPr>
            <p:ph sz="half" idx="2"/>
          </p:nvPr>
        </p:nvSpPr>
        <p:spPr>
          <a:xfrm>
            <a:off x="4499992" y="1196752"/>
            <a:ext cx="4104456" cy="5328592"/>
          </a:xfrm>
        </p:spPr>
        <p:txBody>
          <a:bodyPr>
            <a:normAutofit fontScale="62500" lnSpcReduction="20000"/>
          </a:bodyPr>
          <a:lstStyle/>
          <a:p>
            <a:r>
              <a:rPr lang="en-GB" dirty="0" smtClean="0"/>
              <a:t>Golfers Elbow</a:t>
            </a:r>
          </a:p>
          <a:p>
            <a:r>
              <a:rPr lang="en-GB" dirty="0" smtClean="0"/>
              <a:t>medial epicondyle </a:t>
            </a:r>
          </a:p>
          <a:p>
            <a:r>
              <a:rPr lang="en-GB" dirty="0" smtClean="0"/>
              <a:t>common flexor tendon</a:t>
            </a:r>
          </a:p>
          <a:p>
            <a:r>
              <a:rPr lang="en-GB" dirty="0" smtClean="0"/>
              <a:t>Pain on resisted finger and wrist flexion with elbow extended</a:t>
            </a:r>
          </a:p>
          <a:p>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Treatment:</a:t>
            </a:r>
          </a:p>
          <a:p>
            <a:pPr marL="0" indent="0">
              <a:buNone/>
            </a:pPr>
            <a:r>
              <a:rPr lang="en-GB" dirty="0" smtClean="0"/>
              <a:t>Ice/heat, self massage/</a:t>
            </a:r>
            <a:r>
              <a:rPr lang="en-GB" dirty="0" err="1" smtClean="0"/>
              <a:t>epiclasp</a:t>
            </a:r>
            <a:r>
              <a:rPr lang="en-GB" dirty="0" smtClean="0"/>
              <a:t>/tape</a:t>
            </a:r>
          </a:p>
          <a:p>
            <a:pPr marL="0" indent="0">
              <a:buNone/>
            </a:pPr>
            <a:r>
              <a:rPr lang="en-GB" dirty="0" smtClean="0"/>
              <a:t>Stretches into extension/radial deviation</a:t>
            </a:r>
          </a:p>
          <a:p>
            <a:pPr marL="0" indent="0">
              <a:buNone/>
            </a:pPr>
            <a:r>
              <a:rPr lang="en-GB" dirty="0" smtClean="0"/>
              <a:t>Eccentric/ concentric loading exercises for finger/wrist flexors</a:t>
            </a:r>
          </a:p>
          <a:p>
            <a:pPr marL="0" indent="0">
              <a:buNone/>
            </a:pPr>
            <a:endParaRPr lang="en-GB" dirty="0" smtClean="0"/>
          </a:p>
          <a:p>
            <a:pPr marL="0" indent="0">
              <a:buNone/>
            </a:pPr>
            <a:r>
              <a:rPr lang="en-GB" dirty="0" smtClean="0"/>
              <a:t>INJECTION NO LONGER RECOMMENDED – non inflammatory condition</a:t>
            </a:r>
          </a:p>
          <a:p>
            <a:pPr marL="0" indent="0">
              <a:buNone/>
            </a:pPr>
            <a:r>
              <a:rPr lang="en-GB" dirty="0" smtClean="0"/>
              <a:t>Shockwave Therapy  – no evidence to support use</a:t>
            </a:r>
          </a:p>
          <a:p>
            <a:pPr marL="0" indent="0">
              <a:buNone/>
            </a:pPr>
            <a:endParaRPr lang="en-GB" dirty="0" smtClean="0"/>
          </a:p>
          <a:p>
            <a:pPr marL="0" indent="0">
              <a:buNone/>
            </a:pPr>
            <a:endParaRPr lang="en-GB" dirty="0"/>
          </a:p>
        </p:txBody>
      </p:sp>
      <p:pic>
        <p:nvPicPr>
          <p:cNvPr id="3074" name="Picture 2" descr="C:\Users\Jean.Slavin\AppData\Local\Microsoft\Windows\Temporary Internet Files\Content.IE5\Y9GUFMR3\123Golfers_elbow[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2708920"/>
            <a:ext cx="1599758" cy="98716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Jean.Slavin\AppData\Local\Microsoft\Windows\Temporary Internet Files\Content.IE5\4FLFT74H\tennis-elbow-pain-300x227[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2474289"/>
            <a:ext cx="1646034" cy="1245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195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GB" dirty="0" smtClean="0"/>
              <a:t>Moderate/ Mild OA and PF joint OA</a:t>
            </a:r>
            <a:endParaRPr lang="en-GB" dirty="0"/>
          </a:p>
        </p:txBody>
      </p:sp>
      <p:sp>
        <p:nvSpPr>
          <p:cNvPr id="5" name="Content Placeholder 4"/>
          <p:cNvSpPr>
            <a:spLocks noGrp="1"/>
          </p:cNvSpPr>
          <p:nvPr>
            <p:ph idx="1"/>
          </p:nvPr>
        </p:nvSpPr>
        <p:spPr>
          <a:xfrm>
            <a:off x="467544" y="1124744"/>
            <a:ext cx="8229600" cy="5544616"/>
          </a:xfrm>
        </p:spPr>
        <p:txBody>
          <a:bodyPr>
            <a:normAutofit fontScale="85000" lnSpcReduction="10000"/>
          </a:bodyPr>
          <a:lstStyle/>
          <a:p>
            <a:r>
              <a:rPr lang="en-GB" dirty="0" smtClean="0"/>
              <a:t>Strengthening exercises – quads, balancing, functional exercises</a:t>
            </a:r>
          </a:p>
          <a:p>
            <a:r>
              <a:rPr lang="en-GB" dirty="0" smtClean="0"/>
              <a:t>Home heat</a:t>
            </a:r>
          </a:p>
          <a:p>
            <a:r>
              <a:rPr lang="en-GB" dirty="0" smtClean="0"/>
              <a:t>Flexibility Exercises </a:t>
            </a:r>
          </a:p>
          <a:p>
            <a:r>
              <a:rPr lang="en-GB" dirty="0" smtClean="0"/>
              <a:t>Use of walking aids if required</a:t>
            </a:r>
          </a:p>
          <a:p>
            <a:r>
              <a:rPr lang="en-GB" dirty="0" smtClean="0"/>
              <a:t>NWB exercising </a:t>
            </a:r>
            <a:r>
              <a:rPr lang="en-GB" dirty="0" err="1" smtClean="0"/>
              <a:t>eg</a:t>
            </a:r>
            <a:r>
              <a:rPr lang="en-GB" dirty="0" smtClean="0"/>
              <a:t> swimming , </a:t>
            </a:r>
            <a:r>
              <a:rPr lang="en-GB" dirty="0" err="1" smtClean="0"/>
              <a:t>aquerobics</a:t>
            </a:r>
            <a:r>
              <a:rPr lang="en-GB" dirty="0" smtClean="0"/>
              <a:t>, cycling</a:t>
            </a:r>
          </a:p>
          <a:p>
            <a:r>
              <a:rPr lang="en-GB" dirty="0" smtClean="0"/>
              <a:t>Targeted physiotherapy</a:t>
            </a:r>
          </a:p>
          <a:p>
            <a:r>
              <a:rPr lang="en-GB" dirty="0" smtClean="0"/>
              <a:t>MRI not recommended for over 50s unless they have true locking or giving way  </a:t>
            </a:r>
          </a:p>
          <a:p>
            <a:r>
              <a:rPr lang="en-GB" dirty="0" smtClean="0"/>
              <a:t>Arthroscopies limited in over 50s unless locking or giving way with confirmed pathology on imaging other than degenerative posterior horn tears – increased likelihood of accelerating degenerative changes</a:t>
            </a:r>
          </a:p>
          <a:p>
            <a:endParaRPr lang="en-GB" dirty="0"/>
          </a:p>
        </p:txBody>
      </p:sp>
    </p:spTree>
    <p:extLst>
      <p:ext uri="{BB962C8B-B14F-4D97-AF65-F5344CB8AC3E}">
        <p14:creationId xmlns:p14="http://schemas.microsoft.com/office/powerpoint/2010/main" val="3482151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17478" cy="1143000"/>
          </a:xfrm>
        </p:spPr>
        <p:txBody>
          <a:bodyPr>
            <a:noAutofit/>
          </a:bodyPr>
          <a:lstStyle/>
          <a:p>
            <a:r>
              <a:rPr lang="en-GB" sz="3600" dirty="0" err="1" smtClean="0"/>
              <a:t>Trochanteric</a:t>
            </a:r>
            <a:r>
              <a:rPr lang="en-GB" sz="3600" dirty="0" smtClean="0"/>
              <a:t> Bursitis or Gluteal </a:t>
            </a:r>
            <a:r>
              <a:rPr lang="en-GB" sz="3600" dirty="0" err="1" smtClean="0"/>
              <a:t>Tendinopathy</a:t>
            </a:r>
            <a:r>
              <a:rPr lang="en-GB" sz="3600" dirty="0" smtClean="0"/>
              <a:t>?</a:t>
            </a:r>
            <a:endParaRPr lang="en-GB" sz="3600" dirty="0"/>
          </a:p>
        </p:txBody>
      </p:sp>
      <p:sp>
        <p:nvSpPr>
          <p:cNvPr id="5" name="Content Placeholder 4"/>
          <p:cNvSpPr>
            <a:spLocks noGrp="1"/>
          </p:cNvSpPr>
          <p:nvPr>
            <p:ph idx="1"/>
          </p:nvPr>
        </p:nvSpPr>
        <p:spPr>
          <a:xfrm>
            <a:off x="149525" y="1242204"/>
            <a:ext cx="8867953" cy="5509404"/>
          </a:xfrm>
        </p:spPr>
        <p:txBody>
          <a:bodyPr/>
          <a:lstStyle/>
          <a:p>
            <a:r>
              <a:rPr lang="en-GB" dirty="0" smtClean="0"/>
              <a:t>Pain lateral thigh/hip/ buttock </a:t>
            </a:r>
          </a:p>
          <a:p>
            <a:r>
              <a:rPr lang="en-GB" dirty="0" smtClean="0"/>
              <a:t>Locally tender to the </a:t>
            </a:r>
            <a:r>
              <a:rPr lang="en-GB" dirty="0" err="1" smtClean="0"/>
              <a:t>postero</a:t>
            </a:r>
            <a:r>
              <a:rPr lang="en-GB" dirty="0" smtClean="0"/>
              <a:t> lateral aspect of the greater trochanter</a:t>
            </a:r>
          </a:p>
          <a:p>
            <a:r>
              <a:rPr lang="en-GB" dirty="0" smtClean="0"/>
              <a:t>Can be associated with a </a:t>
            </a:r>
            <a:r>
              <a:rPr lang="en-GB" dirty="0" err="1" smtClean="0"/>
              <a:t>Trendelenberg</a:t>
            </a:r>
            <a:r>
              <a:rPr lang="en-GB" dirty="0" smtClean="0"/>
              <a:t> gait </a:t>
            </a:r>
          </a:p>
          <a:p>
            <a:r>
              <a:rPr lang="en-GB" dirty="0" smtClean="0"/>
              <a:t>Weakness of hip abductors and gluteal muscles</a:t>
            </a:r>
          </a:p>
          <a:p>
            <a:r>
              <a:rPr lang="en-GB" dirty="0" smtClean="0"/>
              <a:t>Current evidence supports gluteal </a:t>
            </a:r>
            <a:r>
              <a:rPr lang="en-GB" dirty="0" err="1" smtClean="0"/>
              <a:t>tendinopathy</a:t>
            </a:r>
            <a:r>
              <a:rPr lang="en-GB" dirty="0" smtClean="0"/>
              <a:t> as diagnosis</a:t>
            </a:r>
          </a:p>
          <a:p>
            <a:r>
              <a:rPr lang="en-GB" dirty="0" smtClean="0"/>
              <a:t>Only consider injection once conservative  measures fail or if unable to do exercising due to severe pain specifically over the bursa</a:t>
            </a:r>
            <a:endParaRPr lang="en-GB" dirty="0"/>
          </a:p>
        </p:txBody>
      </p:sp>
    </p:spTree>
    <p:extLst>
      <p:ext uri="{BB962C8B-B14F-4D97-AF65-F5344CB8AC3E}">
        <p14:creationId xmlns:p14="http://schemas.microsoft.com/office/powerpoint/2010/main" val="128562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GB" dirty="0" smtClean="0"/>
              <a:t>When to refer for surgery</a:t>
            </a:r>
            <a:endParaRPr lang="en-GB" dirty="0"/>
          </a:p>
        </p:txBody>
      </p:sp>
      <p:sp>
        <p:nvSpPr>
          <p:cNvPr id="3" name="Content Placeholder 2"/>
          <p:cNvSpPr>
            <a:spLocks noGrp="1"/>
          </p:cNvSpPr>
          <p:nvPr>
            <p:ph sz="half" idx="1"/>
          </p:nvPr>
        </p:nvSpPr>
        <p:spPr>
          <a:xfrm>
            <a:off x="107504" y="1340768"/>
            <a:ext cx="4392488" cy="5184576"/>
          </a:xfrm>
        </p:spPr>
        <p:txBody>
          <a:bodyPr>
            <a:normAutofit fontScale="92500"/>
          </a:bodyPr>
          <a:lstStyle/>
          <a:p>
            <a:pPr marL="0" indent="0">
              <a:buNone/>
            </a:pPr>
            <a:r>
              <a:rPr lang="en-GB" b="1" dirty="0" smtClean="0"/>
              <a:t>Hip OA</a:t>
            </a:r>
          </a:p>
          <a:p>
            <a:r>
              <a:rPr lang="en-GB" dirty="0" smtClean="0"/>
              <a:t>Oxford Hip Score below 19</a:t>
            </a:r>
          </a:p>
          <a:p>
            <a:pPr marL="0" indent="0">
              <a:buNone/>
            </a:pPr>
            <a:r>
              <a:rPr lang="en-GB" dirty="0" smtClean="0"/>
              <a:t>     </a:t>
            </a:r>
            <a:r>
              <a:rPr lang="en-GB" dirty="0" err="1" smtClean="0"/>
              <a:t>ie</a:t>
            </a:r>
            <a:r>
              <a:rPr lang="en-GB" dirty="0" smtClean="0"/>
              <a:t> significant loss of function</a:t>
            </a:r>
          </a:p>
          <a:p>
            <a:r>
              <a:rPr lang="en-GB" dirty="0" smtClean="0"/>
              <a:t>Severe degenerative changes on a </a:t>
            </a:r>
            <a:r>
              <a:rPr lang="en-GB" dirty="0" err="1" smtClean="0"/>
              <a:t>weightbearing</a:t>
            </a:r>
            <a:r>
              <a:rPr lang="en-GB" dirty="0" smtClean="0"/>
              <a:t> x-ray</a:t>
            </a:r>
          </a:p>
          <a:p>
            <a:r>
              <a:rPr lang="en-GB" dirty="0" smtClean="0"/>
              <a:t>High Visual </a:t>
            </a:r>
            <a:r>
              <a:rPr lang="en-GB" dirty="0" err="1" smtClean="0"/>
              <a:t>Analague</a:t>
            </a:r>
            <a:r>
              <a:rPr lang="en-GB" dirty="0" smtClean="0"/>
              <a:t> Score</a:t>
            </a:r>
          </a:p>
          <a:p>
            <a:r>
              <a:rPr lang="en-GB" dirty="0" smtClean="0"/>
              <a:t>BMI within accepted limits</a:t>
            </a:r>
          </a:p>
          <a:p>
            <a:r>
              <a:rPr lang="en-GB" dirty="0" smtClean="0"/>
              <a:t>Patient wishes to have surgery and is systemically fit enough</a:t>
            </a:r>
          </a:p>
          <a:p>
            <a:pPr marL="0" indent="0">
              <a:buNone/>
            </a:pPr>
            <a:endParaRPr lang="en-GB" dirty="0"/>
          </a:p>
        </p:txBody>
      </p:sp>
      <p:sp>
        <p:nvSpPr>
          <p:cNvPr id="4" name="Content Placeholder 3"/>
          <p:cNvSpPr>
            <a:spLocks noGrp="1"/>
          </p:cNvSpPr>
          <p:nvPr>
            <p:ph sz="half" idx="2"/>
          </p:nvPr>
        </p:nvSpPr>
        <p:spPr>
          <a:xfrm>
            <a:off x="4499992" y="1340768"/>
            <a:ext cx="4392488" cy="5112568"/>
          </a:xfrm>
        </p:spPr>
        <p:txBody>
          <a:bodyPr>
            <a:normAutofit fontScale="92500"/>
          </a:bodyPr>
          <a:lstStyle/>
          <a:p>
            <a:pPr marL="0" indent="0">
              <a:buNone/>
            </a:pPr>
            <a:r>
              <a:rPr lang="en-GB" b="1" dirty="0" smtClean="0"/>
              <a:t>Knee OA</a:t>
            </a:r>
          </a:p>
          <a:p>
            <a:r>
              <a:rPr lang="en-GB" dirty="0" smtClean="0"/>
              <a:t>Oxford Knee Score below 19</a:t>
            </a:r>
          </a:p>
          <a:p>
            <a:pPr marL="0" indent="0">
              <a:buNone/>
            </a:pPr>
            <a:r>
              <a:rPr lang="en-GB" dirty="0" smtClean="0"/>
              <a:t>     </a:t>
            </a:r>
            <a:r>
              <a:rPr lang="en-GB" dirty="0" err="1" smtClean="0"/>
              <a:t>ie</a:t>
            </a:r>
            <a:r>
              <a:rPr lang="en-GB" dirty="0" smtClean="0"/>
              <a:t> significant loss of function</a:t>
            </a:r>
          </a:p>
          <a:p>
            <a:r>
              <a:rPr lang="en-GB" dirty="0" smtClean="0"/>
              <a:t>Severe degenerative changes on a </a:t>
            </a:r>
            <a:r>
              <a:rPr lang="en-GB" dirty="0" err="1" smtClean="0"/>
              <a:t>weightbearing</a:t>
            </a:r>
            <a:r>
              <a:rPr lang="en-GB" dirty="0" smtClean="0"/>
              <a:t> x-ray</a:t>
            </a:r>
          </a:p>
          <a:p>
            <a:r>
              <a:rPr lang="en-GB" dirty="0" smtClean="0"/>
              <a:t>High Visual </a:t>
            </a:r>
            <a:r>
              <a:rPr lang="en-GB" dirty="0" err="1" smtClean="0"/>
              <a:t>Analague</a:t>
            </a:r>
            <a:r>
              <a:rPr lang="en-GB" dirty="0" smtClean="0"/>
              <a:t> Score </a:t>
            </a:r>
          </a:p>
          <a:p>
            <a:r>
              <a:rPr lang="en-GB" dirty="0" smtClean="0"/>
              <a:t>BMI within accepted limits</a:t>
            </a:r>
          </a:p>
          <a:p>
            <a:r>
              <a:rPr lang="en-GB" dirty="0" smtClean="0"/>
              <a:t> Patient wishes to have surgery and is systemically fit enough </a:t>
            </a:r>
          </a:p>
          <a:p>
            <a:endParaRPr lang="en-GB" dirty="0"/>
          </a:p>
        </p:txBody>
      </p:sp>
    </p:spTree>
    <p:extLst>
      <p:ext uri="{BB962C8B-B14F-4D97-AF65-F5344CB8AC3E}">
        <p14:creationId xmlns:p14="http://schemas.microsoft.com/office/powerpoint/2010/main" val="1011276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smtClean="0"/>
              <a:t>Thank you</a:t>
            </a:r>
            <a:endParaRPr lang="en-GB" dirty="0"/>
          </a:p>
        </p:txBody>
      </p:sp>
      <p:sp>
        <p:nvSpPr>
          <p:cNvPr id="11" name="Content Placeholder 10"/>
          <p:cNvSpPr>
            <a:spLocks noGrp="1"/>
          </p:cNvSpPr>
          <p:nvPr>
            <p:ph idx="1"/>
          </p:nvPr>
        </p:nvSpPr>
        <p:spPr/>
        <p:txBody>
          <a:bodyPr>
            <a:normAutofit lnSpcReduction="10000"/>
          </a:bodyPr>
          <a:lstStyle/>
          <a:p>
            <a:pPr marL="0" indent="0">
              <a:buNone/>
            </a:pPr>
            <a:r>
              <a:rPr lang="en-GB" dirty="0" smtClean="0"/>
              <a:t>                             </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                            Any Questions?</a:t>
            </a:r>
            <a:endParaRPr lang="en-GB" dirty="0"/>
          </a:p>
        </p:txBody>
      </p:sp>
      <p:pic>
        <p:nvPicPr>
          <p:cNvPr id="1026" name="Picture 2" descr="C:\Users\Jean.Slavin\AppData\Local\Microsoft\Windows\Temporary Internet Files\Content.IE5\2HAS7AVE\Physical_therap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0850" y="1562100"/>
            <a:ext cx="57023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886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a:t>
            </a:r>
            <a:endParaRPr lang="en-GB" dirty="0"/>
          </a:p>
        </p:txBody>
      </p:sp>
      <p:sp>
        <p:nvSpPr>
          <p:cNvPr id="3" name="Content Placeholder 2"/>
          <p:cNvSpPr>
            <a:spLocks noGrp="1"/>
          </p:cNvSpPr>
          <p:nvPr>
            <p:ph idx="1"/>
          </p:nvPr>
        </p:nvSpPr>
        <p:spPr/>
        <p:txBody>
          <a:bodyPr/>
          <a:lstStyle/>
          <a:p>
            <a:r>
              <a:rPr lang="en-GB" dirty="0" smtClean="0"/>
              <a:t>What is the role of the physiotherapist and the ESP/advanced practitioner physiotherapist in MSK services</a:t>
            </a:r>
          </a:p>
          <a:p>
            <a:r>
              <a:rPr lang="en-GB" dirty="0" smtClean="0"/>
              <a:t>Limitations of Services </a:t>
            </a:r>
          </a:p>
          <a:p>
            <a:r>
              <a:rPr lang="en-GB" dirty="0" smtClean="0"/>
              <a:t>Common pathologies and how to manage them and when to refer to MSK services or orthopaedics </a:t>
            </a:r>
          </a:p>
          <a:p>
            <a:endParaRPr lang="en-GB" dirty="0"/>
          </a:p>
        </p:txBody>
      </p:sp>
    </p:spTree>
    <p:extLst>
      <p:ext uri="{BB962C8B-B14F-4D97-AF65-F5344CB8AC3E}">
        <p14:creationId xmlns:p14="http://schemas.microsoft.com/office/powerpoint/2010/main" val="2705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Role of the Physiotherapist  in MSK Services </a:t>
            </a:r>
            <a:endParaRPr lang="en-GB" dirty="0"/>
          </a:p>
        </p:txBody>
      </p:sp>
      <p:sp>
        <p:nvSpPr>
          <p:cNvPr id="3" name="Content Placeholder 2"/>
          <p:cNvSpPr>
            <a:spLocks noGrp="1"/>
          </p:cNvSpPr>
          <p:nvPr>
            <p:ph idx="1"/>
          </p:nvPr>
        </p:nvSpPr>
        <p:spPr/>
        <p:txBody>
          <a:bodyPr>
            <a:normAutofit/>
          </a:bodyPr>
          <a:lstStyle/>
          <a:p>
            <a:r>
              <a:rPr lang="en-GB" sz="2800" dirty="0" smtClean="0"/>
              <a:t>To assess patients for MSK conditions </a:t>
            </a:r>
          </a:p>
          <a:p>
            <a:r>
              <a:rPr lang="en-GB" sz="2800" dirty="0" smtClean="0"/>
              <a:t>To set a plan of action with the patient in conjunction with their realistic expectations and goals </a:t>
            </a:r>
          </a:p>
          <a:p>
            <a:r>
              <a:rPr lang="en-GB" sz="2800" dirty="0" smtClean="0"/>
              <a:t>To provide a rehabilitation programme for a specified, referred condition</a:t>
            </a:r>
          </a:p>
          <a:p>
            <a:r>
              <a:rPr lang="en-GB" sz="2800" dirty="0" smtClean="0"/>
              <a:t>To teach self management principles /processes to help reduce recurrence of symptoms</a:t>
            </a:r>
          </a:p>
          <a:p>
            <a:r>
              <a:rPr lang="en-GB" sz="2800" dirty="0" smtClean="0"/>
              <a:t>To escalate to MSK expert services for further management as required if patient not improving </a:t>
            </a:r>
          </a:p>
          <a:p>
            <a:pPr marL="0" indent="0">
              <a:buNone/>
            </a:pPr>
            <a:endParaRPr lang="en-GB" dirty="0"/>
          </a:p>
        </p:txBody>
      </p:sp>
    </p:spTree>
    <p:extLst>
      <p:ext uri="{BB962C8B-B14F-4D97-AF65-F5344CB8AC3E}">
        <p14:creationId xmlns:p14="http://schemas.microsoft.com/office/powerpoint/2010/main" val="201693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Role of the GP in referring patients to MSK services </a:t>
            </a:r>
            <a:endParaRPr lang="en-GB"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en-GB" dirty="0" smtClean="0"/>
              <a:t>Make sure you are using agreed guidelines/pathways for referral as agreed by the GP fundholding services</a:t>
            </a:r>
          </a:p>
          <a:p>
            <a:r>
              <a:rPr lang="en-GB" dirty="0" smtClean="0"/>
              <a:t>Be aware of low priority referrals </a:t>
            </a:r>
            <a:r>
              <a:rPr lang="en-GB" dirty="0" err="1" smtClean="0"/>
              <a:t>eg</a:t>
            </a:r>
            <a:r>
              <a:rPr lang="en-GB" dirty="0" smtClean="0"/>
              <a:t> hallux valgus, ganglions, cysts </a:t>
            </a:r>
          </a:p>
          <a:p>
            <a:r>
              <a:rPr lang="en-GB" dirty="0" smtClean="0"/>
              <a:t>Screen for red flags especially cauda </a:t>
            </a:r>
            <a:r>
              <a:rPr lang="en-GB" dirty="0" err="1" smtClean="0"/>
              <a:t>equina</a:t>
            </a:r>
            <a:r>
              <a:rPr lang="en-GB" dirty="0" smtClean="0"/>
              <a:t>, inflammatory conditions, infections including TB, cancer as required. Potential fractures should not be sent to MSK.</a:t>
            </a:r>
          </a:p>
          <a:p>
            <a:r>
              <a:rPr lang="en-GB" dirty="0" smtClean="0"/>
              <a:t>Any patient with a recent change in their bladder/ bowel function/ perineal sensation will be rejected until a red flag pathway has been cleared.</a:t>
            </a:r>
          </a:p>
          <a:p>
            <a:r>
              <a:rPr lang="en-GB" dirty="0" smtClean="0"/>
              <a:t>Please do not refer for too many problems at one time – physiotherapists have limited appointment times too and funding often restricts the number of available follow–up sessions that can be offered </a:t>
            </a:r>
            <a:endParaRPr lang="en-GB" dirty="0"/>
          </a:p>
        </p:txBody>
      </p:sp>
    </p:spTree>
    <p:extLst>
      <p:ext uri="{BB962C8B-B14F-4D97-AF65-F5344CB8AC3E}">
        <p14:creationId xmlns:p14="http://schemas.microsoft.com/office/powerpoint/2010/main" val="323653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24942"/>
          </a:xfrm>
        </p:spPr>
        <p:txBody>
          <a:bodyPr>
            <a:normAutofit fontScale="90000"/>
          </a:bodyPr>
          <a:lstStyle/>
          <a:p>
            <a:r>
              <a:rPr lang="en-GB" dirty="0" smtClean="0"/>
              <a:t>Role of the GP in referral </a:t>
            </a:r>
            <a:endParaRPr lang="en-GB" dirty="0"/>
          </a:p>
        </p:txBody>
      </p:sp>
      <p:sp>
        <p:nvSpPr>
          <p:cNvPr id="3" name="Content Placeholder 2"/>
          <p:cNvSpPr>
            <a:spLocks noGrp="1"/>
          </p:cNvSpPr>
          <p:nvPr>
            <p:ph idx="1"/>
          </p:nvPr>
        </p:nvSpPr>
        <p:spPr>
          <a:xfrm>
            <a:off x="251520" y="692696"/>
            <a:ext cx="8784976" cy="5112568"/>
          </a:xfrm>
        </p:spPr>
        <p:txBody>
          <a:bodyPr>
            <a:noAutofit/>
          </a:bodyPr>
          <a:lstStyle/>
          <a:p>
            <a:r>
              <a:rPr lang="en-GB" sz="2400" dirty="0" smtClean="0"/>
              <a:t>Send clear , concise information in your referral</a:t>
            </a:r>
          </a:p>
          <a:p>
            <a:r>
              <a:rPr lang="en-GB" sz="2400" dirty="0" smtClean="0"/>
              <a:t>If spinal pain with </a:t>
            </a:r>
            <a:r>
              <a:rPr lang="en-GB" sz="2400" dirty="0" err="1" smtClean="0"/>
              <a:t>peripheralisation</a:t>
            </a:r>
            <a:r>
              <a:rPr lang="en-GB" sz="2400" dirty="0" smtClean="0"/>
              <a:t> please include neurological findings  you have found on examination</a:t>
            </a:r>
          </a:p>
          <a:p>
            <a:r>
              <a:rPr lang="en-GB" sz="2400" dirty="0" smtClean="0"/>
              <a:t>Indicate any history of injury; how long present and any previous treatment given to date including any investigations. If you suspect severe OA changes it would be helpful to streamline the patient pathway by organising appropriate x-rays/imaging prior to referral </a:t>
            </a:r>
          </a:p>
          <a:p>
            <a:r>
              <a:rPr lang="en-GB" sz="2400" dirty="0" smtClean="0"/>
              <a:t>Include any PMH but also systemic conditions that may affect treatment directly </a:t>
            </a:r>
            <a:r>
              <a:rPr lang="en-GB" sz="2400" dirty="0" err="1" smtClean="0"/>
              <a:t>eg</a:t>
            </a:r>
            <a:r>
              <a:rPr lang="en-GB" sz="2400" dirty="0" smtClean="0"/>
              <a:t> poorly controlled HTN , diabetes  cardiac issues , osteoporosis </a:t>
            </a:r>
          </a:p>
          <a:p>
            <a:r>
              <a:rPr lang="en-GB" sz="2400" dirty="0" smtClean="0"/>
              <a:t>Include medication – patients never remember it !</a:t>
            </a:r>
          </a:p>
          <a:p>
            <a:r>
              <a:rPr lang="en-GB" sz="2400" dirty="0" smtClean="0"/>
              <a:t>Include things that prioritise urgent treatment </a:t>
            </a:r>
            <a:r>
              <a:rPr lang="en-GB" sz="2400" dirty="0" err="1" smtClean="0"/>
              <a:t>eg</a:t>
            </a:r>
            <a:r>
              <a:rPr lang="en-GB" sz="2400" dirty="0" smtClean="0"/>
              <a:t> unable to work, carer responsibilities–most MSK conditions  should be managed in primary care for the first 4 weeks or so to allow for natural resolution of symptoms.</a:t>
            </a:r>
          </a:p>
          <a:p>
            <a:endParaRPr lang="en-GB" sz="2600" dirty="0"/>
          </a:p>
        </p:txBody>
      </p:sp>
    </p:spTree>
    <p:extLst>
      <p:ext uri="{BB962C8B-B14F-4D97-AF65-F5344CB8AC3E}">
        <p14:creationId xmlns:p14="http://schemas.microsoft.com/office/powerpoint/2010/main" val="42889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Role of the ESP/ advanced practitioner in MSK services </a:t>
            </a:r>
            <a:endParaRPr lang="en-GB" dirty="0"/>
          </a:p>
        </p:txBody>
      </p:sp>
      <p:sp>
        <p:nvSpPr>
          <p:cNvPr id="3" name="Content Placeholder 2"/>
          <p:cNvSpPr>
            <a:spLocks noGrp="1"/>
          </p:cNvSpPr>
          <p:nvPr>
            <p:ph idx="1"/>
          </p:nvPr>
        </p:nvSpPr>
        <p:spPr>
          <a:xfrm>
            <a:off x="457200" y="1412776"/>
            <a:ext cx="8229600" cy="4713387"/>
          </a:xfrm>
        </p:spPr>
        <p:txBody>
          <a:bodyPr>
            <a:normAutofit fontScale="77500" lnSpcReduction="20000"/>
          </a:bodyPr>
          <a:lstStyle/>
          <a:p>
            <a:r>
              <a:rPr lang="en-GB" dirty="0" smtClean="0"/>
              <a:t>To assess patent and advised on management once initial conservative treatment has failed and to verify that the treatment given is an evidence based approach </a:t>
            </a:r>
          </a:p>
          <a:p>
            <a:r>
              <a:rPr lang="en-GB" dirty="0" smtClean="0"/>
              <a:t>To organise any relevant investigations to facilitate a change to the patients treatment pathway </a:t>
            </a:r>
            <a:r>
              <a:rPr lang="en-GB" dirty="0" err="1" smtClean="0"/>
              <a:t>eg</a:t>
            </a:r>
            <a:r>
              <a:rPr lang="en-GB" dirty="0" smtClean="0"/>
              <a:t> MRI, x-ray, bloods, USS</a:t>
            </a:r>
          </a:p>
          <a:p>
            <a:r>
              <a:rPr lang="en-GB" dirty="0" smtClean="0"/>
              <a:t>To administer injection therapy directly or via referral for USGI services</a:t>
            </a:r>
          </a:p>
          <a:p>
            <a:r>
              <a:rPr lang="en-GB" dirty="0" smtClean="0"/>
              <a:t>To advise on a further treatment pathway and facilitate this with direct referral within the MSK pathway or to pain management , rheumatology or orthopaedics once the appropriate investigations are completed</a:t>
            </a:r>
          </a:p>
          <a:p>
            <a:r>
              <a:rPr lang="en-GB" dirty="0" smtClean="0"/>
              <a:t>If the new treatment pathway is outside the MSK remit you may be asked to facilitate this </a:t>
            </a:r>
            <a:r>
              <a:rPr lang="en-GB" dirty="0" err="1" smtClean="0"/>
              <a:t>eg</a:t>
            </a:r>
            <a:r>
              <a:rPr lang="en-GB" dirty="0" smtClean="0"/>
              <a:t> neurology </a:t>
            </a:r>
            <a:endParaRPr lang="en-GB" dirty="0"/>
          </a:p>
        </p:txBody>
      </p:sp>
    </p:spTree>
    <p:extLst>
      <p:ext uri="{BB962C8B-B14F-4D97-AF65-F5344CB8AC3E}">
        <p14:creationId xmlns:p14="http://schemas.microsoft.com/office/powerpoint/2010/main" val="3496855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 Pain</a:t>
            </a:r>
            <a:endParaRPr lang="en-GB" dirty="0"/>
          </a:p>
        </p:txBody>
      </p:sp>
      <p:sp>
        <p:nvSpPr>
          <p:cNvPr id="3" name="Content Placeholder 2"/>
          <p:cNvSpPr>
            <a:spLocks noGrp="1"/>
          </p:cNvSpPr>
          <p:nvPr>
            <p:ph idx="1"/>
          </p:nvPr>
        </p:nvSpPr>
        <p:spPr>
          <a:xfrm>
            <a:off x="251520" y="1124744"/>
            <a:ext cx="8229600" cy="4525963"/>
          </a:xfrm>
        </p:spPr>
        <p:txBody>
          <a:bodyPr>
            <a:normAutofit fontScale="92500" lnSpcReduction="10000"/>
          </a:bodyPr>
          <a:lstStyle/>
          <a:p>
            <a:r>
              <a:rPr lang="en-GB" dirty="0" smtClean="0"/>
              <a:t>LBP – follow up to date NICE guidance – MRI is not advisable and lumbar x-rays should only be done if you suspect fracture or bony pathology</a:t>
            </a:r>
          </a:p>
          <a:p>
            <a:r>
              <a:rPr lang="en-GB" dirty="0" smtClean="0"/>
              <a:t>Manage with painkillers/ NSAIDs initially </a:t>
            </a:r>
          </a:p>
          <a:p>
            <a:r>
              <a:rPr lang="en-GB" dirty="0" smtClean="0"/>
              <a:t>Advise on self-management – keep active, gently exercise, use heat and avoid adopting poor postural habits while sore </a:t>
            </a:r>
          </a:p>
          <a:p>
            <a:r>
              <a:rPr lang="en-GB" dirty="0" smtClean="0"/>
              <a:t>Refer to physiotherapy after 4-6/52 when symptoms are not resolving with simple conservative measures </a:t>
            </a:r>
            <a:endParaRPr lang="en-GB" dirty="0"/>
          </a:p>
        </p:txBody>
      </p:sp>
      <p:pic>
        <p:nvPicPr>
          <p:cNvPr id="4099" name="Picture 3" descr="C:\Users\Jean.Slavin\AppData\Local\Microsoft\Windows\Temporary Internet Files\Content.IE5\Y9GUFMR3\back_pain4_smal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7515" y="3933056"/>
            <a:ext cx="1720373" cy="2786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37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the physio in Back pain</a:t>
            </a:r>
            <a:endParaRPr lang="en-GB" dirty="0"/>
          </a:p>
        </p:txBody>
      </p:sp>
      <p:sp>
        <p:nvSpPr>
          <p:cNvPr id="3" name="Content Placeholder 2"/>
          <p:cNvSpPr>
            <a:spLocks noGrp="1"/>
          </p:cNvSpPr>
          <p:nvPr>
            <p:ph idx="1"/>
          </p:nvPr>
        </p:nvSpPr>
        <p:spPr>
          <a:xfrm>
            <a:off x="457200" y="1412776"/>
            <a:ext cx="8229600" cy="4968552"/>
          </a:xfrm>
        </p:spPr>
        <p:txBody>
          <a:bodyPr>
            <a:normAutofit fontScale="77500" lnSpcReduction="20000"/>
          </a:bodyPr>
          <a:lstStyle/>
          <a:p>
            <a:r>
              <a:rPr lang="en-GB" dirty="0" smtClean="0"/>
              <a:t>To get the patient moving as soon as possible </a:t>
            </a:r>
          </a:p>
          <a:p>
            <a:r>
              <a:rPr lang="en-GB" dirty="0" smtClean="0"/>
              <a:t>To facilitate early return to work if applicable </a:t>
            </a:r>
          </a:p>
          <a:p>
            <a:r>
              <a:rPr lang="en-GB" dirty="0" smtClean="0"/>
              <a:t>To teach self-management processes and advise on suitable exercises to achieve this </a:t>
            </a:r>
          </a:p>
          <a:p>
            <a:r>
              <a:rPr lang="en-GB" dirty="0" smtClean="0"/>
              <a:t>Manual therapy/hands-on treatment /acupuncture -can be used  to help facilitate a more speedy return to exercise and movement but at 12/12 research shows patient who have received these treatments are no better than they would have been if they had just done exercises – the benefits are improvement in functional scores and pain levels at an earlier stage which can obviously enhance earlier return to work status </a:t>
            </a:r>
          </a:p>
          <a:p>
            <a:r>
              <a:rPr lang="en-GB" dirty="0" smtClean="0"/>
              <a:t>Chronic back pain without radiation that does not respond – pain management programmes such as </a:t>
            </a:r>
            <a:r>
              <a:rPr lang="en-GB" dirty="0" err="1" smtClean="0"/>
              <a:t>iBEST</a:t>
            </a:r>
            <a:r>
              <a:rPr lang="en-GB" dirty="0" smtClean="0"/>
              <a:t>, LEAP should be considered </a:t>
            </a:r>
            <a:endParaRPr lang="en-GB" dirty="0"/>
          </a:p>
        </p:txBody>
      </p:sp>
    </p:spTree>
    <p:extLst>
      <p:ext uri="{BB962C8B-B14F-4D97-AF65-F5344CB8AC3E}">
        <p14:creationId xmlns:p14="http://schemas.microsoft.com/office/powerpoint/2010/main" val="240883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260648"/>
            <a:ext cx="8229600" cy="1143000"/>
          </a:xfrm>
        </p:spPr>
        <p:txBody>
          <a:bodyPr/>
          <a:lstStyle/>
          <a:p>
            <a:r>
              <a:rPr lang="en-GB" dirty="0" smtClean="0"/>
              <a:t>Shoulder MSK Pathologies </a:t>
            </a:r>
            <a:endParaRPr lang="en-GB" dirty="0"/>
          </a:p>
        </p:txBody>
      </p:sp>
      <p:sp>
        <p:nvSpPr>
          <p:cNvPr id="3" name="Content Placeholder 2"/>
          <p:cNvSpPr>
            <a:spLocks noGrp="1"/>
          </p:cNvSpPr>
          <p:nvPr>
            <p:ph idx="1"/>
          </p:nvPr>
        </p:nvSpPr>
        <p:spPr/>
        <p:txBody>
          <a:bodyPr>
            <a:normAutofit fontScale="92500" lnSpcReduction="10000"/>
          </a:bodyPr>
          <a:lstStyle/>
          <a:p>
            <a:r>
              <a:rPr lang="en-GB" dirty="0"/>
              <a:t>4</a:t>
            </a:r>
            <a:r>
              <a:rPr lang="en-GB" dirty="0" smtClean="0"/>
              <a:t> basic possibilities:  </a:t>
            </a:r>
          </a:p>
          <a:p>
            <a:pPr marL="457200" indent="-457200">
              <a:buFont typeface="+mj-lt"/>
              <a:buAutoNum type="arabicPeriod"/>
            </a:pPr>
            <a:r>
              <a:rPr lang="en-GB" sz="2000" b="1" dirty="0" smtClean="0"/>
              <a:t>OA/RA </a:t>
            </a:r>
            <a:r>
              <a:rPr lang="en-GB" sz="2000" dirty="0" smtClean="0"/>
              <a:t>–restricted movements especially lateral rotation- gradual onset, probably no history of injury, problems dressing especially putting on coats/ jackets or doing up bra/tucking in shirt and reaching up and out, possible crepitus/</a:t>
            </a:r>
            <a:r>
              <a:rPr lang="en-GB" sz="2000" dirty="0" err="1" smtClean="0"/>
              <a:t>graunching</a:t>
            </a:r>
            <a:r>
              <a:rPr lang="en-GB" sz="2000" dirty="0" smtClean="0"/>
              <a:t> on movement, </a:t>
            </a:r>
          </a:p>
          <a:p>
            <a:pPr marL="457200" indent="-457200">
              <a:buFont typeface="+mj-lt"/>
              <a:buAutoNum type="arabicPeriod"/>
            </a:pPr>
            <a:r>
              <a:rPr lang="en-GB" sz="2000" b="1" dirty="0" smtClean="0"/>
              <a:t>rotator cuff pathology </a:t>
            </a:r>
            <a:r>
              <a:rPr lang="en-GB" sz="2000" dirty="0" smtClean="0"/>
              <a:t>- often a history of injury but with degenerative tears they may have just had gradual or sudden onset catching pain +/- loss of strength- most over 50s will have rotator cuff pathology bilaterally although only one side may be symptomatic – they may have full lateral rotation and only get pain on specific movements where the muscle/tendon is either impinged or is symptomatic when it contracts </a:t>
            </a:r>
          </a:p>
          <a:p>
            <a:pPr marL="457200" indent="-457200">
              <a:buFont typeface="+mj-lt"/>
              <a:buAutoNum type="arabicPeriod"/>
            </a:pPr>
            <a:r>
              <a:rPr lang="en-GB" sz="2000" b="1" dirty="0" smtClean="0"/>
              <a:t>instability</a:t>
            </a:r>
            <a:r>
              <a:rPr lang="en-GB" sz="2000" dirty="0" smtClean="0"/>
              <a:t>- usually after trauma </a:t>
            </a:r>
            <a:r>
              <a:rPr lang="en-GB" sz="2000" dirty="0" err="1" smtClean="0"/>
              <a:t>eg</a:t>
            </a:r>
            <a:r>
              <a:rPr lang="en-GB" sz="2000" dirty="0" smtClean="0"/>
              <a:t> dislocation or CVA/nerve damage  - poor muscle control and strength </a:t>
            </a:r>
          </a:p>
          <a:p>
            <a:pPr marL="457200" indent="-457200">
              <a:buFont typeface="+mj-lt"/>
              <a:buAutoNum type="arabicPeriod"/>
            </a:pPr>
            <a:r>
              <a:rPr lang="en-GB" sz="2000" b="1" dirty="0" smtClean="0"/>
              <a:t>mixed picture </a:t>
            </a:r>
            <a:r>
              <a:rPr lang="en-GB" sz="2000" dirty="0" smtClean="0"/>
              <a:t>– initially a probable rotator cuff pathology/impingement   which then becomes stiff and a frozen shoulder/adhesive capsulitis develops</a:t>
            </a:r>
            <a:endParaRPr lang="en-GB" sz="2000" dirty="0"/>
          </a:p>
        </p:txBody>
      </p:sp>
      <p:pic>
        <p:nvPicPr>
          <p:cNvPr id="6146" name="Picture 2" descr="C:\Users\Jean.Slavin\AppData\Local\Microsoft\Windows\Temporary Internet Files\Content.IE5\HLAI8JSW\shoulder-pai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60648"/>
            <a:ext cx="1744588" cy="1744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323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TotalTime>
  <Words>1393</Words>
  <Application>Microsoft Office PowerPoint</Application>
  <PresentationFormat>On-screen Show (4:3)</PresentationFormat>
  <Paragraphs>163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role of the Physiotherapist in MSK</vt:lpstr>
      <vt:lpstr>Plan</vt:lpstr>
      <vt:lpstr>Role of the Physiotherapist  in MSK Services </vt:lpstr>
      <vt:lpstr>Role of the GP in referring patients to MSK services </vt:lpstr>
      <vt:lpstr>Role of the GP in referral </vt:lpstr>
      <vt:lpstr>Role of the ESP/ advanced practitioner in MSK services </vt:lpstr>
      <vt:lpstr>Back Pain</vt:lpstr>
      <vt:lpstr>Role of the physio in Back pain</vt:lpstr>
      <vt:lpstr>Shoulder MSK Pathologies </vt:lpstr>
      <vt:lpstr>How to differentiate </vt:lpstr>
      <vt:lpstr>PowerPoint Presentation</vt:lpstr>
      <vt:lpstr>Tennis and Golfers Elbow </vt:lpstr>
      <vt:lpstr>Moderate/ Mild OA and PF joint OA</vt:lpstr>
      <vt:lpstr>Trochanteric Bursitis or Gluteal Tendinopathy?</vt:lpstr>
      <vt:lpstr>When to refer for surgery</vt:lpstr>
      <vt:lpstr>Thank you</vt:lpstr>
    </vt:vector>
  </TitlesOfParts>
  <Company>SEPT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Physiotherapist in MSK</dc:title>
  <dc:creator>Jean Slavin</dc:creator>
  <cp:lastModifiedBy>mbent</cp:lastModifiedBy>
  <cp:revision>30</cp:revision>
  <dcterms:created xsi:type="dcterms:W3CDTF">2018-12-03T10:36:41Z</dcterms:created>
  <dcterms:modified xsi:type="dcterms:W3CDTF">2018-12-20T08:39:07Z</dcterms:modified>
</cp:coreProperties>
</file>