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402" r:id="rId3"/>
    <p:sldId id="419" r:id="rId4"/>
    <p:sldId id="390" r:id="rId5"/>
    <p:sldId id="284" r:id="rId6"/>
    <p:sldId id="418" r:id="rId7"/>
    <p:sldId id="41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861EE-F604-4269-9195-01A435E04395}"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B0FF0E68-6C2C-4A04-9E24-CCC8C678D382}">
      <dgm:prSet phldrT="[Text]" custT="1"/>
      <dgm:spPr/>
      <dgm:t>
        <a:bodyPr/>
        <a:lstStyle/>
        <a:p>
          <a:r>
            <a:rPr lang="en-GB" sz="3200" b="1" dirty="0">
              <a:solidFill>
                <a:schemeClr val="bg1"/>
              </a:solidFill>
            </a:rPr>
            <a:t>Resilience</a:t>
          </a:r>
          <a:r>
            <a:rPr lang="en-GB" sz="3200" dirty="0"/>
            <a:t> </a:t>
          </a:r>
        </a:p>
      </dgm:t>
    </dgm:pt>
    <dgm:pt modelId="{B569467C-0F19-442F-AD90-C890FE144F08}" type="parTrans" cxnId="{DB38C2E9-918E-4956-9A9E-F6C7FEE1DDD5}">
      <dgm:prSet/>
      <dgm:spPr/>
      <dgm:t>
        <a:bodyPr/>
        <a:lstStyle/>
        <a:p>
          <a:endParaRPr lang="en-GB"/>
        </a:p>
      </dgm:t>
    </dgm:pt>
    <dgm:pt modelId="{A4F3B18E-7187-488C-BBDA-2CEDB3CF4527}" type="sibTrans" cxnId="{DB38C2E9-918E-4956-9A9E-F6C7FEE1DDD5}">
      <dgm:prSet/>
      <dgm:spPr/>
      <dgm:t>
        <a:bodyPr/>
        <a:lstStyle/>
        <a:p>
          <a:endParaRPr lang="en-GB"/>
        </a:p>
      </dgm:t>
    </dgm:pt>
    <dgm:pt modelId="{71FF9F9B-E1DA-4EC1-A0C5-451A64A3538E}">
      <dgm:prSet phldrT="[Text]" custT="1"/>
      <dgm:spPr/>
      <dgm:t>
        <a:bodyPr/>
        <a:lstStyle/>
        <a:p>
          <a:r>
            <a:rPr lang="en-US" sz="2400" b="1" dirty="0"/>
            <a:t>Attitude and perspectives</a:t>
          </a:r>
        </a:p>
        <a:p>
          <a:r>
            <a:rPr lang="en-US" sz="2400" dirty="0"/>
            <a:t>valuing what you do as a doctor, maintaining interest in the job, developing self-awareness and accepting your own limitations</a:t>
          </a:r>
          <a:endParaRPr lang="en-GB" sz="2400" dirty="0"/>
        </a:p>
      </dgm:t>
    </dgm:pt>
    <dgm:pt modelId="{BC0184A5-EB6A-44B6-82E1-9A49C6F192CD}" type="parTrans" cxnId="{69E6B123-73BB-4F4E-B308-05FC47768BC0}">
      <dgm:prSet/>
      <dgm:spPr/>
      <dgm:t>
        <a:bodyPr/>
        <a:lstStyle/>
        <a:p>
          <a:endParaRPr lang="en-GB"/>
        </a:p>
      </dgm:t>
    </dgm:pt>
    <dgm:pt modelId="{6C5400F7-9F41-4053-89DD-7121EB8FAF3B}" type="sibTrans" cxnId="{69E6B123-73BB-4F4E-B308-05FC47768BC0}">
      <dgm:prSet/>
      <dgm:spPr/>
      <dgm:t>
        <a:bodyPr/>
        <a:lstStyle/>
        <a:p>
          <a:endParaRPr lang="en-GB"/>
        </a:p>
      </dgm:t>
    </dgm:pt>
    <dgm:pt modelId="{667D4D79-5A1A-4522-862A-DCFACCDFFC2E}">
      <dgm:prSet phldrT="[Text]" phldr="1"/>
      <dgm:spPr/>
      <dgm:t>
        <a:bodyPr/>
        <a:lstStyle/>
        <a:p>
          <a:endParaRPr lang="en-GB"/>
        </a:p>
      </dgm:t>
    </dgm:pt>
    <dgm:pt modelId="{623EEDC9-56B3-44F6-9AE4-A87D43AAF1D3}" type="parTrans" cxnId="{13B2F81D-8E20-4A4F-800F-6980810CF2BF}">
      <dgm:prSet/>
      <dgm:spPr/>
      <dgm:t>
        <a:bodyPr/>
        <a:lstStyle/>
        <a:p>
          <a:endParaRPr lang="en-GB"/>
        </a:p>
      </dgm:t>
    </dgm:pt>
    <dgm:pt modelId="{4E9C1D64-3409-4F75-9EE2-5FB2A55257E6}" type="sibTrans" cxnId="{13B2F81D-8E20-4A4F-800F-6980810CF2BF}">
      <dgm:prSet/>
      <dgm:spPr/>
      <dgm:t>
        <a:bodyPr/>
        <a:lstStyle/>
        <a:p>
          <a:endParaRPr lang="en-GB"/>
        </a:p>
      </dgm:t>
    </dgm:pt>
    <dgm:pt modelId="{BF254A8B-E336-4D2A-82B0-4B801EA6709E}">
      <dgm:prSet phldrT="[Text]" phldr="1"/>
      <dgm:spPr/>
      <dgm:t>
        <a:bodyPr/>
        <a:lstStyle/>
        <a:p>
          <a:endParaRPr lang="en-GB"/>
        </a:p>
      </dgm:t>
    </dgm:pt>
    <dgm:pt modelId="{269AB01D-E50B-447B-947B-1439C8C4D9A3}" type="parTrans" cxnId="{8B2ECF74-1CF8-4E5D-A201-42EA05FB9B54}">
      <dgm:prSet/>
      <dgm:spPr/>
      <dgm:t>
        <a:bodyPr/>
        <a:lstStyle/>
        <a:p>
          <a:endParaRPr lang="en-GB"/>
        </a:p>
      </dgm:t>
    </dgm:pt>
    <dgm:pt modelId="{CAC56B8F-1D78-4BF6-B438-7879067E1DE3}" type="sibTrans" cxnId="{8B2ECF74-1CF8-4E5D-A201-42EA05FB9B54}">
      <dgm:prSet/>
      <dgm:spPr/>
      <dgm:t>
        <a:bodyPr/>
        <a:lstStyle/>
        <a:p>
          <a:endParaRPr lang="en-GB"/>
        </a:p>
      </dgm:t>
    </dgm:pt>
    <dgm:pt modelId="{E349E598-FFAC-4450-B9FF-A0DE3D976AD8}">
      <dgm:prSet phldrT="[Text]" phldr="1"/>
      <dgm:spPr/>
      <dgm:t>
        <a:bodyPr/>
        <a:lstStyle/>
        <a:p>
          <a:endParaRPr lang="en-GB"/>
        </a:p>
      </dgm:t>
    </dgm:pt>
    <dgm:pt modelId="{1DA3D63E-2FEC-48B8-93E6-CD7137085D31}" type="parTrans" cxnId="{64D0A2C9-9665-4CCB-9755-5BFCDBC8F728}">
      <dgm:prSet/>
      <dgm:spPr/>
      <dgm:t>
        <a:bodyPr/>
        <a:lstStyle/>
        <a:p>
          <a:endParaRPr lang="en-GB"/>
        </a:p>
      </dgm:t>
    </dgm:pt>
    <dgm:pt modelId="{C0BCE1EE-929C-45E5-97BE-48850F52E98F}" type="sibTrans" cxnId="{64D0A2C9-9665-4CCB-9755-5BFCDBC8F728}">
      <dgm:prSet/>
      <dgm:spPr/>
      <dgm:t>
        <a:bodyPr/>
        <a:lstStyle/>
        <a:p>
          <a:endParaRPr lang="en-GB"/>
        </a:p>
      </dgm:t>
    </dgm:pt>
    <dgm:pt modelId="{2921C8FB-1419-4069-8971-B60CF80DEA95}">
      <dgm:prSet/>
      <dgm:spPr/>
      <dgm:t>
        <a:bodyPr/>
        <a:lstStyle/>
        <a:p>
          <a:r>
            <a:rPr lang="en-US" b="1" dirty="0"/>
            <a:t>Balance and prioritisation </a:t>
          </a:r>
        </a:p>
        <a:p>
          <a:r>
            <a:rPr lang="en-US" dirty="0"/>
            <a:t>setting limits, work life balance and looking after and valuing yourself, taking effective approaches to CPD</a:t>
          </a:r>
          <a:endParaRPr lang="en-GB" dirty="0"/>
        </a:p>
      </dgm:t>
    </dgm:pt>
    <dgm:pt modelId="{8EF19C7F-34E8-4C17-86D4-8FDC39E4B4DA}" type="parTrans" cxnId="{A16D550B-F4D1-4275-8D03-043CE97080FB}">
      <dgm:prSet/>
      <dgm:spPr/>
      <dgm:t>
        <a:bodyPr/>
        <a:lstStyle/>
        <a:p>
          <a:endParaRPr lang="en-GB"/>
        </a:p>
      </dgm:t>
    </dgm:pt>
    <dgm:pt modelId="{B83FD0D2-EC51-4261-BC61-6E87F8A46279}" type="sibTrans" cxnId="{A16D550B-F4D1-4275-8D03-043CE97080FB}">
      <dgm:prSet/>
      <dgm:spPr/>
      <dgm:t>
        <a:bodyPr/>
        <a:lstStyle/>
        <a:p>
          <a:endParaRPr lang="en-GB"/>
        </a:p>
      </dgm:t>
    </dgm:pt>
    <dgm:pt modelId="{51777AAD-7BFA-4D19-9B27-A3963440E99E}">
      <dgm:prSet/>
      <dgm:spPr/>
      <dgm:t>
        <a:bodyPr/>
        <a:lstStyle/>
        <a:p>
          <a:r>
            <a:rPr lang="en-US" b="1" dirty="0" err="1"/>
            <a:t>Organisation</a:t>
          </a:r>
          <a:r>
            <a:rPr lang="en-US" b="1" dirty="0"/>
            <a:t> of your work environment </a:t>
          </a:r>
        </a:p>
        <a:p>
          <a:r>
            <a:rPr lang="en-US" dirty="0"/>
            <a:t>good management, having good staff, effective systems at work</a:t>
          </a:r>
          <a:endParaRPr lang="en-GB" dirty="0"/>
        </a:p>
      </dgm:t>
    </dgm:pt>
    <dgm:pt modelId="{245A7145-EB27-41F3-A1D6-C04D0FDA1193}" type="parTrans" cxnId="{FDA9B635-D366-4D27-ADA9-A0E59255C9E2}">
      <dgm:prSet/>
      <dgm:spPr/>
      <dgm:t>
        <a:bodyPr/>
        <a:lstStyle/>
        <a:p>
          <a:endParaRPr lang="en-GB"/>
        </a:p>
      </dgm:t>
    </dgm:pt>
    <dgm:pt modelId="{B9DBE792-26A0-4032-8938-B7FE935E627B}" type="sibTrans" cxnId="{FDA9B635-D366-4D27-ADA9-A0E59255C9E2}">
      <dgm:prSet/>
      <dgm:spPr/>
      <dgm:t>
        <a:bodyPr/>
        <a:lstStyle/>
        <a:p>
          <a:endParaRPr lang="en-GB"/>
        </a:p>
      </dgm:t>
    </dgm:pt>
    <dgm:pt modelId="{B8593EA2-BC65-4FF4-B720-C2859EB52DEF}">
      <dgm:prSet/>
      <dgm:spPr/>
      <dgm:t>
        <a:bodyPr/>
        <a:lstStyle/>
        <a:p>
          <a:r>
            <a:rPr lang="en-US" b="1" dirty="0"/>
            <a:t>Supportive relationships </a:t>
          </a:r>
        </a:p>
        <a:p>
          <a:r>
            <a:rPr lang="en-US" dirty="0"/>
            <a:t>positive personal relations, effective professional relationships and good communication</a:t>
          </a:r>
          <a:endParaRPr lang="en-GB" dirty="0"/>
        </a:p>
      </dgm:t>
    </dgm:pt>
    <dgm:pt modelId="{E04D715D-AB4A-4901-867E-C76362393913}" type="parTrans" cxnId="{1C35E7E5-08EA-4790-9168-29B71B756A37}">
      <dgm:prSet/>
      <dgm:spPr/>
      <dgm:t>
        <a:bodyPr/>
        <a:lstStyle/>
        <a:p>
          <a:endParaRPr lang="en-GB"/>
        </a:p>
      </dgm:t>
    </dgm:pt>
    <dgm:pt modelId="{C1383E21-14BF-4DE5-BF14-F4E9522C39AB}" type="sibTrans" cxnId="{1C35E7E5-08EA-4790-9168-29B71B756A37}">
      <dgm:prSet/>
      <dgm:spPr/>
      <dgm:t>
        <a:bodyPr/>
        <a:lstStyle/>
        <a:p>
          <a:endParaRPr lang="en-GB"/>
        </a:p>
      </dgm:t>
    </dgm:pt>
    <dgm:pt modelId="{065B4F54-E9CA-41DA-A4CE-F6B9C1AA3C2A}">
      <dgm:prSet/>
      <dgm:spPr/>
      <dgm:t>
        <a:bodyPr/>
        <a:lstStyle/>
        <a:p>
          <a:endParaRPr lang="en-GB"/>
        </a:p>
      </dgm:t>
    </dgm:pt>
    <dgm:pt modelId="{E148F1FC-0B29-4EBD-AC9E-26F8C38F9063}" type="parTrans" cxnId="{A175AA7A-B9E2-4A47-ABE2-A9956CB4789C}">
      <dgm:prSet/>
      <dgm:spPr/>
      <dgm:t>
        <a:bodyPr/>
        <a:lstStyle/>
        <a:p>
          <a:endParaRPr lang="en-GB"/>
        </a:p>
      </dgm:t>
    </dgm:pt>
    <dgm:pt modelId="{61DBB84C-4393-4717-A077-124AA4DB0796}" type="sibTrans" cxnId="{A175AA7A-B9E2-4A47-ABE2-A9956CB4789C}">
      <dgm:prSet/>
      <dgm:spPr/>
      <dgm:t>
        <a:bodyPr/>
        <a:lstStyle/>
        <a:p>
          <a:endParaRPr lang="en-GB"/>
        </a:p>
      </dgm:t>
    </dgm:pt>
    <dgm:pt modelId="{AB985F7D-BFDC-4E41-B880-260841AB36D3}">
      <dgm:prSet/>
      <dgm:spPr/>
      <dgm:t>
        <a:bodyPr/>
        <a:lstStyle/>
        <a:p>
          <a:endParaRPr lang="en-GB" dirty="0"/>
        </a:p>
      </dgm:t>
    </dgm:pt>
    <dgm:pt modelId="{219B60C7-1D86-49AB-B4AA-106929F70E19}" type="parTrans" cxnId="{7A76807B-F6B7-4538-A91E-81DE3EA51FCA}">
      <dgm:prSet/>
      <dgm:spPr/>
      <dgm:t>
        <a:bodyPr/>
        <a:lstStyle/>
        <a:p>
          <a:endParaRPr lang="en-GB"/>
        </a:p>
      </dgm:t>
    </dgm:pt>
    <dgm:pt modelId="{D7A46DB0-A79E-40E0-91CD-49B4541E9006}" type="sibTrans" cxnId="{7A76807B-F6B7-4538-A91E-81DE3EA51FCA}">
      <dgm:prSet/>
      <dgm:spPr/>
      <dgm:t>
        <a:bodyPr/>
        <a:lstStyle/>
        <a:p>
          <a:endParaRPr lang="en-GB"/>
        </a:p>
      </dgm:t>
    </dgm:pt>
    <dgm:pt modelId="{D529744A-BA46-402B-9BC1-A4D9BACF3105}" type="pres">
      <dgm:prSet presAssocID="{8A0861EE-F604-4269-9195-01A435E04395}" presName="diagram" presStyleCnt="0">
        <dgm:presLayoutVars>
          <dgm:chMax val="1"/>
          <dgm:dir/>
          <dgm:animLvl val="ctr"/>
          <dgm:resizeHandles val="exact"/>
        </dgm:presLayoutVars>
      </dgm:prSet>
      <dgm:spPr/>
    </dgm:pt>
    <dgm:pt modelId="{F22004D2-0474-4584-9D2C-A94166103B2C}" type="pres">
      <dgm:prSet presAssocID="{8A0861EE-F604-4269-9195-01A435E04395}" presName="matrix" presStyleCnt="0"/>
      <dgm:spPr/>
    </dgm:pt>
    <dgm:pt modelId="{BE69B49D-2EE0-4563-A607-DD46DFDB4125}" type="pres">
      <dgm:prSet presAssocID="{8A0861EE-F604-4269-9195-01A435E04395}" presName="tile1" presStyleLbl="node1" presStyleIdx="0" presStyleCnt="4"/>
      <dgm:spPr/>
    </dgm:pt>
    <dgm:pt modelId="{AE6125A7-1124-4C3D-ADA0-D7F465D15040}" type="pres">
      <dgm:prSet presAssocID="{8A0861EE-F604-4269-9195-01A435E04395}" presName="tile1text" presStyleLbl="node1" presStyleIdx="0" presStyleCnt="4">
        <dgm:presLayoutVars>
          <dgm:chMax val="0"/>
          <dgm:chPref val="0"/>
          <dgm:bulletEnabled val="1"/>
        </dgm:presLayoutVars>
      </dgm:prSet>
      <dgm:spPr/>
    </dgm:pt>
    <dgm:pt modelId="{3A421C90-7FE9-48E1-8DC8-053EA892F810}" type="pres">
      <dgm:prSet presAssocID="{8A0861EE-F604-4269-9195-01A435E04395}" presName="tile2" presStyleLbl="node1" presStyleIdx="1" presStyleCnt="4"/>
      <dgm:spPr/>
    </dgm:pt>
    <dgm:pt modelId="{BA9C2FB1-1A9A-465B-9E36-C8F22DC70C33}" type="pres">
      <dgm:prSet presAssocID="{8A0861EE-F604-4269-9195-01A435E04395}" presName="tile2text" presStyleLbl="node1" presStyleIdx="1" presStyleCnt="4">
        <dgm:presLayoutVars>
          <dgm:chMax val="0"/>
          <dgm:chPref val="0"/>
          <dgm:bulletEnabled val="1"/>
        </dgm:presLayoutVars>
      </dgm:prSet>
      <dgm:spPr/>
    </dgm:pt>
    <dgm:pt modelId="{0D04A3C6-A111-4781-BE0D-A19770C93C88}" type="pres">
      <dgm:prSet presAssocID="{8A0861EE-F604-4269-9195-01A435E04395}" presName="tile3" presStyleLbl="node1" presStyleIdx="2" presStyleCnt="4"/>
      <dgm:spPr/>
    </dgm:pt>
    <dgm:pt modelId="{0B17F2C1-A997-4286-989A-1C38FA846136}" type="pres">
      <dgm:prSet presAssocID="{8A0861EE-F604-4269-9195-01A435E04395}" presName="tile3text" presStyleLbl="node1" presStyleIdx="2" presStyleCnt="4">
        <dgm:presLayoutVars>
          <dgm:chMax val="0"/>
          <dgm:chPref val="0"/>
          <dgm:bulletEnabled val="1"/>
        </dgm:presLayoutVars>
      </dgm:prSet>
      <dgm:spPr/>
    </dgm:pt>
    <dgm:pt modelId="{1D376382-FA56-43E5-9E2A-26D7B6E038B5}" type="pres">
      <dgm:prSet presAssocID="{8A0861EE-F604-4269-9195-01A435E04395}" presName="tile4" presStyleLbl="node1" presStyleIdx="3" presStyleCnt="4"/>
      <dgm:spPr/>
    </dgm:pt>
    <dgm:pt modelId="{19AD2531-CF7F-447F-B578-7618B3E3F924}" type="pres">
      <dgm:prSet presAssocID="{8A0861EE-F604-4269-9195-01A435E04395}" presName="tile4text" presStyleLbl="node1" presStyleIdx="3" presStyleCnt="4">
        <dgm:presLayoutVars>
          <dgm:chMax val="0"/>
          <dgm:chPref val="0"/>
          <dgm:bulletEnabled val="1"/>
        </dgm:presLayoutVars>
      </dgm:prSet>
      <dgm:spPr/>
    </dgm:pt>
    <dgm:pt modelId="{A47C2983-768B-4A9B-BCA0-FBD7675C4911}" type="pres">
      <dgm:prSet presAssocID="{8A0861EE-F604-4269-9195-01A435E04395}" presName="centerTile" presStyleLbl="fgShp" presStyleIdx="0" presStyleCnt="1" custScaleX="106642" custScaleY="83567">
        <dgm:presLayoutVars>
          <dgm:chMax val="0"/>
          <dgm:chPref val="0"/>
        </dgm:presLayoutVars>
      </dgm:prSet>
      <dgm:spPr/>
    </dgm:pt>
  </dgm:ptLst>
  <dgm:cxnLst>
    <dgm:cxn modelId="{A16D550B-F4D1-4275-8D03-043CE97080FB}" srcId="{B0FF0E68-6C2C-4A04-9E24-CCC8C678D382}" destId="{2921C8FB-1419-4069-8971-B60CF80DEA95}" srcOrd="1" destOrd="0" parTransId="{8EF19C7F-34E8-4C17-86D4-8FDC39E4B4DA}" sibTransId="{B83FD0D2-EC51-4261-BC61-6E87F8A46279}"/>
    <dgm:cxn modelId="{CF7B7F1A-94D0-4568-8B78-DCA2C20CF123}" type="presOf" srcId="{51777AAD-7BFA-4D19-9B27-A3963440E99E}" destId="{0D04A3C6-A111-4781-BE0D-A19770C93C88}" srcOrd="0" destOrd="0" presId="urn:microsoft.com/office/officeart/2005/8/layout/matrix1"/>
    <dgm:cxn modelId="{13B2F81D-8E20-4A4F-800F-6980810CF2BF}" srcId="{B0FF0E68-6C2C-4A04-9E24-CCC8C678D382}" destId="{667D4D79-5A1A-4522-862A-DCFACCDFFC2E}" srcOrd="6" destOrd="0" parTransId="{623EEDC9-56B3-44F6-9AE4-A87D43AAF1D3}" sibTransId="{4E9C1D64-3409-4F75-9EE2-5FB2A55257E6}"/>
    <dgm:cxn modelId="{69E6B123-73BB-4F4E-B308-05FC47768BC0}" srcId="{B0FF0E68-6C2C-4A04-9E24-CCC8C678D382}" destId="{71FF9F9B-E1DA-4EC1-A0C5-451A64A3538E}" srcOrd="0" destOrd="0" parTransId="{BC0184A5-EB6A-44B6-82E1-9A49C6F192CD}" sibTransId="{6C5400F7-9F41-4053-89DD-7121EB8FAF3B}"/>
    <dgm:cxn modelId="{8E2F8F2A-EC74-4914-A60A-BC8239E562C5}" type="presOf" srcId="{B0FF0E68-6C2C-4A04-9E24-CCC8C678D382}" destId="{A47C2983-768B-4A9B-BCA0-FBD7675C4911}" srcOrd="0" destOrd="0" presId="urn:microsoft.com/office/officeart/2005/8/layout/matrix1"/>
    <dgm:cxn modelId="{FDA9B635-D366-4D27-ADA9-A0E59255C9E2}" srcId="{B0FF0E68-6C2C-4A04-9E24-CCC8C678D382}" destId="{51777AAD-7BFA-4D19-9B27-A3963440E99E}" srcOrd="2" destOrd="0" parTransId="{245A7145-EB27-41F3-A1D6-C04D0FDA1193}" sibTransId="{B9DBE792-26A0-4032-8938-B7FE935E627B}"/>
    <dgm:cxn modelId="{7E9E9C3D-440A-4B8A-A5EF-DF1D1B3EDDB4}" type="presOf" srcId="{8A0861EE-F604-4269-9195-01A435E04395}" destId="{D529744A-BA46-402B-9BC1-A4D9BACF3105}" srcOrd="0" destOrd="0" presId="urn:microsoft.com/office/officeart/2005/8/layout/matrix1"/>
    <dgm:cxn modelId="{73ED9361-8726-4DE7-BB67-92720296EB11}" type="presOf" srcId="{51777AAD-7BFA-4D19-9B27-A3963440E99E}" destId="{0B17F2C1-A997-4286-989A-1C38FA846136}" srcOrd="1" destOrd="0" presId="urn:microsoft.com/office/officeart/2005/8/layout/matrix1"/>
    <dgm:cxn modelId="{8B2ECF74-1CF8-4E5D-A201-42EA05FB9B54}" srcId="{B0FF0E68-6C2C-4A04-9E24-CCC8C678D382}" destId="{BF254A8B-E336-4D2A-82B0-4B801EA6709E}" srcOrd="7" destOrd="0" parTransId="{269AB01D-E50B-447B-947B-1439C8C4D9A3}" sibTransId="{CAC56B8F-1D78-4BF6-B438-7879067E1DE3}"/>
    <dgm:cxn modelId="{69F93C55-FAEF-4F30-868A-DF981B001698}" type="presOf" srcId="{2921C8FB-1419-4069-8971-B60CF80DEA95}" destId="{BA9C2FB1-1A9A-465B-9E36-C8F22DC70C33}" srcOrd="1" destOrd="0" presId="urn:microsoft.com/office/officeart/2005/8/layout/matrix1"/>
    <dgm:cxn modelId="{A175AA7A-B9E2-4A47-ABE2-A9956CB4789C}" srcId="{B0FF0E68-6C2C-4A04-9E24-CCC8C678D382}" destId="{065B4F54-E9CA-41DA-A4CE-F6B9C1AA3C2A}" srcOrd="4" destOrd="0" parTransId="{E148F1FC-0B29-4EBD-AC9E-26F8C38F9063}" sibTransId="{61DBB84C-4393-4717-A077-124AA4DB0796}"/>
    <dgm:cxn modelId="{7A76807B-F6B7-4538-A91E-81DE3EA51FCA}" srcId="{B0FF0E68-6C2C-4A04-9E24-CCC8C678D382}" destId="{AB985F7D-BFDC-4E41-B880-260841AB36D3}" srcOrd="5" destOrd="0" parTransId="{219B60C7-1D86-49AB-B4AA-106929F70E19}" sibTransId="{D7A46DB0-A79E-40E0-91CD-49B4541E9006}"/>
    <dgm:cxn modelId="{D0831383-189B-46DA-81BD-35E9BF65C328}" type="presOf" srcId="{2921C8FB-1419-4069-8971-B60CF80DEA95}" destId="{3A421C90-7FE9-48E1-8DC8-053EA892F810}" srcOrd="0" destOrd="0" presId="urn:microsoft.com/office/officeart/2005/8/layout/matrix1"/>
    <dgm:cxn modelId="{960DB198-6F9D-4000-863A-582E2318051B}" type="presOf" srcId="{B8593EA2-BC65-4FF4-B720-C2859EB52DEF}" destId="{19AD2531-CF7F-447F-B578-7618B3E3F924}" srcOrd="1" destOrd="0" presId="urn:microsoft.com/office/officeart/2005/8/layout/matrix1"/>
    <dgm:cxn modelId="{DDBEC1BE-9B35-444E-8E93-7FAED287808C}" type="presOf" srcId="{B8593EA2-BC65-4FF4-B720-C2859EB52DEF}" destId="{1D376382-FA56-43E5-9E2A-26D7B6E038B5}" srcOrd="0" destOrd="0" presId="urn:microsoft.com/office/officeart/2005/8/layout/matrix1"/>
    <dgm:cxn modelId="{92C4CEBF-1F00-4A08-B41B-A34500EB1BFB}" type="presOf" srcId="{71FF9F9B-E1DA-4EC1-A0C5-451A64A3538E}" destId="{AE6125A7-1124-4C3D-ADA0-D7F465D15040}" srcOrd="1" destOrd="0" presId="urn:microsoft.com/office/officeart/2005/8/layout/matrix1"/>
    <dgm:cxn modelId="{64D0A2C9-9665-4CCB-9755-5BFCDBC8F728}" srcId="{B0FF0E68-6C2C-4A04-9E24-CCC8C678D382}" destId="{E349E598-FFAC-4450-B9FF-A0DE3D976AD8}" srcOrd="8" destOrd="0" parTransId="{1DA3D63E-2FEC-48B8-93E6-CD7137085D31}" sibTransId="{C0BCE1EE-929C-45E5-97BE-48850F52E98F}"/>
    <dgm:cxn modelId="{0B87B0E3-30E7-4616-BFF6-4A4FD005543E}" type="presOf" srcId="{71FF9F9B-E1DA-4EC1-A0C5-451A64A3538E}" destId="{BE69B49D-2EE0-4563-A607-DD46DFDB4125}" srcOrd="0" destOrd="0" presId="urn:microsoft.com/office/officeart/2005/8/layout/matrix1"/>
    <dgm:cxn modelId="{1C35E7E5-08EA-4790-9168-29B71B756A37}" srcId="{B0FF0E68-6C2C-4A04-9E24-CCC8C678D382}" destId="{B8593EA2-BC65-4FF4-B720-C2859EB52DEF}" srcOrd="3" destOrd="0" parTransId="{E04D715D-AB4A-4901-867E-C76362393913}" sibTransId="{C1383E21-14BF-4DE5-BF14-F4E9522C39AB}"/>
    <dgm:cxn modelId="{DB38C2E9-918E-4956-9A9E-F6C7FEE1DDD5}" srcId="{8A0861EE-F604-4269-9195-01A435E04395}" destId="{B0FF0E68-6C2C-4A04-9E24-CCC8C678D382}" srcOrd="0" destOrd="0" parTransId="{B569467C-0F19-442F-AD90-C890FE144F08}" sibTransId="{A4F3B18E-7187-488C-BBDA-2CEDB3CF4527}"/>
    <dgm:cxn modelId="{BFCCF440-5D27-4D63-8FC0-145262CB426D}" type="presParOf" srcId="{D529744A-BA46-402B-9BC1-A4D9BACF3105}" destId="{F22004D2-0474-4584-9D2C-A94166103B2C}" srcOrd="0" destOrd="0" presId="urn:microsoft.com/office/officeart/2005/8/layout/matrix1"/>
    <dgm:cxn modelId="{EFDB1CA1-3688-4BB9-A4FB-6D83E9C91A22}" type="presParOf" srcId="{F22004D2-0474-4584-9D2C-A94166103B2C}" destId="{BE69B49D-2EE0-4563-A607-DD46DFDB4125}" srcOrd="0" destOrd="0" presId="urn:microsoft.com/office/officeart/2005/8/layout/matrix1"/>
    <dgm:cxn modelId="{6671C6BB-9C22-4FA2-88BB-33803D743B3D}" type="presParOf" srcId="{F22004D2-0474-4584-9D2C-A94166103B2C}" destId="{AE6125A7-1124-4C3D-ADA0-D7F465D15040}" srcOrd="1" destOrd="0" presId="urn:microsoft.com/office/officeart/2005/8/layout/matrix1"/>
    <dgm:cxn modelId="{53EB0182-7A66-4F61-B18B-075F47F0DDBC}" type="presParOf" srcId="{F22004D2-0474-4584-9D2C-A94166103B2C}" destId="{3A421C90-7FE9-48E1-8DC8-053EA892F810}" srcOrd="2" destOrd="0" presId="urn:microsoft.com/office/officeart/2005/8/layout/matrix1"/>
    <dgm:cxn modelId="{F16484FC-F3DE-421C-8FE7-5EE05CA93C9F}" type="presParOf" srcId="{F22004D2-0474-4584-9D2C-A94166103B2C}" destId="{BA9C2FB1-1A9A-465B-9E36-C8F22DC70C33}" srcOrd="3" destOrd="0" presId="urn:microsoft.com/office/officeart/2005/8/layout/matrix1"/>
    <dgm:cxn modelId="{731A5CF4-4D5E-49CC-B7DF-33FA7AF641F4}" type="presParOf" srcId="{F22004D2-0474-4584-9D2C-A94166103B2C}" destId="{0D04A3C6-A111-4781-BE0D-A19770C93C88}" srcOrd="4" destOrd="0" presId="urn:microsoft.com/office/officeart/2005/8/layout/matrix1"/>
    <dgm:cxn modelId="{376058EF-884C-493A-AFF2-FF725C8EBB65}" type="presParOf" srcId="{F22004D2-0474-4584-9D2C-A94166103B2C}" destId="{0B17F2C1-A997-4286-989A-1C38FA846136}" srcOrd="5" destOrd="0" presId="urn:microsoft.com/office/officeart/2005/8/layout/matrix1"/>
    <dgm:cxn modelId="{4E1E580A-1DDF-4B28-8023-C1E4621576F3}" type="presParOf" srcId="{F22004D2-0474-4584-9D2C-A94166103B2C}" destId="{1D376382-FA56-43E5-9E2A-26D7B6E038B5}" srcOrd="6" destOrd="0" presId="urn:microsoft.com/office/officeart/2005/8/layout/matrix1"/>
    <dgm:cxn modelId="{389C98D9-5691-42DA-B41B-592C8BDAE695}" type="presParOf" srcId="{F22004D2-0474-4584-9D2C-A94166103B2C}" destId="{19AD2531-CF7F-447F-B578-7618B3E3F924}" srcOrd="7" destOrd="0" presId="urn:microsoft.com/office/officeart/2005/8/layout/matrix1"/>
    <dgm:cxn modelId="{60B9BF9C-20B7-4248-BC2B-D880350B6A1B}" type="presParOf" srcId="{D529744A-BA46-402B-9BC1-A4D9BACF3105}" destId="{A47C2983-768B-4A9B-BCA0-FBD7675C491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9B49D-2EE0-4563-A607-DD46DFDB4125}">
      <dsp:nvSpPr>
        <dsp:cNvPr id="0" name=""/>
        <dsp:cNvSpPr/>
      </dsp:nvSpPr>
      <dsp:spPr>
        <a:xfrm rot="16200000">
          <a:off x="594359" y="-594359"/>
          <a:ext cx="3314700" cy="450342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b="1" kern="1200" dirty="0"/>
            <a:t>Attitude and perspectives</a:t>
          </a:r>
        </a:p>
        <a:p>
          <a:pPr marL="0" lvl="0" indent="0" algn="ctr" defTabSz="1066800">
            <a:lnSpc>
              <a:spcPct val="90000"/>
            </a:lnSpc>
            <a:spcBef>
              <a:spcPct val="0"/>
            </a:spcBef>
            <a:spcAft>
              <a:spcPct val="35000"/>
            </a:spcAft>
            <a:buNone/>
          </a:pPr>
          <a:r>
            <a:rPr lang="en-US" sz="2400" kern="1200" dirty="0"/>
            <a:t>valuing what you do as a doctor, maintaining interest in the job, developing self-awareness and accepting your own limitations</a:t>
          </a:r>
          <a:endParaRPr lang="en-GB" sz="2400" kern="1200" dirty="0"/>
        </a:p>
      </dsp:txBody>
      <dsp:txXfrm rot="5400000">
        <a:off x="0" y="0"/>
        <a:ext cx="4503420" cy="2486025"/>
      </dsp:txXfrm>
    </dsp:sp>
    <dsp:sp modelId="{3A421C90-7FE9-48E1-8DC8-053EA892F810}">
      <dsp:nvSpPr>
        <dsp:cNvPr id="0" name=""/>
        <dsp:cNvSpPr/>
      </dsp:nvSpPr>
      <dsp:spPr>
        <a:xfrm>
          <a:off x="4503420" y="0"/>
          <a:ext cx="4503420" cy="33147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b="1" kern="1200" dirty="0"/>
            <a:t>Balance and prioritisation </a:t>
          </a:r>
        </a:p>
        <a:p>
          <a:pPr marL="0" lvl="0" indent="0" algn="ctr" defTabSz="1200150">
            <a:lnSpc>
              <a:spcPct val="90000"/>
            </a:lnSpc>
            <a:spcBef>
              <a:spcPct val="0"/>
            </a:spcBef>
            <a:spcAft>
              <a:spcPct val="35000"/>
            </a:spcAft>
            <a:buNone/>
          </a:pPr>
          <a:r>
            <a:rPr lang="en-US" sz="2700" kern="1200" dirty="0"/>
            <a:t>setting limits, work life balance and looking after and valuing yourself, taking effective approaches to CPD</a:t>
          </a:r>
          <a:endParaRPr lang="en-GB" sz="2700" kern="1200" dirty="0"/>
        </a:p>
      </dsp:txBody>
      <dsp:txXfrm>
        <a:off x="4503420" y="0"/>
        <a:ext cx="4503420" cy="2486025"/>
      </dsp:txXfrm>
    </dsp:sp>
    <dsp:sp modelId="{0D04A3C6-A111-4781-BE0D-A19770C93C88}">
      <dsp:nvSpPr>
        <dsp:cNvPr id="0" name=""/>
        <dsp:cNvSpPr/>
      </dsp:nvSpPr>
      <dsp:spPr>
        <a:xfrm rot="10800000">
          <a:off x="0" y="3314700"/>
          <a:ext cx="4503420" cy="33147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b="1" kern="1200" dirty="0" err="1"/>
            <a:t>Organisation</a:t>
          </a:r>
          <a:r>
            <a:rPr lang="en-US" sz="2700" b="1" kern="1200" dirty="0"/>
            <a:t> of your work environment </a:t>
          </a:r>
        </a:p>
        <a:p>
          <a:pPr marL="0" lvl="0" indent="0" algn="ctr" defTabSz="1200150">
            <a:lnSpc>
              <a:spcPct val="90000"/>
            </a:lnSpc>
            <a:spcBef>
              <a:spcPct val="0"/>
            </a:spcBef>
            <a:spcAft>
              <a:spcPct val="35000"/>
            </a:spcAft>
            <a:buNone/>
          </a:pPr>
          <a:r>
            <a:rPr lang="en-US" sz="2700" kern="1200" dirty="0"/>
            <a:t>good management, having good staff, effective systems at work</a:t>
          </a:r>
          <a:endParaRPr lang="en-GB" sz="2700" kern="1200" dirty="0"/>
        </a:p>
      </dsp:txBody>
      <dsp:txXfrm rot="10800000">
        <a:off x="0" y="4143375"/>
        <a:ext cx="4503420" cy="2486025"/>
      </dsp:txXfrm>
    </dsp:sp>
    <dsp:sp modelId="{1D376382-FA56-43E5-9E2A-26D7B6E038B5}">
      <dsp:nvSpPr>
        <dsp:cNvPr id="0" name=""/>
        <dsp:cNvSpPr/>
      </dsp:nvSpPr>
      <dsp:spPr>
        <a:xfrm rot="5400000">
          <a:off x="5097780" y="2720340"/>
          <a:ext cx="3314700" cy="450342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r>
            <a:rPr lang="en-US" sz="2700" b="1" kern="1200" dirty="0"/>
            <a:t>Supportive relationships </a:t>
          </a:r>
        </a:p>
        <a:p>
          <a:pPr marL="0" lvl="0" indent="0" algn="ctr" defTabSz="1200150">
            <a:lnSpc>
              <a:spcPct val="90000"/>
            </a:lnSpc>
            <a:spcBef>
              <a:spcPct val="0"/>
            </a:spcBef>
            <a:spcAft>
              <a:spcPct val="35000"/>
            </a:spcAft>
            <a:buNone/>
          </a:pPr>
          <a:r>
            <a:rPr lang="en-US" sz="2700" kern="1200" dirty="0"/>
            <a:t>positive personal relations, effective professional relationships and good communication</a:t>
          </a:r>
          <a:endParaRPr lang="en-GB" sz="2700" kern="1200" dirty="0"/>
        </a:p>
      </dsp:txBody>
      <dsp:txXfrm rot="-5400000">
        <a:off x="4503420" y="4143374"/>
        <a:ext cx="4503420" cy="2486025"/>
      </dsp:txXfrm>
    </dsp:sp>
    <dsp:sp modelId="{A47C2983-768B-4A9B-BCA0-FBD7675C4911}">
      <dsp:nvSpPr>
        <dsp:cNvPr id="0" name=""/>
        <dsp:cNvSpPr/>
      </dsp:nvSpPr>
      <dsp:spPr>
        <a:xfrm>
          <a:off x="3062658" y="2622201"/>
          <a:ext cx="2881522" cy="1384997"/>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1" kern="1200" dirty="0">
              <a:solidFill>
                <a:schemeClr val="bg1"/>
              </a:solidFill>
            </a:rPr>
            <a:t>Resilience</a:t>
          </a:r>
          <a:r>
            <a:rPr lang="en-GB" sz="3200" kern="1200" dirty="0"/>
            <a:t> </a:t>
          </a:r>
        </a:p>
      </dsp:txBody>
      <dsp:txXfrm>
        <a:off x="3130268" y="2689811"/>
        <a:ext cx="2746302" cy="124977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E0BE5B-E85B-4746-9A87-8D0ED72D15FE}" type="datetimeFigureOut">
              <a:rPr lang="en-GB" smtClean="0"/>
              <a:t>25/09/2018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5D2C5-ADAB-4509-A53C-7D30F757213A}" type="slidenum">
              <a:rPr lang="en-GB" smtClean="0"/>
              <a:t>‹#›</a:t>
            </a:fld>
            <a:endParaRPr lang="en-GB"/>
          </a:p>
        </p:txBody>
      </p:sp>
    </p:spTree>
    <p:extLst>
      <p:ext uri="{BB962C8B-B14F-4D97-AF65-F5344CB8AC3E}">
        <p14:creationId xmlns:p14="http://schemas.microsoft.com/office/powerpoint/2010/main" val="51297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We are trying to increase your comfort zone and give you tools to move between the lines so that you are resilient and robust and when things go wrong, you have the reserve to cope. Developing resilience can shift you to  the top line, where performance continues to increase as stress increases, and when performance reduces, it is not to such a degree as if you are less resilient</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257D636A-2024-460D-A0A0-F037159D942F}" type="slidenum">
              <a:rPr lang="en-GB" altLang="en-US" smtClean="0">
                <a:latin typeface="Georgia" pitchFamily="18" charset="0"/>
              </a:rPr>
              <a:pPr eaLnBrk="1" hangingPunct="1">
                <a:spcBef>
                  <a:spcPct val="0"/>
                </a:spcBef>
              </a:pPr>
              <a:t>2</a:t>
            </a:fld>
            <a:endParaRPr lang="en-GB" altLang="en-US">
              <a:latin typeface="Georgi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E557C-5FBE-4263-BA76-C7A3B9D811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71D022-087C-44A5-B34B-AEA3A2FA1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6DEBB2-6F68-430C-B062-C5443B9F42A3}"/>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E772191F-BAAD-4630-9656-D32162FDD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4E5EBD-5239-4EA9-ADCE-6C5FB3F61C0F}"/>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139971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6902-9610-4DA9-9F86-1E55238945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414A3-9981-409D-8771-8540910088E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D1A34-D4EC-4B84-9928-E05CD31EF794}"/>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2199DA24-2E1D-4DBE-948E-5CC63126D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739BAC-43E6-406C-9EDE-702859F20249}"/>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127765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8B04BC-4950-4CE7-B2F1-A292A18759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E8B6CA-B17F-4BB7-91FD-F7432D65B8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B39EE-C3CE-4E49-8031-9C797CC36EF1}"/>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BAC53748-B952-43B5-88A9-6C3D2EA023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12CB6A-24F5-4ADF-877B-6FBFF4107428}"/>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2280708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8" name="Text Placeholder 11"/>
          <p:cNvSpPr>
            <a:spLocks noGrp="1"/>
          </p:cNvSpPr>
          <p:nvPr>
            <p:ph type="body" sz="quarter" idx="11" hasCustomPrompt="1"/>
          </p:nvPr>
        </p:nvSpPr>
        <p:spPr>
          <a:xfrm>
            <a:off x="1016000" y="2126397"/>
            <a:ext cx="4572000" cy="2971800"/>
          </a:xfrm>
          <a:prstGeom prst="rect">
            <a:avLst/>
          </a:prstGeom>
        </p:spPr>
        <p:txBody>
          <a:bodyPr>
            <a:normAutofit/>
          </a:bodyPr>
          <a:lstStyle>
            <a:lvl1pPr>
              <a:buNone/>
              <a:defRPr sz="1400" baseline="0">
                <a:latin typeface="FRutiga"/>
                <a:cs typeface="FRutiga"/>
              </a:defRPr>
            </a:lvl1pPr>
            <a:lvl2pPr>
              <a:defRPr sz="1400">
                <a:latin typeface="FRutiga"/>
                <a:cs typeface="FRutiga"/>
              </a:defRPr>
            </a:lvl2pPr>
            <a:lvl3pPr>
              <a:defRPr sz="1400">
                <a:latin typeface="FRutiga"/>
                <a:cs typeface="FRutiga"/>
              </a:defRPr>
            </a:lvl3pPr>
            <a:lvl4pPr>
              <a:defRPr sz="1400">
                <a:latin typeface="FRutiga"/>
                <a:cs typeface="FRutiga"/>
              </a:defRPr>
            </a:lvl4pPr>
            <a:lvl5pPr>
              <a:defRPr sz="1400">
                <a:latin typeface="FRutiga"/>
                <a:cs typeface="FRutiga"/>
              </a:defRPr>
            </a:lvl5pPr>
          </a:lstStyle>
          <a:p>
            <a:pPr lvl="0"/>
            <a:r>
              <a:rPr lang="en-GB" dirty="0"/>
              <a:t>Header 2</a:t>
            </a:r>
          </a:p>
          <a:p>
            <a:pPr lvl="0"/>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8"/>
          <p:cNvSpPr>
            <a:spLocks noGrp="1"/>
          </p:cNvSpPr>
          <p:nvPr>
            <p:ph type="title" hasCustomPrompt="1"/>
          </p:nvPr>
        </p:nvSpPr>
        <p:spPr>
          <a:xfrm>
            <a:off x="1016001" y="1066800"/>
            <a:ext cx="9962551" cy="922338"/>
          </a:xfrm>
          <a:prstGeom prst="rect">
            <a:avLst/>
          </a:prstGeom>
        </p:spPr>
        <p:txBody>
          <a:bodyPr vert="horz"/>
          <a:lstStyle>
            <a:lvl1pPr algn="l">
              <a:defRPr sz="4800">
                <a:solidFill>
                  <a:srgbClr val="009CD5"/>
                </a:solidFill>
                <a:latin typeface="Frutiga"/>
                <a:cs typeface="Frutiga"/>
              </a:defRPr>
            </a:lvl1pPr>
          </a:lstStyle>
          <a:p>
            <a:r>
              <a:rPr lang="en-GB" dirty="0"/>
              <a:t>Header 1</a:t>
            </a:r>
            <a:endParaRPr lang="en-US" dirty="0"/>
          </a:p>
        </p:txBody>
      </p:sp>
    </p:spTree>
    <p:extLst>
      <p:ext uri="{BB962C8B-B14F-4D97-AF65-F5344CB8AC3E}">
        <p14:creationId xmlns:p14="http://schemas.microsoft.com/office/powerpoint/2010/main" val="87054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 title and tex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09600" y="1177927"/>
            <a:ext cx="10363200" cy="679449"/>
          </a:xfrm>
          <a:prstGeom prst="rect">
            <a:avLst/>
          </a:prstGeom>
        </p:spPr>
        <p:txBody>
          <a:bodyPr/>
          <a:lstStyle>
            <a:lvl1pPr algn="l">
              <a:defRPr sz="3600" b="1" baseline="0">
                <a:solidFill>
                  <a:srgbClr val="A00054"/>
                </a:solidFill>
              </a:defRPr>
            </a:lvl1pPr>
          </a:lstStyle>
          <a:p>
            <a:r>
              <a:rPr lang="en-US" dirty="0"/>
              <a:t>Slide title – Arial, 36, Bold</a:t>
            </a:r>
          </a:p>
        </p:txBody>
      </p:sp>
      <p:sp>
        <p:nvSpPr>
          <p:cNvPr id="10" name="Text Placeholder 7"/>
          <p:cNvSpPr>
            <a:spLocks noGrp="1"/>
          </p:cNvSpPr>
          <p:nvPr>
            <p:ph type="body" sz="quarter" idx="13" hasCustomPrompt="1"/>
          </p:nvPr>
        </p:nvSpPr>
        <p:spPr>
          <a:xfrm>
            <a:off x="609601" y="1954924"/>
            <a:ext cx="10452100" cy="3720662"/>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dirty="0"/>
              <a:t> Body text – Arial,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1524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8AFC1-44D1-4957-A6F1-BBAD87F8E5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1568E0-76A5-4537-82E3-A195B93971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BBAB21-DF2A-4B83-BC05-87F7F8A348E8}"/>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EFEE4359-6403-4A97-B5E3-D2AB31E25D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8B502C-923D-4FC5-99B4-2A3568CC8AF2}"/>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218688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564B-C796-49EC-8177-BFC1B8881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CE28A6-119D-4D4F-9A0A-0A64CCC6A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3A41D8-9036-4D94-A22C-BFF34B15B951}"/>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5E882580-DF7A-42BE-A7E5-70F127C0C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92F3DE-0B75-4E5B-8F0A-854754012D84}"/>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139028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90CE-9271-461B-9D74-424A464C4A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F28055-E3B5-4C27-AB11-9DA3C1B526A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473E89-C2F2-4804-B515-6ECEB20C182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6CDC639-872B-4381-90F6-DD4CDB6D7910}"/>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6" name="Footer Placeholder 5">
            <a:extLst>
              <a:ext uri="{FF2B5EF4-FFF2-40B4-BE49-F238E27FC236}">
                <a16:creationId xmlns:a16="http://schemas.microsoft.com/office/drawing/2014/main" id="{85FC2FE2-A7BE-4334-85DE-065AA8299C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91530F-F4D8-4D62-A036-B7515FA2AB5E}"/>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424455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67145-D940-4675-8685-0E999CD7E4D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1E42AC-704C-487C-816E-D4151DF6C7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31D10C-589D-45CD-94E6-FC8EA13F06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CA9880-8FC6-4084-8483-349CB5F317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B4E191-8BFF-4C74-9F2A-A784B8A4C4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774824-03C4-49CA-BCEF-52D8D13D6343}"/>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8" name="Footer Placeholder 7">
            <a:extLst>
              <a:ext uri="{FF2B5EF4-FFF2-40B4-BE49-F238E27FC236}">
                <a16:creationId xmlns:a16="http://schemas.microsoft.com/office/drawing/2014/main" id="{547F4EB5-207F-49CA-BD4F-81DD47987A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15DA755-3037-480B-94BF-4E6D72951AD0}"/>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18464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4B394-00B9-44DC-A1A2-C4C40AF730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2A96745-3E00-40A0-B3DF-311B368396F1}"/>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4" name="Footer Placeholder 3">
            <a:extLst>
              <a:ext uri="{FF2B5EF4-FFF2-40B4-BE49-F238E27FC236}">
                <a16:creationId xmlns:a16="http://schemas.microsoft.com/office/drawing/2014/main" id="{DA15A21F-492D-44CC-9C6A-D5C9F250C0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FC9413-A91E-4BE5-800F-35F99810EC5A}"/>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359631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BB4C47-7F06-480A-AA34-FBD1C2C59A81}"/>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3" name="Footer Placeholder 2">
            <a:extLst>
              <a:ext uri="{FF2B5EF4-FFF2-40B4-BE49-F238E27FC236}">
                <a16:creationId xmlns:a16="http://schemas.microsoft.com/office/drawing/2014/main" id="{ADE05765-3537-4A7E-A24A-D408863D9F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2C37C2-5ACD-46B2-824B-09DAA7C1B1E6}"/>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319048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C7BA-C920-4C1C-AC13-68B67D34C7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1A8A812-1788-4A5B-A069-70DF46A512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7401B2-6608-4BF4-849C-75BBD892A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36BCFE-560A-4A49-B8DE-9F1F35D57549}"/>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6" name="Footer Placeholder 5">
            <a:extLst>
              <a:ext uri="{FF2B5EF4-FFF2-40B4-BE49-F238E27FC236}">
                <a16:creationId xmlns:a16="http://schemas.microsoft.com/office/drawing/2014/main" id="{1338D4DF-0582-40A2-8D4E-762C35C9E0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44EEFB-2F54-4642-BBB1-019D7F427162}"/>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323756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3ED25-7B24-4639-9C2B-3E9E89161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538A67-538E-47E9-8DE5-0E8EA7D290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5EC915-1D07-4043-9855-92A35BCFB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649B04-C019-4358-9AB1-CFD777A51F6A}"/>
              </a:ext>
            </a:extLst>
          </p:cNvPr>
          <p:cNvSpPr>
            <a:spLocks noGrp="1"/>
          </p:cNvSpPr>
          <p:nvPr>
            <p:ph type="dt" sz="half" idx="10"/>
          </p:nvPr>
        </p:nvSpPr>
        <p:spPr/>
        <p:txBody>
          <a:bodyPr/>
          <a:lstStyle/>
          <a:p>
            <a:fld id="{548BBC75-90B1-4AD4-9B0C-FE99F7D65629}" type="datetimeFigureOut">
              <a:rPr lang="en-GB" smtClean="0"/>
              <a:t>25/09/2018</a:t>
            </a:fld>
            <a:endParaRPr lang="en-GB"/>
          </a:p>
        </p:txBody>
      </p:sp>
      <p:sp>
        <p:nvSpPr>
          <p:cNvPr id="6" name="Footer Placeholder 5">
            <a:extLst>
              <a:ext uri="{FF2B5EF4-FFF2-40B4-BE49-F238E27FC236}">
                <a16:creationId xmlns:a16="http://schemas.microsoft.com/office/drawing/2014/main" id="{F285F31D-43AF-4D9B-8B4A-1772C5105E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9C753C-B10D-4DE0-A421-3C268CD7CEC0}"/>
              </a:ext>
            </a:extLst>
          </p:cNvPr>
          <p:cNvSpPr>
            <a:spLocks noGrp="1"/>
          </p:cNvSpPr>
          <p:nvPr>
            <p:ph type="sldNum" sz="quarter" idx="12"/>
          </p:nvPr>
        </p:nvSpPr>
        <p:spPr/>
        <p:txBody>
          <a:bodyPr/>
          <a:lstStyle/>
          <a:p>
            <a:fld id="{4744458A-F817-4247-8CA5-8B6657C9D412}" type="slidenum">
              <a:rPr lang="en-GB" smtClean="0"/>
              <a:t>‹#›</a:t>
            </a:fld>
            <a:endParaRPr lang="en-GB"/>
          </a:p>
        </p:txBody>
      </p:sp>
    </p:spTree>
    <p:extLst>
      <p:ext uri="{BB962C8B-B14F-4D97-AF65-F5344CB8AC3E}">
        <p14:creationId xmlns:p14="http://schemas.microsoft.com/office/powerpoint/2010/main" val="298786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6EB4A-1EB3-452D-90C0-66F8313CDA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4565AA-BBFF-4B93-923F-1C8C849D92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D9DA17-4C8D-4E4B-BDB9-E07CF8060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BBC75-90B1-4AD4-9B0C-FE99F7D65629}" type="datetimeFigureOut">
              <a:rPr lang="en-GB" smtClean="0"/>
              <a:t>25/09/2018</a:t>
            </a:fld>
            <a:endParaRPr lang="en-GB"/>
          </a:p>
        </p:txBody>
      </p:sp>
      <p:sp>
        <p:nvSpPr>
          <p:cNvPr id="5" name="Footer Placeholder 4">
            <a:extLst>
              <a:ext uri="{FF2B5EF4-FFF2-40B4-BE49-F238E27FC236}">
                <a16:creationId xmlns:a16="http://schemas.microsoft.com/office/drawing/2014/main" id="{63A81864-C0A4-4968-AA3B-E6259A3A55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6560B8-F886-4C7F-978D-2203EA20FA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4458A-F817-4247-8CA5-8B6657C9D412}" type="slidenum">
              <a:rPr lang="en-GB" smtClean="0"/>
              <a:t>‹#›</a:t>
            </a:fld>
            <a:endParaRPr lang="en-GB"/>
          </a:p>
        </p:txBody>
      </p:sp>
    </p:spTree>
    <p:extLst>
      <p:ext uri="{BB962C8B-B14F-4D97-AF65-F5344CB8AC3E}">
        <p14:creationId xmlns:p14="http://schemas.microsoft.com/office/powerpoint/2010/main" val="299635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EFC8-575A-42EC-B3B7-5FE6EC1638A2}"/>
              </a:ext>
            </a:extLst>
          </p:cNvPr>
          <p:cNvSpPr>
            <a:spLocks noGrp="1"/>
          </p:cNvSpPr>
          <p:nvPr>
            <p:ph type="ctrTitle"/>
          </p:nvPr>
        </p:nvSpPr>
        <p:spPr/>
        <p:txBody>
          <a:bodyPr>
            <a:normAutofit/>
          </a:bodyPr>
          <a:lstStyle/>
          <a:p>
            <a:r>
              <a:rPr lang="en-GB" sz="4400" dirty="0"/>
              <a:t>Recognising stress and building resilience</a:t>
            </a:r>
          </a:p>
        </p:txBody>
      </p:sp>
      <p:sp>
        <p:nvSpPr>
          <p:cNvPr id="3" name="Subtitle 2">
            <a:extLst>
              <a:ext uri="{FF2B5EF4-FFF2-40B4-BE49-F238E27FC236}">
                <a16:creationId xmlns:a16="http://schemas.microsoft.com/office/drawing/2014/main" id="{9D2AE931-F30E-43A9-92F1-D2EB9AA7CFEF}"/>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221950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rcRect t="2" b="697"/>
          <a:stretch>
            <a:fillRect/>
          </a:stretch>
        </p:blipFill>
        <p:spPr>
          <a:xfrm>
            <a:off x="1524000" y="497305"/>
            <a:ext cx="9156812" cy="6232525"/>
          </a:xfrm>
          <a:prstGeom prst="rect">
            <a:avLst/>
          </a:prstGeom>
        </p:spPr>
      </p:pic>
      <p:sp>
        <p:nvSpPr>
          <p:cNvPr id="21508" name="TextBox 4"/>
          <p:cNvSpPr txBox="1">
            <a:spLocks noChangeArrowheads="1"/>
          </p:cNvSpPr>
          <p:nvPr/>
        </p:nvSpPr>
        <p:spPr bwMode="auto">
          <a:xfrm>
            <a:off x="5448301" y="5862639"/>
            <a:ext cx="792163" cy="369887"/>
          </a:xfrm>
          <a:prstGeom prst="rect">
            <a:avLst/>
          </a:prstGeom>
          <a:solidFill>
            <a:schemeClr val="tx1"/>
          </a:solidFill>
          <a:ln w="9525">
            <a:solidFill>
              <a:schemeClr val="tx1"/>
            </a:solidFill>
            <a:miter lim="800000"/>
            <a:headEnd/>
            <a:tailEnd/>
          </a:ln>
        </p:spPr>
        <p:txBody>
          <a:bodyPr>
            <a:spAutoFit/>
          </a:bodyPr>
          <a:lstStyle>
            <a:lvl1pPr eaLnBrk="0" hangingPunct="0">
              <a:spcBef>
                <a:spcPts val="300"/>
              </a:spcBef>
              <a:buClr>
                <a:srgbClr val="A04DA3"/>
              </a:buClr>
              <a:buFont typeface="Georgia" pitchFamily="18" charset="0"/>
              <a:buChar char="•"/>
              <a:defRPr sz="2800">
                <a:solidFill>
                  <a:schemeClr val="tx1"/>
                </a:solidFill>
                <a:latin typeface="Georgia" pitchFamily="18" charset="0"/>
                <a:ea typeface="MS PGothic" pitchFamily="34" charset="-128"/>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ea typeface="MS PGothic" pitchFamily="34" charset="-128"/>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ea typeface="MS PGothic" pitchFamily="34" charset="-128"/>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ea typeface="MS PGothic" pitchFamily="34" charset="-128"/>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ea typeface="MS PGothic" pitchFamily="34" charset="-128"/>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ea typeface="MS PGothic" pitchFamily="34" charset="-128"/>
              </a:defRPr>
            </a:lvl9pPr>
          </a:lstStyle>
          <a:p>
            <a:pPr eaLnBrk="1" hangingPunct="1">
              <a:spcBef>
                <a:spcPct val="0"/>
              </a:spcBef>
              <a:buClrTx/>
              <a:buFontTx/>
              <a:buNone/>
            </a:pPr>
            <a:endParaRPr lang="en-GB" altLang="en-US" sz="1800"/>
          </a:p>
        </p:txBody>
      </p:sp>
    </p:spTree>
    <p:extLst>
      <p:ext uri="{BB962C8B-B14F-4D97-AF65-F5344CB8AC3E}">
        <p14:creationId xmlns:p14="http://schemas.microsoft.com/office/powerpoint/2010/main" val="160093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AAB8-1321-4F0F-97C5-7BD465EE5E07}"/>
              </a:ext>
            </a:extLst>
          </p:cNvPr>
          <p:cNvSpPr>
            <a:spLocks noGrp="1"/>
          </p:cNvSpPr>
          <p:nvPr>
            <p:ph type="ctrTitle"/>
          </p:nvPr>
        </p:nvSpPr>
        <p:spPr>
          <a:xfrm>
            <a:off x="1524000" y="543243"/>
            <a:ext cx="9144000" cy="686117"/>
          </a:xfrm>
        </p:spPr>
        <p:txBody>
          <a:bodyPr>
            <a:normAutofit fontScale="90000"/>
          </a:bodyPr>
          <a:lstStyle/>
          <a:p>
            <a:r>
              <a:rPr lang="en-GB" sz="4400" dirty="0"/>
              <a:t>Where are you on the stress curve?</a:t>
            </a:r>
          </a:p>
        </p:txBody>
      </p:sp>
      <p:sp>
        <p:nvSpPr>
          <p:cNvPr id="3" name="Subtitle 2">
            <a:extLst>
              <a:ext uri="{FF2B5EF4-FFF2-40B4-BE49-F238E27FC236}">
                <a16:creationId xmlns:a16="http://schemas.microsoft.com/office/drawing/2014/main" id="{90443F4E-BB54-4F37-AA0A-143019B25075}"/>
              </a:ext>
            </a:extLst>
          </p:cNvPr>
          <p:cNvSpPr>
            <a:spLocks noGrp="1"/>
          </p:cNvSpPr>
          <p:nvPr>
            <p:ph type="subTitle" idx="1"/>
          </p:nvPr>
        </p:nvSpPr>
        <p:spPr>
          <a:xfrm>
            <a:off x="1524000" y="1574800"/>
            <a:ext cx="9144000" cy="5120640"/>
          </a:xfrm>
        </p:spPr>
        <p:txBody>
          <a:bodyPr>
            <a:normAutofit fontScale="92500" lnSpcReduction="10000"/>
          </a:bodyPr>
          <a:lstStyle/>
          <a:p>
            <a:pPr lvl="0" algn="l"/>
            <a:r>
              <a:rPr lang="en-GB" sz="3200" b="1" dirty="0"/>
              <a:t>Recognise </a:t>
            </a:r>
            <a:r>
              <a:rPr lang="en-GB" sz="3200" b="1"/>
              <a:t>when:</a:t>
            </a:r>
          </a:p>
          <a:p>
            <a:pPr lvl="0" algn="l"/>
            <a:endParaRPr lang="en-GB" sz="3200" b="1" dirty="0"/>
          </a:p>
          <a:p>
            <a:pPr marL="342900" lvl="0" indent="-342900" algn="l">
              <a:buFont typeface="Arial" panose="020B0604020202020204" pitchFamily="34" charset="0"/>
              <a:buChar char="•"/>
            </a:pPr>
            <a:r>
              <a:rPr lang="en-GB" sz="3200" dirty="0"/>
              <a:t>You are lacking “arousal” – are you underperforming, or learning too slowly</a:t>
            </a:r>
          </a:p>
          <a:p>
            <a:pPr marL="342900" lvl="0" indent="-342900" algn="l">
              <a:buFont typeface="Arial" panose="020B0604020202020204" pitchFamily="34" charset="0"/>
              <a:buChar char="•"/>
            </a:pPr>
            <a:r>
              <a:rPr lang="en-GB" sz="3200" dirty="0"/>
              <a:t>You are working at your peak – how long can you sustain it in the short term and the long term?</a:t>
            </a:r>
          </a:p>
          <a:p>
            <a:pPr marL="342900" lvl="0" indent="-342900" algn="l">
              <a:buFont typeface="Arial" panose="020B0604020202020204" pitchFamily="34" charset="0"/>
              <a:buChar char="•"/>
            </a:pPr>
            <a:r>
              <a:rPr lang="en-GB" sz="3200" dirty="0"/>
              <a:t>You are “over the top”</a:t>
            </a:r>
          </a:p>
          <a:p>
            <a:pPr marL="342900" lvl="0" indent="-342900" algn="l">
              <a:buFont typeface="Arial" panose="020B0604020202020204" pitchFamily="34" charset="0"/>
              <a:buChar char="•"/>
            </a:pPr>
            <a:r>
              <a:rPr lang="en-GB" sz="3200" dirty="0"/>
              <a:t>You are at the “point before point of no return”:</a:t>
            </a:r>
          </a:p>
          <a:p>
            <a:pPr lvl="0" algn="l"/>
            <a:endParaRPr lang="en-GB" sz="3200" b="1" i="1" dirty="0"/>
          </a:p>
          <a:p>
            <a:pPr lvl="0" algn="l"/>
            <a:r>
              <a:rPr lang="en-GB" sz="3200" b="1" i="1" dirty="0"/>
              <a:t>At the point of exhaustion and ill health you have gone too far for too long</a:t>
            </a:r>
          </a:p>
          <a:p>
            <a:endParaRPr lang="en-GB" dirty="0"/>
          </a:p>
        </p:txBody>
      </p:sp>
    </p:spTree>
    <p:extLst>
      <p:ext uri="{BB962C8B-B14F-4D97-AF65-F5344CB8AC3E}">
        <p14:creationId xmlns:p14="http://schemas.microsoft.com/office/powerpoint/2010/main" val="115698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chemeClr val="accent2"/>
                </a:solidFill>
                <a:latin typeface="Comic Sans MS" panose="030F0702030302020204" pitchFamily="66" charset="0"/>
              </a:rPr>
              <a:t>Building your Resilience</a:t>
            </a:r>
          </a:p>
        </p:txBody>
      </p:sp>
      <p:sp>
        <p:nvSpPr>
          <p:cNvPr id="6" name="Subtitle 4"/>
          <p:cNvSpPr>
            <a:spLocks noGrp="1"/>
          </p:cNvSpPr>
          <p:nvPr>
            <p:ph type="subTitle" idx="1"/>
          </p:nvPr>
        </p:nvSpPr>
        <p:spPr>
          <a:xfrm>
            <a:off x="1680949" y="3111332"/>
            <a:ext cx="8741391" cy="1752600"/>
          </a:xfrm>
        </p:spPr>
        <p:txBody>
          <a:bodyPr>
            <a:normAutofit/>
          </a:bodyPr>
          <a:lstStyle/>
          <a:p>
            <a:r>
              <a:rPr lang="en-GB" sz="3600" dirty="0">
                <a:solidFill>
                  <a:schemeClr val="accent2"/>
                </a:solidFill>
                <a:latin typeface="Comic Sans MS" panose="030F0702030302020204" pitchFamily="66" charset="0"/>
              </a:rPr>
              <a:t>What strengths do you think you have which help you to be more resilient?</a:t>
            </a:r>
          </a:p>
        </p:txBody>
      </p:sp>
    </p:spTree>
    <p:extLst>
      <p:ext uri="{BB962C8B-B14F-4D97-AF65-F5344CB8AC3E}">
        <p14:creationId xmlns:p14="http://schemas.microsoft.com/office/powerpoint/2010/main" val="201027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1524000" y="30480"/>
          <a:ext cx="900684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51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a:srcRect/>
          <a:stretch>
            <a:fillRect/>
          </a:stretch>
        </p:blipFill>
        <p:spPr bwMode="auto">
          <a:xfrm>
            <a:off x="2451085" y="1303507"/>
            <a:ext cx="7454410" cy="42854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9776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noChangeArrowheads="1"/>
          </p:cNvPicPr>
          <p:nvPr/>
        </p:nvPicPr>
        <p:blipFill>
          <a:blip r:embed="rId2"/>
          <a:srcRect/>
          <a:stretch>
            <a:fillRect/>
          </a:stretch>
        </p:blipFill>
        <p:spPr bwMode="auto">
          <a:xfrm>
            <a:off x="2442085" y="1459149"/>
            <a:ext cx="7745207" cy="4222856"/>
          </a:xfrm>
          <a:prstGeom prst="rect">
            <a:avLst/>
          </a:prstGeom>
          <a:noFill/>
          <a:ln w="9525">
            <a:noFill/>
            <a:miter lim="800000"/>
            <a:headEnd/>
            <a:tailEnd/>
          </a:ln>
        </p:spPr>
      </p:pic>
      <p:sp>
        <p:nvSpPr>
          <p:cNvPr id="5" name="TextBox 4"/>
          <p:cNvSpPr txBox="1"/>
          <p:nvPr/>
        </p:nvSpPr>
        <p:spPr>
          <a:xfrm>
            <a:off x="1835285" y="6371617"/>
            <a:ext cx="8352007" cy="369332"/>
          </a:xfrm>
          <a:prstGeom prst="rect">
            <a:avLst/>
          </a:prstGeom>
          <a:noFill/>
        </p:spPr>
        <p:txBody>
          <a:bodyPr wrap="square" rtlCol="0">
            <a:spAutoFit/>
          </a:bodyPr>
          <a:lstStyle/>
          <a:p>
            <a:r>
              <a:rPr lang="en-GB" dirty="0">
                <a:solidFill>
                  <a:prstClr val="black"/>
                </a:solidFill>
              </a:rPr>
              <a:t>Partnership for Occupational Safety and Health in Healthcare, 2012</a:t>
            </a:r>
          </a:p>
        </p:txBody>
      </p:sp>
    </p:spTree>
    <p:extLst>
      <p:ext uri="{BB962C8B-B14F-4D97-AF65-F5344CB8AC3E}">
        <p14:creationId xmlns:p14="http://schemas.microsoft.com/office/powerpoint/2010/main" val="3788721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265</Words>
  <Application>Microsoft Office PowerPoint</Application>
  <PresentationFormat>Widescreen</PresentationFormat>
  <Paragraphs>24</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MS PGothic</vt:lpstr>
      <vt:lpstr>Arial</vt:lpstr>
      <vt:lpstr>Calibri</vt:lpstr>
      <vt:lpstr>Calibri Light</vt:lpstr>
      <vt:lpstr>Comic Sans MS</vt:lpstr>
      <vt:lpstr>FRutiga</vt:lpstr>
      <vt:lpstr>FRutiga</vt:lpstr>
      <vt:lpstr>Georgia</vt:lpstr>
      <vt:lpstr>Office Theme</vt:lpstr>
      <vt:lpstr>Recognising stress and building resilience</vt:lpstr>
      <vt:lpstr>PowerPoint Presentation</vt:lpstr>
      <vt:lpstr>Where are you on the stress curve?</vt:lpstr>
      <vt:lpstr>Building your Resilience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 Khanchandani</dc:creator>
  <cp:lastModifiedBy>Raj Khanchandani</cp:lastModifiedBy>
  <cp:revision>4</cp:revision>
  <dcterms:created xsi:type="dcterms:W3CDTF">2018-09-23T17:11:34Z</dcterms:created>
  <dcterms:modified xsi:type="dcterms:W3CDTF">2018-09-25T20:12:58Z</dcterms:modified>
</cp:coreProperties>
</file>