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en-US"/>
    </a:defPPr>
    <a:lvl1pPr algn="l" rtl="0" fontAlgn="base">
      <a:spcBef>
        <a:spcPct val="50000"/>
      </a:spcBef>
      <a:spcAft>
        <a:spcPct val="0"/>
      </a:spcAft>
      <a:buFont typeface="Wingdings" pitchFamily="2" charset="2"/>
      <a:buChar char="v"/>
      <a:defRPr sz="2400" b="1" kern="1200">
        <a:solidFill>
          <a:srgbClr val="000099"/>
        </a:solidFill>
        <a:latin typeface="Arial" charset="0"/>
        <a:ea typeface="+mn-ea"/>
        <a:cs typeface="Arial" charset="0"/>
      </a:defRPr>
    </a:lvl1pPr>
    <a:lvl2pPr marL="457200" algn="l" rtl="0" fontAlgn="base">
      <a:spcBef>
        <a:spcPct val="50000"/>
      </a:spcBef>
      <a:spcAft>
        <a:spcPct val="0"/>
      </a:spcAft>
      <a:buFont typeface="Wingdings" pitchFamily="2" charset="2"/>
      <a:buChar char="v"/>
      <a:defRPr sz="2400" b="1" kern="1200">
        <a:solidFill>
          <a:srgbClr val="000099"/>
        </a:solidFill>
        <a:latin typeface="Arial" charset="0"/>
        <a:ea typeface="+mn-ea"/>
        <a:cs typeface="Arial" charset="0"/>
      </a:defRPr>
    </a:lvl2pPr>
    <a:lvl3pPr marL="914400" algn="l" rtl="0" fontAlgn="base">
      <a:spcBef>
        <a:spcPct val="50000"/>
      </a:spcBef>
      <a:spcAft>
        <a:spcPct val="0"/>
      </a:spcAft>
      <a:buFont typeface="Wingdings" pitchFamily="2" charset="2"/>
      <a:buChar char="v"/>
      <a:defRPr sz="2400" b="1" kern="1200">
        <a:solidFill>
          <a:srgbClr val="000099"/>
        </a:solidFill>
        <a:latin typeface="Arial" charset="0"/>
        <a:ea typeface="+mn-ea"/>
        <a:cs typeface="Arial" charset="0"/>
      </a:defRPr>
    </a:lvl3pPr>
    <a:lvl4pPr marL="1371600" algn="l" rtl="0" fontAlgn="base">
      <a:spcBef>
        <a:spcPct val="50000"/>
      </a:spcBef>
      <a:spcAft>
        <a:spcPct val="0"/>
      </a:spcAft>
      <a:buFont typeface="Wingdings" pitchFamily="2" charset="2"/>
      <a:buChar char="v"/>
      <a:defRPr sz="2400" b="1" kern="1200">
        <a:solidFill>
          <a:srgbClr val="000099"/>
        </a:solidFill>
        <a:latin typeface="Arial" charset="0"/>
        <a:ea typeface="+mn-ea"/>
        <a:cs typeface="Arial" charset="0"/>
      </a:defRPr>
    </a:lvl4pPr>
    <a:lvl5pPr marL="1828800" algn="l" rtl="0" fontAlgn="base">
      <a:spcBef>
        <a:spcPct val="50000"/>
      </a:spcBef>
      <a:spcAft>
        <a:spcPct val="0"/>
      </a:spcAft>
      <a:buFont typeface="Wingdings" pitchFamily="2" charset="2"/>
      <a:buChar char="v"/>
      <a:defRPr sz="2400" b="1" kern="1200">
        <a:solidFill>
          <a:srgbClr val="000099"/>
        </a:solidFill>
        <a:latin typeface="Arial" charset="0"/>
        <a:ea typeface="+mn-ea"/>
        <a:cs typeface="Arial" charset="0"/>
      </a:defRPr>
    </a:lvl5pPr>
    <a:lvl6pPr marL="2286000" algn="l" defTabSz="914400" rtl="0" eaLnBrk="1" latinLnBrk="0" hangingPunct="1">
      <a:defRPr sz="2400" b="1" kern="1200">
        <a:solidFill>
          <a:srgbClr val="000099"/>
        </a:solidFill>
        <a:latin typeface="Arial" charset="0"/>
        <a:ea typeface="+mn-ea"/>
        <a:cs typeface="Arial" charset="0"/>
      </a:defRPr>
    </a:lvl6pPr>
    <a:lvl7pPr marL="2743200" algn="l" defTabSz="914400" rtl="0" eaLnBrk="1" latinLnBrk="0" hangingPunct="1">
      <a:defRPr sz="2400" b="1" kern="1200">
        <a:solidFill>
          <a:srgbClr val="000099"/>
        </a:solidFill>
        <a:latin typeface="Arial" charset="0"/>
        <a:ea typeface="+mn-ea"/>
        <a:cs typeface="Arial" charset="0"/>
      </a:defRPr>
    </a:lvl7pPr>
    <a:lvl8pPr marL="3200400" algn="l" defTabSz="914400" rtl="0" eaLnBrk="1" latinLnBrk="0" hangingPunct="1">
      <a:defRPr sz="2400" b="1" kern="1200">
        <a:solidFill>
          <a:srgbClr val="000099"/>
        </a:solidFill>
        <a:latin typeface="Arial" charset="0"/>
        <a:ea typeface="+mn-ea"/>
        <a:cs typeface="Arial" charset="0"/>
      </a:defRPr>
    </a:lvl8pPr>
    <a:lvl9pPr marL="3657600" algn="l" defTabSz="914400" rtl="0" eaLnBrk="1" latinLnBrk="0" hangingPunct="1">
      <a:defRPr sz="2400" b="1" kern="1200">
        <a:solidFill>
          <a:srgbClr val="000099"/>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99FF"/>
    <a:srgbClr val="FF9933"/>
    <a:srgbClr val="FFFF00"/>
    <a:srgbClr val="9933FF"/>
    <a:srgbClr val="99FF33"/>
    <a:srgbClr val="FF00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08" d="100"/>
          <a:sy n="108" d="100"/>
        </p:scale>
        <p:origin x="-1710" y="-78"/>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200" b="0">
                <a:solidFill>
                  <a:schemeClr val="tx1"/>
                </a:solidFill>
                <a:latin typeface="Times New Roman" pitchFamily="18" charset="0"/>
              </a:defRPr>
            </a:lvl1pPr>
          </a:lstStyle>
          <a:p>
            <a:endParaRPr lang="en-US"/>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200" b="0">
                <a:solidFill>
                  <a:schemeClr val="tx1"/>
                </a:solidFill>
                <a:latin typeface="Times New Roman" pitchFamily="18" charset="0"/>
              </a:defRPr>
            </a:lvl1pPr>
          </a:lstStyle>
          <a:p>
            <a:endParaRPr lang="en-US"/>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FontTx/>
              <a:buNone/>
              <a:defRPr sz="1200" b="0">
                <a:solidFill>
                  <a:schemeClr val="tx1"/>
                </a:solidFill>
                <a:latin typeface="Times New Roman" pitchFamily="18" charset="0"/>
              </a:defRPr>
            </a:lvl1pPr>
          </a:lstStyle>
          <a:p>
            <a:endParaRPr lang="en-US"/>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FontTx/>
              <a:buNone/>
              <a:defRPr sz="1200" b="0">
                <a:solidFill>
                  <a:schemeClr val="tx1"/>
                </a:solidFill>
                <a:latin typeface="Times New Roman" pitchFamily="18" charset="0"/>
              </a:defRPr>
            </a:lvl1pPr>
          </a:lstStyle>
          <a:p>
            <a:fld id="{A9A58D3F-4F75-493F-9A99-4D88D13E73CC}" type="slidenum">
              <a:rPr lang="en-US"/>
              <a:pPr/>
              <a:t>‹#›</a:t>
            </a:fld>
            <a:endParaRPr lang="en-US"/>
          </a:p>
        </p:txBody>
      </p:sp>
    </p:spTree>
    <p:extLst>
      <p:ext uri="{BB962C8B-B14F-4D97-AF65-F5344CB8AC3E}">
        <p14:creationId xmlns:p14="http://schemas.microsoft.com/office/powerpoint/2010/main" val="14534355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200" b="0">
                <a:solidFill>
                  <a:schemeClr val="tx1"/>
                </a:solidFill>
                <a:latin typeface="Times New Roman" pitchFamily="18" charset="0"/>
              </a:defRPr>
            </a:lvl1pPr>
          </a:lstStyle>
          <a:p>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200" b="0">
                <a:solidFill>
                  <a:schemeClr val="tx1"/>
                </a:solidFill>
                <a:latin typeface="Times New Roman" pitchFamily="18" charset="0"/>
              </a:defRPr>
            </a:lvl1pPr>
          </a:lstStyle>
          <a:p>
            <a:endParaRPr lang="en-US"/>
          </a:p>
        </p:txBody>
      </p:sp>
      <p:sp>
        <p:nvSpPr>
          <p:cNvPr id="614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FontTx/>
              <a:buNone/>
              <a:defRPr sz="1200" b="0">
                <a:solidFill>
                  <a:schemeClr val="tx1"/>
                </a:solidFill>
                <a:latin typeface="Times New Roman" pitchFamily="18" charset="0"/>
              </a:defRPr>
            </a:lvl1pPr>
          </a:lstStyle>
          <a:p>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FontTx/>
              <a:buNone/>
              <a:defRPr sz="1200" b="0">
                <a:solidFill>
                  <a:schemeClr val="tx1"/>
                </a:solidFill>
                <a:latin typeface="Times New Roman" pitchFamily="18" charset="0"/>
              </a:defRPr>
            </a:lvl1pPr>
          </a:lstStyle>
          <a:p>
            <a:fld id="{D1DF6E7E-14D2-4AB8-9CF4-D4D0EB663183}" type="slidenum">
              <a:rPr lang="en-US"/>
              <a:pPr/>
              <a:t>‹#›</a:t>
            </a:fld>
            <a:endParaRPr lang="en-US"/>
          </a:p>
        </p:txBody>
      </p:sp>
    </p:spTree>
    <p:extLst>
      <p:ext uri="{BB962C8B-B14F-4D97-AF65-F5344CB8AC3E}">
        <p14:creationId xmlns:p14="http://schemas.microsoft.com/office/powerpoint/2010/main" val="5574310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862D6A-1CB6-463B-8BA4-C2578AE54037}" type="slidenum">
              <a:rPr lang="en-US"/>
              <a:pPr/>
              <a:t>1</a:t>
            </a:fld>
            <a:endParaRPr lang="en-US"/>
          </a:p>
        </p:txBody>
      </p:sp>
      <p:sp>
        <p:nvSpPr>
          <p:cNvPr id="8194" name="Rectangle 2"/>
          <p:cNvSpPr>
            <a:spLocks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0BDFDA-BC15-415F-95B9-DC4438ED6419}" type="slidenum">
              <a:rPr lang="en-US"/>
              <a:pPr/>
              <a:t>2</a:t>
            </a:fld>
            <a:endParaRPr lang="en-US"/>
          </a:p>
        </p:txBody>
      </p:sp>
      <p:sp>
        <p:nvSpPr>
          <p:cNvPr id="13314" name="Rectangle 2"/>
          <p:cNvSpPr>
            <a:spLocks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CA9548-FC78-477D-96F5-1544D447D090}" type="slidenum">
              <a:rPr lang="en-US"/>
              <a:pPr/>
              <a:t>3</a:t>
            </a:fld>
            <a:endParaRPr lang="en-US"/>
          </a:p>
        </p:txBody>
      </p:sp>
      <p:sp>
        <p:nvSpPr>
          <p:cNvPr id="15362" name="Rectangle 2"/>
          <p:cNvSpPr>
            <a:spLocks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61994B-E451-4D5E-A035-14AB81A332B7}" type="slidenum">
              <a:rPr lang="en-US"/>
              <a:pPr/>
              <a:t>4</a:t>
            </a:fld>
            <a:endParaRPr lang="en-US"/>
          </a:p>
        </p:txBody>
      </p:sp>
      <p:sp>
        <p:nvSpPr>
          <p:cNvPr id="17410" name="Rectangle 2"/>
          <p:cNvSpPr>
            <a:spLocks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83C5C1-63EE-4089-A974-266BD02CE6F1}" type="slidenum">
              <a:rPr lang="en-US"/>
              <a:pPr/>
              <a:t>5</a:t>
            </a:fld>
            <a:endParaRPr lang="en-US"/>
          </a:p>
        </p:txBody>
      </p:sp>
      <p:sp>
        <p:nvSpPr>
          <p:cNvPr id="21506" name="Rectangle 2"/>
          <p:cNvSpPr>
            <a:spLocks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9E71FE-85A6-4B2C-883E-AE65A32AA47C}" type="slidenum">
              <a:rPr lang="en-US"/>
              <a:pPr/>
              <a:t>6</a:t>
            </a:fld>
            <a:endParaRPr lang="en-US"/>
          </a:p>
        </p:txBody>
      </p:sp>
      <p:sp>
        <p:nvSpPr>
          <p:cNvPr id="22530" name="Rectangle 2"/>
          <p:cNvSpPr>
            <a:spLocks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559819-6DAB-4F62-B1D6-941F11713DC6}" type="slidenum">
              <a:rPr lang="en-US"/>
              <a:pPr/>
              <a:t>7</a:t>
            </a:fld>
            <a:endParaRPr lang="en-US"/>
          </a:p>
        </p:txBody>
      </p:sp>
      <p:sp>
        <p:nvSpPr>
          <p:cNvPr id="23554" name="Rectangle 2"/>
          <p:cNvSpPr>
            <a:spLocks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FC09A82-01FD-4FD0-8396-D29CF340BEFA}" type="slidenum">
              <a:rPr lang="en-US"/>
              <a:pPr/>
              <a:t>‹#›</a:t>
            </a:fld>
            <a:endParaRPr lang="en-US"/>
          </a:p>
        </p:txBody>
      </p:sp>
    </p:spTree>
    <p:extLst>
      <p:ext uri="{BB962C8B-B14F-4D97-AF65-F5344CB8AC3E}">
        <p14:creationId xmlns:p14="http://schemas.microsoft.com/office/powerpoint/2010/main" val="3361656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45197B-1511-478D-AC1D-B13DFC313344}" type="slidenum">
              <a:rPr lang="en-US"/>
              <a:pPr/>
              <a:t>‹#›</a:t>
            </a:fld>
            <a:endParaRPr lang="en-US"/>
          </a:p>
        </p:txBody>
      </p:sp>
    </p:spTree>
    <p:extLst>
      <p:ext uri="{BB962C8B-B14F-4D97-AF65-F5344CB8AC3E}">
        <p14:creationId xmlns:p14="http://schemas.microsoft.com/office/powerpoint/2010/main" val="1157289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20F9DE-C8D5-4968-B292-268BDC2B964B}" type="slidenum">
              <a:rPr lang="en-US"/>
              <a:pPr/>
              <a:t>‹#›</a:t>
            </a:fld>
            <a:endParaRPr lang="en-US"/>
          </a:p>
        </p:txBody>
      </p:sp>
    </p:spTree>
    <p:extLst>
      <p:ext uri="{BB962C8B-B14F-4D97-AF65-F5344CB8AC3E}">
        <p14:creationId xmlns:p14="http://schemas.microsoft.com/office/powerpoint/2010/main" val="277823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ClipArt Placeholder 2"/>
          <p:cNvSpPr>
            <a:spLocks noGrp="1"/>
          </p:cNvSpPr>
          <p:nvPr>
            <p:ph type="clipArt" sz="half" idx="1"/>
          </p:nvPr>
        </p:nvSpPr>
        <p:spPr>
          <a:xfrm>
            <a:off x="685800" y="1981200"/>
            <a:ext cx="3810000" cy="4114800"/>
          </a:xfrm>
        </p:spPr>
        <p:txBody>
          <a:bodyPr/>
          <a:lstStyle/>
          <a:p>
            <a:endParaRPr lang="en-GB"/>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8B385D13-65E7-489B-B4FE-66E724B66DA4}" type="slidenum">
              <a:rPr lang="en-US"/>
              <a:pPr/>
              <a:t>‹#›</a:t>
            </a:fld>
            <a:endParaRPr lang="en-US"/>
          </a:p>
        </p:txBody>
      </p:sp>
    </p:spTree>
    <p:extLst>
      <p:ext uri="{BB962C8B-B14F-4D97-AF65-F5344CB8AC3E}">
        <p14:creationId xmlns:p14="http://schemas.microsoft.com/office/powerpoint/2010/main" val="1890846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E28A1E-87AC-4E5D-A483-6F2D3047130F}" type="slidenum">
              <a:rPr lang="en-US"/>
              <a:pPr/>
              <a:t>‹#›</a:t>
            </a:fld>
            <a:endParaRPr lang="en-US"/>
          </a:p>
        </p:txBody>
      </p:sp>
    </p:spTree>
    <p:extLst>
      <p:ext uri="{BB962C8B-B14F-4D97-AF65-F5344CB8AC3E}">
        <p14:creationId xmlns:p14="http://schemas.microsoft.com/office/powerpoint/2010/main" val="4063779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0C683E-E4CE-4502-971F-65CB4ABE506F}" type="slidenum">
              <a:rPr lang="en-US"/>
              <a:pPr/>
              <a:t>‹#›</a:t>
            </a:fld>
            <a:endParaRPr lang="en-US"/>
          </a:p>
        </p:txBody>
      </p:sp>
    </p:spTree>
    <p:extLst>
      <p:ext uri="{BB962C8B-B14F-4D97-AF65-F5344CB8AC3E}">
        <p14:creationId xmlns:p14="http://schemas.microsoft.com/office/powerpoint/2010/main" val="2058182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34232B-2CA7-4F5A-B3A4-F63E63443290}" type="slidenum">
              <a:rPr lang="en-US"/>
              <a:pPr/>
              <a:t>‹#›</a:t>
            </a:fld>
            <a:endParaRPr lang="en-US"/>
          </a:p>
        </p:txBody>
      </p:sp>
    </p:spTree>
    <p:extLst>
      <p:ext uri="{BB962C8B-B14F-4D97-AF65-F5344CB8AC3E}">
        <p14:creationId xmlns:p14="http://schemas.microsoft.com/office/powerpoint/2010/main" val="391008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6E52B83-9CC6-4714-96BF-E7FF47F8975B}" type="slidenum">
              <a:rPr lang="en-US"/>
              <a:pPr/>
              <a:t>‹#›</a:t>
            </a:fld>
            <a:endParaRPr lang="en-US"/>
          </a:p>
        </p:txBody>
      </p:sp>
    </p:spTree>
    <p:extLst>
      <p:ext uri="{BB962C8B-B14F-4D97-AF65-F5344CB8AC3E}">
        <p14:creationId xmlns:p14="http://schemas.microsoft.com/office/powerpoint/2010/main" val="42833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7C4883E-E638-4404-ABB4-F0D89670AA52}" type="slidenum">
              <a:rPr lang="en-US"/>
              <a:pPr/>
              <a:t>‹#›</a:t>
            </a:fld>
            <a:endParaRPr lang="en-US"/>
          </a:p>
        </p:txBody>
      </p:sp>
    </p:spTree>
    <p:extLst>
      <p:ext uri="{BB962C8B-B14F-4D97-AF65-F5344CB8AC3E}">
        <p14:creationId xmlns:p14="http://schemas.microsoft.com/office/powerpoint/2010/main" val="3946559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72FCCBE-FF15-4247-B483-789492AA29BF}" type="slidenum">
              <a:rPr lang="en-US"/>
              <a:pPr/>
              <a:t>‹#›</a:t>
            </a:fld>
            <a:endParaRPr lang="en-US"/>
          </a:p>
        </p:txBody>
      </p:sp>
    </p:spTree>
    <p:extLst>
      <p:ext uri="{BB962C8B-B14F-4D97-AF65-F5344CB8AC3E}">
        <p14:creationId xmlns:p14="http://schemas.microsoft.com/office/powerpoint/2010/main" val="1586883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593C9B8-365F-489A-8D93-032C62BB4372}" type="slidenum">
              <a:rPr lang="en-US"/>
              <a:pPr/>
              <a:t>‹#›</a:t>
            </a:fld>
            <a:endParaRPr lang="en-US"/>
          </a:p>
        </p:txBody>
      </p:sp>
    </p:spTree>
    <p:extLst>
      <p:ext uri="{BB962C8B-B14F-4D97-AF65-F5344CB8AC3E}">
        <p14:creationId xmlns:p14="http://schemas.microsoft.com/office/powerpoint/2010/main" val="3631538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BE7CD7E-8338-4BC2-9D38-A316BECE93C6}" type="slidenum">
              <a:rPr lang="en-US"/>
              <a:pPr/>
              <a:t>‹#›</a:t>
            </a:fld>
            <a:endParaRPr lang="en-US"/>
          </a:p>
        </p:txBody>
      </p:sp>
    </p:spTree>
    <p:extLst>
      <p:ext uri="{BB962C8B-B14F-4D97-AF65-F5344CB8AC3E}">
        <p14:creationId xmlns:p14="http://schemas.microsoft.com/office/powerpoint/2010/main" val="1179429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b="0">
                <a:solidFill>
                  <a:schemeClr val="tx1"/>
                </a:solidFill>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b="0">
                <a:solidFill>
                  <a:schemeClr val="tx1"/>
                </a:solidFill>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b="0">
                <a:solidFill>
                  <a:schemeClr val="tx1"/>
                </a:solidFill>
                <a:latin typeface="+mn-lt"/>
              </a:defRPr>
            </a:lvl1pPr>
          </a:lstStyle>
          <a:p>
            <a:fld id="{7042BBB7-07E1-41D9-A28F-7670C55445B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hlink"/>
            </a:gs>
            <a:gs pos="50000">
              <a:schemeClr val="hlink">
                <a:gamma/>
                <a:tint val="0"/>
                <a:invGamma/>
              </a:schemeClr>
            </a:gs>
            <a:gs pos="100000">
              <a:schemeClr val="hlink"/>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GB" sz="3600" b="1">
                <a:solidFill>
                  <a:srgbClr val="6600FF"/>
                </a:solidFill>
                <a:latin typeface="Arial" charset="0"/>
                <a:cs typeface="Arial" charset="0"/>
              </a:rPr>
              <a:t>ADULT SOCIAL CARE</a:t>
            </a:r>
            <a:r>
              <a:rPr lang="en-GB" sz="3200" b="1">
                <a:solidFill>
                  <a:srgbClr val="6600FF"/>
                </a:solidFill>
                <a:latin typeface="Arial" charset="0"/>
                <a:cs typeface="Arial" charset="0"/>
              </a:rPr>
              <a:t/>
            </a:r>
            <a:br>
              <a:rPr lang="en-GB" sz="3200" b="1">
                <a:solidFill>
                  <a:srgbClr val="6600FF"/>
                </a:solidFill>
                <a:latin typeface="Arial" charset="0"/>
                <a:cs typeface="Arial" charset="0"/>
              </a:rPr>
            </a:br>
            <a:endParaRPr lang="en-US" sz="3200" b="1">
              <a:solidFill>
                <a:srgbClr val="6600FF"/>
              </a:solidFill>
              <a:latin typeface="Arial" charset="0"/>
              <a:cs typeface="Arial" charset="0"/>
            </a:endParaRPr>
          </a:p>
        </p:txBody>
      </p:sp>
      <p:sp>
        <p:nvSpPr>
          <p:cNvPr id="2" name="ClipArt Placeholder 1"/>
          <p:cNvSpPr>
            <a:spLocks noGrp="1"/>
          </p:cNvSpPr>
          <p:nvPr>
            <p:ph type="clipArt" sz="half" idx="1"/>
          </p:nvPr>
        </p:nvSpPr>
        <p:spPr/>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CCFF">
                <a:gamma/>
                <a:tint val="33333"/>
                <a:invGamma/>
              </a:srgbClr>
            </a:gs>
            <a:gs pos="50000">
              <a:srgbClr val="99CCFF"/>
            </a:gs>
            <a:gs pos="100000">
              <a:srgbClr val="99CCFF">
                <a:gamma/>
                <a:tint val="33333"/>
                <a:invGamma/>
              </a:srgbClr>
            </a:gs>
          </a:gsLst>
          <a:lin ang="5400000" scaled="1"/>
        </a:gradFill>
        <a:effectLst/>
      </p:bgPr>
    </p:bg>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457200" y="-3175"/>
            <a:ext cx="8305800" cy="686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sz="2000"/>
          </a:p>
          <a:p>
            <a:endParaRPr lang="en-GB" sz="2000"/>
          </a:p>
          <a:p>
            <a:r>
              <a:rPr lang="en-GB" sz="2000"/>
              <a:t>Everyone is entitled to an assessment of their NEEDS under the NHS &amp; Community Care Act</a:t>
            </a:r>
          </a:p>
          <a:p>
            <a:endParaRPr lang="en-GB" sz="2000"/>
          </a:p>
          <a:p>
            <a:r>
              <a:rPr lang="en-GB" sz="2000"/>
              <a:t>The assessment will take into account, social, physical, environmental. equipment, health, medicines, carers – you may be asked to contribute information</a:t>
            </a:r>
          </a:p>
          <a:p>
            <a:endParaRPr lang="en-GB" sz="2000"/>
          </a:p>
          <a:p>
            <a:r>
              <a:rPr lang="en-GB" sz="2000"/>
              <a:t>Carers are entitled for an assessment in their own right for all clients who meet social care eligibility criteria. We have a duty to support carers, this can be practical or with breaks.</a:t>
            </a:r>
          </a:p>
          <a:p>
            <a:r>
              <a:rPr lang="en-GB" sz="2000"/>
              <a:t>Safe Guarding of Adults plays a large part of our assessments</a:t>
            </a:r>
          </a:p>
          <a:p>
            <a:endParaRPr lang="en-GB" sz="2000"/>
          </a:p>
          <a:p>
            <a:endParaRPr lang="en-GB" sz="2800">
              <a:solidFill>
                <a:srgbClr val="6600CC"/>
              </a:solidFill>
            </a:endParaRPr>
          </a:p>
          <a:p>
            <a:pPr eaLnBrk="0" hangingPunct="0">
              <a:buFont typeface="Wingdings" pitchFamily="2" charset="2"/>
              <a:buNone/>
            </a:pPr>
            <a:endParaRPr lang="en-GB" sz="2800">
              <a:solidFill>
                <a:srgbClr val="6600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dissolve">
                                      <p:cBhvr>
                                        <p:cTn id="7"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shadeToTitle="1">
        <a:gradFill rotWithShape="0">
          <a:gsLst>
            <a:gs pos="0">
              <a:srgbClr val="CCECFF"/>
            </a:gs>
            <a:gs pos="100000">
              <a:srgbClr val="CCECFF">
                <a:gamma/>
                <a:tint val="33333"/>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371600" y="228600"/>
            <a:ext cx="7010400" cy="609600"/>
          </a:xfrm>
        </p:spPr>
        <p:txBody>
          <a:bodyPr/>
          <a:lstStyle/>
          <a:p>
            <a:r>
              <a:rPr lang="en-GB" sz="3600">
                <a:latin typeface="Arial" charset="0"/>
                <a:cs typeface="Arial" charset="0"/>
              </a:rPr>
              <a:t/>
            </a:r>
            <a:br>
              <a:rPr lang="en-GB" sz="3600">
                <a:latin typeface="Arial" charset="0"/>
                <a:cs typeface="Arial" charset="0"/>
              </a:rPr>
            </a:br>
            <a:r>
              <a:rPr lang="en-GB" sz="3200" b="1">
                <a:solidFill>
                  <a:srgbClr val="000099"/>
                </a:solidFill>
                <a:latin typeface="Arial" charset="0"/>
                <a:cs typeface="Arial" charset="0"/>
              </a:rPr>
              <a:t>ELIGIBILITY CRITERIA</a:t>
            </a:r>
            <a:r>
              <a:rPr lang="en-GB" sz="4000" b="1">
                <a:solidFill>
                  <a:srgbClr val="000099"/>
                </a:solidFill>
                <a:latin typeface="Arial" charset="0"/>
                <a:cs typeface="Arial" charset="0"/>
              </a:rPr>
              <a:t/>
            </a:r>
            <a:br>
              <a:rPr lang="en-GB" sz="4000" b="1">
                <a:solidFill>
                  <a:srgbClr val="000099"/>
                </a:solidFill>
                <a:latin typeface="Arial" charset="0"/>
                <a:cs typeface="Arial" charset="0"/>
              </a:rPr>
            </a:br>
            <a:endParaRPr lang="en-US" sz="4000" b="1">
              <a:solidFill>
                <a:srgbClr val="000099"/>
              </a:solidFill>
              <a:latin typeface="Arial" charset="0"/>
              <a:cs typeface="Arial" charset="0"/>
            </a:endParaRPr>
          </a:p>
        </p:txBody>
      </p:sp>
      <p:sp>
        <p:nvSpPr>
          <p:cNvPr id="14339" name="Rectangle 3"/>
          <p:cNvSpPr>
            <a:spLocks noGrp="1" noChangeArrowheads="1"/>
          </p:cNvSpPr>
          <p:nvPr>
            <p:ph type="body" idx="1"/>
          </p:nvPr>
        </p:nvSpPr>
        <p:spPr>
          <a:xfrm>
            <a:off x="685800" y="838200"/>
            <a:ext cx="7772400" cy="5791200"/>
          </a:xfrm>
        </p:spPr>
        <p:txBody>
          <a:bodyPr/>
          <a:lstStyle/>
          <a:p>
            <a:pPr>
              <a:lnSpc>
                <a:spcPct val="90000"/>
              </a:lnSpc>
              <a:buFontTx/>
              <a:buNone/>
            </a:pPr>
            <a:endParaRPr lang="en-GB" sz="1800" b="1">
              <a:latin typeface="Arial" charset="0"/>
              <a:cs typeface="Arial" charset="0"/>
            </a:endParaRPr>
          </a:p>
          <a:p>
            <a:pPr>
              <a:lnSpc>
                <a:spcPct val="90000"/>
              </a:lnSpc>
              <a:buFont typeface="Wingdings" pitchFamily="2" charset="2"/>
              <a:buChar char="v"/>
            </a:pPr>
            <a:r>
              <a:rPr lang="en-GB" sz="2000" b="1">
                <a:solidFill>
                  <a:srgbClr val="0033CC"/>
                </a:solidFill>
                <a:latin typeface="Arial" charset="0"/>
                <a:cs typeface="Arial" charset="0"/>
              </a:rPr>
              <a:t>	The eligibility criteria is defined within National Fair Access  to Care  (FACS) Guidance</a:t>
            </a:r>
          </a:p>
          <a:p>
            <a:pPr>
              <a:lnSpc>
                <a:spcPct val="90000"/>
              </a:lnSpc>
              <a:buFont typeface="Wingdings" pitchFamily="2" charset="2"/>
              <a:buChar char="v"/>
            </a:pPr>
            <a:endParaRPr lang="en-GB" sz="2000" b="1">
              <a:solidFill>
                <a:srgbClr val="0033CC"/>
              </a:solidFill>
              <a:latin typeface="Arial" charset="0"/>
              <a:cs typeface="Arial" charset="0"/>
            </a:endParaRPr>
          </a:p>
          <a:p>
            <a:pPr>
              <a:lnSpc>
                <a:spcPct val="90000"/>
              </a:lnSpc>
              <a:buFont typeface="Wingdings" pitchFamily="2" charset="2"/>
              <a:buChar char="v"/>
            </a:pPr>
            <a:r>
              <a:rPr lang="en-GB" sz="2000" b="1">
                <a:solidFill>
                  <a:srgbClr val="0033CC"/>
                </a:solidFill>
                <a:latin typeface="Arial" charset="0"/>
                <a:cs typeface="Arial" charset="0"/>
              </a:rPr>
              <a:t>The aim of this guidance was to stop postcode lottery the criteria is in 4 stages:-</a:t>
            </a:r>
          </a:p>
          <a:p>
            <a:pPr>
              <a:lnSpc>
                <a:spcPct val="90000"/>
              </a:lnSpc>
              <a:buFont typeface="Wingdings" pitchFamily="2" charset="2"/>
              <a:buChar char="v"/>
            </a:pPr>
            <a:r>
              <a:rPr lang="en-GB" sz="2000" b="1">
                <a:solidFill>
                  <a:srgbClr val="0033CC"/>
                </a:solidFill>
                <a:latin typeface="Arial" charset="0"/>
                <a:cs typeface="Arial" charset="0"/>
              </a:rPr>
              <a:t>Critical</a:t>
            </a:r>
          </a:p>
          <a:p>
            <a:pPr>
              <a:lnSpc>
                <a:spcPct val="90000"/>
              </a:lnSpc>
              <a:buFont typeface="Wingdings" pitchFamily="2" charset="2"/>
              <a:buChar char="v"/>
            </a:pPr>
            <a:r>
              <a:rPr lang="en-GB" sz="2000" b="1">
                <a:solidFill>
                  <a:srgbClr val="0033CC"/>
                </a:solidFill>
                <a:latin typeface="Arial" charset="0"/>
                <a:cs typeface="Arial" charset="0"/>
              </a:rPr>
              <a:t>Substantial</a:t>
            </a:r>
          </a:p>
          <a:p>
            <a:pPr>
              <a:lnSpc>
                <a:spcPct val="90000"/>
              </a:lnSpc>
              <a:buFont typeface="Wingdings" pitchFamily="2" charset="2"/>
              <a:buChar char="v"/>
            </a:pPr>
            <a:r>
              <a:rPr lang="en-GB" sz="2000" b="1">
                <a:solidFill>
                  <a:srgbClr val="0033CC"/>
                </a:solidFill>
                <a:latin typeface="Arial" charset="0"/>
                <a:cs typeface="Arial" charset="0"/>
              </a:rPr>
              <a:t>Moderate</a:t>
            </a:r>
          </a:p>
          <a:p>
            <a:pPr>
              <a:lnSpc>
                <a:spcPct val="90000"/>
              </a:lnSpc>
              <a:buFont typeface="Wingdings" pitchFamily="2" charset="2"/>
              <a:buChar char="v"/>
            </a:pPr>
            <a:r>
              <a:rPr lang="en-GB" sz="2000" b="1">
                <a:solidFill>
                  <a:srgbClr val="0033CC"/>
                </a:solidFill>
                <a:latin typeface="Arial" charset="0"/>
                <a:cs typeface="Arial" charset="0"/>
              </a:rPr>
              <a:t>Low</a:t>
            </a:r>
          </a:p>
          <a:p>
            <a:pPr>
              <a:lnSpc>
                <a:spcPct val="90000"/>
              </a:lnSpc>
              <a:buFont typeface="Wingdings" pitchFamily="2" charset="2"/>
              <a:buChar char="v"/>
            </a:pPr>
            <a:endParaRPr lang="en-GB" sz="2000" b="1">
              <a:solidFill>
                <a:srgbClr val="0033CC"/>
              </a:solidFill>
              <a:latin typeface="Arial" charset="0"/>
              <a:cs typeface="Arial" charset="0"/>
            </a:endParaRPr>
          </a:p>
          <a:p>
            <a:pPr>
              <a:lnSpc>
                <a:spcPct val="90000"/>
              </a:lnSpc>
              <a:buFont typeface="Wingdings" pitchFamily="2" charset="2"/>
              <a:buChar char="v"/>
            </a:pPr>
            <a:r>
              <a:rPr lang="en-GB" sz="2000" b="1">
                <a:solidFill>
                  <a:srgbClr val="0033CC"/>
                </a:solidFill>
                <a:latin typeface="Arial" charset="0"/>
                <a:cs typeface="Arial" charset="0"/>
              </a:rPr>
              <a:t>Local Authority Councils can set their own levels of where they provide services – Luton and surrounding areas = Critical and substantial</a:t>
            </a:r>
          </a:p>
          <a:p>
            <a:pPr>
              <a:lnSpc>
                <a:spcPct val="90000"/>
              </a:lnSpc>
              <a:buFont typeface="Wingdings" pitchFamily="2" charset="2"/>
              <a:buChar char="v"/>
            </a:pPr>
            <a:r>
              <a:rPr lang="en-GB" sz="2000" b="1">
                <a:solidFill>
                  <a:srgbClr val="0033CC"/>
                </a:solidFill>
                <a:latin typeface="Arial" charset="0"/>
                <a:cs typeface="Arial" charset="0"/>
              </a:rPr>
              <a:t>For people falling into moderate and low we have to assess and provide advice and information – we do not provide services - handout</a:t>
            </a:r>
            <a:endParaRPr lang="en-GB" sz="2000">
              <a:solidFill>
                <a:srgbClr val="0033CC"/>
              </a:solidFill>
              <a:latin typeface="Arial" charset="0"/>
              <a:cs typeface="Arial" charset="0"/>
            </a:endParaRPr>
          </a:p>
          <a:p>
            <a:pPr algn="ctr">
              <a:lnSpc>
                <a:spcPct val="90000"/>
              </a:lnSpc>
              <a:buFontTx/>
              <a:buNone/>
            </a:pPr>
            <a:endParaRPr lang="en-GB" sz="2400">
              <a:solidFill>
                <a:srgbClr val="0033CC"/>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ppt_x"/>
                                          </p:val>
                                        </p:tav>
                                        <p:tav tm="100000">
                                          <p:val>
                                            <p:strVal val="#ppt_x"/>
                                          </p:val>
                                        </p:tav>
                                      </p:tavLst>
                                    </p:anim>
                                    <p:anim calcmode="lin" valueType="num">
                                      <p:cBhvr additive="base">
                                        <p:cTn id="8" dur="500" fill="hold"/>
                                        <p:tgtEl>
                                          <p:spTgt spid="1433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Effect transition="in" filter="checkerboard(across)">
                                      <p:cBhvr>
                                        <p:cTn id="13" dur="500"/>
                                        <p:tgtEl>
                                          <p:spTgt spid="14339">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4339">
                                            <p:txEl>
                                              <p:pRg st="3" end="3"/>
                                            </p:txEl>
                                          </p:spTgt>
                                        </p:tgtEl>
                                        <p:attrNameLst>
                                          <p:attrName>style.visibility</p:attrName>
                                        </p:attrNameLst>
                                      </p:cBhvr>
                                      <p:to>
                                        <p:strVal val="visible"/>
                                      </p:to>
                                    </p:set>
                                    <p:animEffect transition="in" filter="checkerboard(across)">
                                      <p:cBhvr>
                                        <p:cTn id="18" dur="500"/>
                                        <p:tgtEl>
                                          <p:spTgt spid="14339">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animEffect transition="in" filter="checkerboard(across)">
                                      <p:cBhvr>
                                        <p:cTn id="23" dur="500"/>
                                        <p:tgtEl>
                                          <p:spTgt spid="14339">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14339">
                                            <p:txEl>
                                              <p:pRg st="5" end="5"/>
                                            </p:txEl>
                                          </p:spTgt>
                                        </p:tgtEl>
                                        <p:attrNameLst>
                                          <p:attrName>style.visibility</p:attrName>
                                        </p:attrNameLst>
                                      </p:cBhvr>
                                      <p:to>
                                        <p:strVal val="visible"/>
                                      </p:to>
                                    </p:set>
                                    <p:animEffect transition="in" filter="checkerboard(across)">
                                      <p:cBhvr>
                                        <p:cTn id="28" dur="500"/>
                                        <p:tgtEl>
                                          <p:spTgt spid="14339">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14339">
                                            <p:txEl>
                                              <p:pRg st="6" end="6"/>
                                            </p:txEl>
                                          </p:spTgt>
                                        </p:tgtEl>
                                        <p:attrNameLst>
                                          <p:attrName>style.visibility</p:attrName>
                                        </p:attrNameLst>
                                      </p:cBhvr>
                                      <p:to>
                                        <p:strVal val="visible"/>
                                      </p:to>
                                    </p:set>
                                    <p:animEffect transition="in" filter="checkerboard(across)">
                                      <p:cBhvr>
                                        <p:cTn id="33" dur="500"/>
                                        <p:tgtEl>
                                          <p:spTgt spid="14339">
                                            <p:txEl>
                                              <p:pRg st="6" end="6"/>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14339">
                                            <p:txEl>
                                              <p:pRg st="7" end="7"/>
                                            </p:txEl>
                                          </p:spTgt>
                                        </p:tgtEl>
                                        <p:attrNameLst>
                                          <p:attrName>style.visibility</p:attrName>
                                        </p:attrNameLst>
                                      </p:cBhvr>
                                      <p:to>
                                        <p:strVal val="visible"/>
                                      </p:to>
                                    </p:set>
                                    <p:animEffect transition="in" filter="checkerboard(across)">
                                      <p:cBhvr>
                                        <p:cTn id="38" dur="500"/>
                                        <p:tgtEl>
                                          <p:spTgt spid="14339">
                                            <p:txEl>
                                              <p:pRg st="7" end="7"/>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14339">
                                            <p:txEl>
                                              <p:pRg st="9" end="9"/>
                                            </p:txEl>
                                          </p:spTgt>
                                        </p:tgtEl>
                                        <p:attrNameLst>
                                          <p:attrName>style.visibility</p:attrName>
                                        </p:attrNameLst>
                                      </p:cBhvr>
                                      <p:to>
                                        <p:strVal val="visible"/>
                                      </p:to>
                                    </p:set>
                                    <p:animEffect transition="in" filter="checkerboard(across)">
                                      <p:cBhvr>
                                        <p:cTn id="43" dur="500"/>
                                        <p:tgtEl>
                                          <p:spTgt spid="14339">
                                            <p:txEl>
                                              <p:pRg st="9" end="9"/>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14339">
                                            <p:txEl>
                                              <p:pRg st="10" end="10"/>
                                            </p:txEl>
                                          </p:spTgt>
                                        </p:tgtEl>
                                        <p:attrNameLst>
                                          <p:attrName>style.visibility</p:attrName>
                                        </p:attrNameLst>
                                      </p:cBhvr>
                                      <p:to>
                                        <p:strVal val="visible"/>
                                      </p:to>
                                    </p:set>
                                    <p:animEffect transition="in" filter="checkerboard(across)">
                                      <p:cBhvr>
                                        <p:cTn id="48" dur="500"/>
                                        <p:tgtEl>
                                          <p:spTgt spid="1433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3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D60093"/>
            </a:gs>
            <a:gs pos="100000">
              <a:srgbClr val="D60093">
                <a:gamma/>
                <a:tint val="3137"/>
                <a:invGamma/>
              </a:srgbClr>
            </a:gs>
          </a:gsLst>
          <a:path path="rect">
            <a:fillToRect r="100000" b="100000"/>
          </a:path>
        </a:gra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28600"/>
            <a:ext cx="7772400" cy="838200"/>
          </a:xfrm>
        </p:spPr>
        <p:txBody>
          <a:bodyPr/>
          <a:lstStyle/>
          <a:p>
            <a:r>
              <a:rPr lang="en-GB"/>
              <a:t>FINANCIAL ASSESSMENT</a:t>
            </a:r>
            <a:endParaRPr lang="en-US"/>
          </a:p>
        </p:txBody>
      </p:sp>
      <p:sp>
        <p:nvSpPr>
          <p:cNvPr id="16388" name="Rectangle 4"/>
          <p:cNvSpPr>
            <a:spLocks noGrp="1" noChangeArrowheads="1"/>
          </p:cNvSpPr>
          <p:nvPr>
            <p:ph type="body" sz="half" idx="2"/>
          </p:nvPr>
        </p:nvSpPr>
        <p:spPr>
          <a:xfrm>
            <a:off x="3505200" y="1066800"/>
            <a:ext cx="5257800" cy="5181600"/>
          </a:xfrm>
        </p:spPr>
        <p:txBody>
          <a:bodyPr/>
          <a:lstStyle/>
          <a:p>
            <a:pPr>
              <a:buFont typeface="Wingdings" pitchFamily="2" charset="2"/>
              <a:buChar char="Ø"/>
            </a:pPr>
            <a:r>
              <a:rPr lang="en-GB" sz="1800" b="1">
                <a:solidFill>
                  <a:srgbClr val="990099"/>
                </a:solidFill>
                <a:latin typeface="Arial" charset="0"/>
                <a:cs typeface="Arial" charset="0"/>
              </a:rPr>
              <a:t>Social care services are subject to financial assessment</a:t>
            </a:r>
          </a:p>
          <a:p>
            <a:pPr>
              <a:buFont typeface="Wingdings" pitchFamily="2" charset="2"/>
              <a:buChar char="Ø"/>
            </a:pPr>
            <a:r>
              <a:rPr lang="en-GB" sz="1800" b="1">
                <a:solidFill>
                  <a:srgbClr val="990099"/>
                </a:solidFill>
                <a:latin typeface="Arial" charset="0"/>
                <a:cs typeface="Arial" charset="0"/>
              </a:rPr>
              <a:t>People may be asked to pay as a guide the amount taken into account per person is £22,250.- This is Government set and charges each year (Self funders)</a:t>
            </a:r>
          </a:p>
          <a:p>
            <a:pPr>
              <a:buFont typeface="Wingdings" pitchFamily="2" charset="2"/>
              <a:buChar char="Ø"/>
            </a:pPr>
            <a:r>
              <a:rPr lang="en-GB" sz="1800" b="1">
                <a:solidFill>
                  <a:srgbClr val="990099"/>
                </a:solidFill>
                <a:latin typeface="Arial" charset="0"/>
                <a:cs typeface="Arial" charset="0"/>
              </a:rPr>
              <a:t>Self funders are entitled to assessment advice and information</a:t>
            </a:r>
          </a:p>
          <a:p>
            <a:pPr>
              <a:buFont typeface="Wingdings" pitchFamily="2" charset="2"/>
              <a:buChar char="Ø"/>
            </a:pPr>
            <a:r>
              <a:rPr lang="en-GB" sz="1800" b="1">
                <a:solidFill>
                  <a:srgbClr val="990099"/>
                </a:solidFill>
                <a:latin typeface="Arial" charset="0"/>
                <a:cs typeface="Arial" charset="0"/>
              </a:rPr>
              <a:t>Clients will be given benefits advice and offered financial assessment by a specialist finance team</a:t>
            </a:r>
          </a:p>
          <a:p>
            <a:pPr>
              <a:buFont typeface="Wingdings" pitchFamily="2" charset="2"/>
              <a:buChar char="Ø"/>
            </a:pPr>
            <a:r>
              <a:rPr lang="en-GB" sz="1800" b="1">
                <a:solidFill>
                  <a:srgbClr val="990099"/>
                </a:solidFill>
                <a:latin typeface="Arial" charset="0"/>
                <a:cs typeface="Arial" charset="0"/>
              </a:rPr>
              <a:t>Some client needs are eligible for health funding – Continuing Health care/ Rehabilitation.</a:t>
            </a:r>
          </a:p>
          <a:p>
            <a:pPr>
              <a:buFont typeface="Wingdings" pitchFamily="2" charset="2"/>
              <a:buChar char="Ø"/>
            </a:pPr>
            <a:r>
              <a:rPr lang="en-GB" sz="1800" b="1">
                <a:solidFill>
                  <a:srgbClr val="990099"/>
                </a:solidFill>
                <a:latin typeface="Arial" charset="0"/>
                <a:cs typeface="Arial" charset="0"/>
              </a:rPr>
              <a:t>Funding can be a combination of client/LA and /or health</a:t>
            </a:r>
          </a:p>
          <a:p>
            <a:pPr>
              <a:buFont typeface="Wingdings" pitchFamily="2" charset="2"/>
              <a:buChar char="Ø"/>
            </a:pPr>
            <a:r>
              <a:rPr lang="en-GB" sz="1800" b="1">
                <a:solidFill>
                  <a:srgbClr val="990099"/>
                </a:solidFill>
                <a:latin typeface="Arial" charset="0"/>
                <a:cs typeface="Arial" charset="0"/>
              </a:rPr>
              <a:t>Direct payments/individual budgets</a:t>
            </a:r>
          </a:p>
          <a:p>
            <a:pPr>
              <a:buFont typeface="Wingdings" pitchFamily="2" charset="2"/>
              <a:buChar char="Ø"/>
            </a:pPr>
            <a:endParaRPr lang="en-GB" sz="1800" b="1">
              <a:solidFill>
                <a:srgbClr val="990099"/>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1+#ppt_w/2"/>
                                          </p:val>
                                        </p:tav>
                                        <p:tav tm="100000">
                                          <p:val>
                                            <p:strVal val="#ppt_x"/>
                                          </p:val>
                                        </p:tav>
                                      </p:tavLst>
                                    </p:anim>
                                    <p:anim calcmode="lin" valueType="num">
                                      <p:cBhvr additive="base">
                                        <p:cTn id="8" dur="500" fill="hold"/>
                                        <p:tgtEl>
                                          <p:spTgt spid="1638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6388">
                                            <p:txEl>
                                              <p:pRg st="0" end="0"/>
                                            </p:txEl>
                                          </p:spTgt>
                                        </p:tgtEl>
                                        <p:attrNameLst>
                                          <p:attrName>style.visibility</p:attrName>
                                        </p:attrNameLst>
                                      </p:cBhvr>
                                      <p:to>
                                        <p:strVal val="visible"/>
                                      </p:to>
                                    </p:set>
                                    <p:animEffect transition="in" filter="checkerboard(across)">
                                      <p:cBhvr>
                                        <p:cTn id="13" dur="500"/>
                                        <p:tgtEl>
                                          <p:spTgt spid="16388">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6388">
                                            <p:txEl>
                                              <p:pRg st="1" end="1"/>
                                            </p:txEl>
                                          </p:spTgt>
                                        </p:tgtEl>
                                        <p:attrNameLst>
                                          <p:attrName>style.visibility</p:attrName>
                                        </p:attrNameLst>
                                      </p:cBhvr>
                                      <p:to>
                                        <p:strVal val="visible"/>
                                      </p:to>
                                    </p:set>
                                    <p:animEffect transition="in" filter="checkerboard(across)">
                                      <p:cBhvr>
                                        <p:cTn id="18" dur="500"/>
                                        <p:tgtEl>
                                          <p:spTgt spid="16388">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6388">
                                            <p:txEl>
                                              <p:pRg st="2" end="2"/>
                                            </p:txEl>
                                          </p:spTgt>
                                        </p:tgtEl>
                                        <p:attrNameLst>
                                          <p:attrName>style.visibility</p:attrName>
                                        </p:attrNameLst>
                                      </p:cBhvr>
                                      <p:to>
                                        <p:strVal val="visible"/>
                                      </p:to>
                                    </p:set>
                                    <p:animEffect transition="in" filter="checkerboard(across)">
                                      <p:cBhvr>
                                        <p:cTn id="23" dur="500"/>
                                        <p:tgtEl>
                                          <p:spTgt spid="16388">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16388">
                                            <p:txEl>
                                              <p:pRg st="3" end="3"/>
                                            </p:txEl>
                                          </p:spTgt>
                                        </p:tgtEl>
                                        <p:attrNameLst>
                                          <p:attrName>style.visibility</p:attrName>
                                        </p:attrNameLst>
                                      </p:cBhvr>
                                      <p:to>
                                        <p:strVal val="visible"/>
                                      </p:to>
                                    </p:set>
                                    <p:animEffect transition="in" filter="checkerboard(across)">
                                      <p:cBhvr>
                                        <p:cTn id="28" dur="500"/>
                                        <p:tgtEl>
                                          <p:spTgt spid="16388">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16388">
                                            <p:txEl>
                                              <p:pRg st="4" end="4"/>
                                            </p:txEl>
                                          </p:spTgt>
                                        </p:tgtEl>
                                        <p:attrNameLst>
                                          <p:attrName>style.visibility</p:attrName>
                                        </p:attrNameLst>
                                      </p:cBhvr>
                                      <p:to>
                                        <p:strVal val="visible"/>
                                      </p:to>
                                    </p:set>
                                    <p:animEffect transition="in" filter="checkerboard(across)">
                                      <p:cBhvr>
                                        <p:cTn id="33" dur="500"/>
                                        <p:tgtEl>
                                          <p:spTgt spid="16388">
                                            <p:txEl>
                                              <p:pRg st="4" end="4"/>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16388">
                                            <p:txEl>
                                              <p:pRg st="5" end="5"/>
                                            </p:txEl>
                                          </p:spTgt>
                                        </p:tgtEl>
                                        <p:attrNameLst>
                                          <p:attrName>style.visibility</p:attrName>
                                        </p:attrNameLst>
                                      </p:cBhvr>
                                      <p:to>
                                        <p:strVal val="visible"/>
                                      </p:to>
                                    </p:set>
                                    <p:animEffect transition="in" filter="checkerboard(across)">
                                      <p:cBhvr>
                                        <p:cTn id="38" dur="500"/>
                                        <p:tgtEl>
                                          <p:spTgt spid="16388">
                                            <p:txEl>
                                              <p:pRg st="5" end="5"/>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16388">
                                            <p:txEl>
                                              <p:pRg st="6" end="6"/>
                                            </p:txEl>
                                          </p:spTgt>
                                        </p:tgtEl>
                                        <p:attrNameLst>
                                          <p:attrName>style.visibility</p:attrName>
                                        </p:attrNameLst>
                                      </p:cBhvr>
                                      <p:to>
                                        <p:strVal val="visible"/>
                                      </p:to>
                                    </p:set>
                                    <p:animEffect transition="in" filter="checkerboard(across)">
                                      <p:cBhvr>
                                        <p:cTn id="43" dur="500"/>
                                        <p:tgtEl>
                                          <p:spTgt spid="1638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8"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CCFFCC">
                <a:gamma/>
                <a:tint val="15294"/>
                <a:invGamma/>
              </a:srgbClr>
            </a:gs>
            <a:gs pos="50000">
              <a:srgbClr val="CCFFCC"/>
            </a:gs>
            <a:gs pos="100000">
              <a:srgbClr val="CCFFCC">
                <a:gamma/>
                <a:tint val="15294"/>
                <a:invGamma/>
              </a:srgbClr>
            </a:gs>
          </a:gsLst>
          <a:lin ang="5400000" scaled="1"/>
        </a:gra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228600"/>
            <a:ext cx="8458200" cy="762000"/>
          </a:xfrm>
        </p:spPr>
        <p:txBody>
          <a:bodyPr/>
          <a:lstStyle/>
          <a:p>
            <a:pPr algn="l"/>
            <a:r>
              <a:rPr lang="en-GB" sz="2400" b="1">
                <a:solidFill>
                  <a:srgbClr val="006600"/>
                </a:solidFill>
                <a:latin typeface="Arial" charset="0"/>
                <a:cs typeface="Arial" charset="0"/>
              </a:rPr>
              <a:t>MENTAL CAPACITY ACT/ DEPRIVATION OF LIBERTY</a:t>
            </a:r>
            <a:r>
              <a:rPr lang="en-US"/>
              <a:t> </a:t>
            </a:r>
          </a:p>
        </p:txBody>
      </p:sp>
      <p:sp>
        <p:nvSpPr>
          <p:cNvPr id="18435" name="Rectangle 3"/>
          <p:cNvSpPr>
            <a:spLocks noGrp="1" noChangeArrowheads="1"/>
          </p:cNvSpPr>
          <p:nvPr>
            <p:ph type="body" idx="1"/>
          </p:nvPr>
        </p:nvSpPr>
        <p:spPr>
          <a:xfrm>
            <a:off x="685800" y="1066800"/>
            <a:ext cx="7924800" cy="5257800"/>
          </a:xfrm>
        </p:spPr>
        <p:txBody>
          <a:bodyPr/>
          <a:lstStyle/>
          <a:p>
            <a:pPr marL="609600" indent="-609600">
              <a:lnSpc>
                <a:spcPct val="90000"/>
              </a:lnSpc>
              <a:buFont typeface="Wingdings" pitchFamily="2" charset="2"/>
              <a:buChar char="v"/>
            </a:pPr>
            <a:r>
              <a:rPr lang="en-GB" sz="2800"/>
              <a:t>Social care has always worked with clients and respected their wishes  - can cause conflict</a:t>
            </a:r>
          </a:p>
          <a:p>
            <a:pPr marL="609600" indent="-609600">
              <a:lnSpc>
                <a:spcPct val="90000"/>
              </a:lnSpc>
              <a:buFont typeface="Wingdings" pitchFamily="2" charset="2"/>
              <a:buChar char="v"/>
            </a:pPr>
            <a:r>
              <a:rPr lang="en-GB" sz="2800"/>
              <a:t>The Mental Capacity Act has made this element much more robust:-</a:t>
            </a:r>
          </a:p>
          <a:p>
            <a:pPr marL="609600" indent="-609600">
              <a:lnSpc>
                <a:spcPct val="90000"/>
              </a:lnSpc>
              <a:buFont typeface="Wingdings" pitchFamily="2" charset="2"/>
              <a:buChar char="v"/>
            </a:pPr>
            <a:r>
              <a:rPr lang="en-GB" sz="2800"/>
              <a:t>The ability to make decisions can be item specific</a:t>
            </a:r>
          </a:p>
          <a:p>
            <a:pPr marL="609600" indent="-609600">
              <a:lnSpc>
                <a:spcPct val="90000"/>
              </a:lnSpc>
              <a:buFont typeface="Wingdings" pitchFamily="2" charset="2"/>
              <a:buChar char="v"/>
            </a:pPr>
            <a:r>
              <a:rPr lang="en-GB" sz="2800"/>
              <a:t>A mental capacity assessment must be carried out for all decisions when we think clients do not have capacity. We must make sure there is someone working for their best interests or refer for an IMCA – any professional with training</a:t>
            </a:r>
          </a:p>
          <a:p>
            <a:pPr marL="609600" indent="-609600">
              <a:lnSpc>
                <a:spcPct val="90000"/>
              </a:lnSpc>
              <a:buFont typeface="Wingdings" pitchFamily="2" charset="2"/>
              <a:buChar char="v"/>
            </a:pPr>
            <a:r>
              <a:rPr lang="en-GB" sz="2800"/>
              <a:t>DOL comes into force April 1</a:t>
            </a:r>
            <a:r>
              <a:rPr lang="en-GB" sz="2800" baseline="30000"/>
              <a:t>st</a:t>
            </a:r>
            <a:r>
              <a:rPr lang="en-GB" sz="2800"/>
              <a:t> 2009 and again will impact on assessments and care</a:t>
            </a:r>
          </a:p>
          <a:p>
            <a:pPr marL="609600" indent="-609600">
              <a:lnSpc>
                <a:spcPct val="90000"/>
              </a:lnSpc>
              <a:buFont typeface="Wingdings" pitchFamily="2" charset="2"/>
              <a:buNone/>
            </a:pP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1000" fill="hold"/>
                                        <p:tgtEl>
                                          <p:spTgt spid="18434"/>
                                        </p:tgtEl>
                                        <p:attrNameLst>
                                          <p:attrName>ppt_w</p:attrName>
                                        </p:attrNameLst>
                                      </p:cBhvr>
                                      <p:tavLst>
                                        <p:tav tm="0">
                                          <p:val>
                                            <p:fltVal val="0"/>
                                          </p:val>
                                        </p:tav>
                                        <p:tav tm="100000">
                                          <p:val>
                                            <p:strVal val="#ppt_w"/>
                                          </p:val>
                                        </p:tav>
                                      </p:tavLst>
                                    </p:anim>
                                    <p:anim calcmode="lin" valueType="num">
                                      <p:cBhvr>
                                        <p:cTn id="8" dur="1000" fill="hold"/>
                                        <p:tgtEl>
                                          <p:spTgt spid="18434"/>
                                        </p:tgtEl>
                                        <p:attrNameLst>
                                          <p:attrName>ppt_h</p:attrName>
                                        </p:attrNameLst>
                                      </p:cBhvr>
                                      <p:tavLst>
                                        <p:tav tm="0">
                                          <p:val>
                                            <p:fltVal val="0"/>
                                          </p:val>
                                        </p:tav>
                                        <p:tav tm="100000">
                                          <p:val>
                                            <p:strVal val="#ppt_h"/>
                                          </p:val>
                                        </p:tav>
                                      </p:tavLst>
                                    </p:anim>
                                    <p:anim calcmode="lin" valueType="num">
                                      <p:cBhvr>
                                        <p:cTn id="9" dur="1000" fill="hold"/>
                                        <p:tgtEl>
                                          <p:spTgt spid="1843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843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8435">
                                            <p:txEl>
                                              <p:pRg st="0" end="0"/>
                                            </p:txEl>
                                          </p:spTgt>
                                        </p:tgtEl>
                                        <p:attrNameLst>
                                          <p:attrName>style.visibility</p:attrName>
                                        </p:attrNameLst>
                                      </p:cBhvr>
                                      <p:to>
                                        <p:strVal val="visible"/>
                                      </p:to>
                                    </p:set>
                                    <p:animEffect transition="in" filter="blinds(horizontal)">
                                      <p:cBhvr>
                                        <p:cTn id="15" dur="500"/>
                                        <p:tgtEl>
                                          <p:spTgt spid="18435">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8435">
                                            <p:txEl>
                                              <p:pRg st="1" end="1"/>
                                            </p:txEl>
                                          </p:spTgt>
                                        </p:tgtEl>
                                        <p:attrNameLst>
                                          <p:attrName>style.visibility</p:attrName>
                                        </p:attrNameLst>
                                      </p:cBhvr>
                                      <p:to>
                                        <p:strVal val="visible"/>
                                      </p:to>
                                    </p:set>
                                    <p:animEffect transition="in" filter="blinds(horizontal)">
                                      <p:cBhvr>
                                        <p:cTn id="20" dur="500"/>
                                        <p:tgtEl>
                                          <p:spTgt spid="18435">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8435">
                                            <p:txEl>
                                              <p:pRg st="2" end="2"/>
                                            </p:txEl>
                                          </p:spTgt>
                                        </p:tgtEl>
                                        <p:attrNameLst>
                                          <p:attrName>style.visibility</p:attrName>
                                        </p:attrNameLst>
                                      </p:cBhvr>
                                      <p:to>
                                        <p:strVal val="visible"/>
                                      </p:to>
                                    </p:set>
                                    <p:animEffect transition="in" filter="blinds(horizontal)">
                                      <p:cBhvr>
                                        <p:cTn id="25" dur="500"/>
                                        <p:tgtEl>
                                          <p:spTgt spid="18435">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8435">
                                            <p:txEl>
                                              <p:pRg st="3" end="3"/>
                                            </p:txEl>
                                          </p:spTgt>
                                        </p:tgtEl>
                                        <p:attrNameLst>
                                          <p:attrName>style.visibility</p:attrName>
                                        </p:attrNameLst>
                                      </p:cBhvr>
                                      <p:to>
                                        <p:strVal val="visible"/>
                                      </p:to>
                                    </p:set>
                                    <p:animEffect transition="in" filter="blinds(horizontal)">
                                      <p:cBhvr>
                                        <p:cTn id="30" dur="500"/>
                                        <p:tgtEl>
                                          <p:spTgt spid="18435">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8435">
                                            <p:txEl>
                                              <p:pRg st="4" end="4"/>
                                            </p:txEl>
                                          </p:spTgt>
                                        </p:tgtEl>
                                        <p:attrNameLst>
                                          <p:attrName>style.visibility</p:attrName>
                                        </p:attrNameLst>
                                      </p:cBhvr>
                                      <p:to>
                                        <p:strVal val="visible"/>
                                      </p:to>
                                    </p:set>
                                    <p:animEffect transition="in" filter="blinds(horizontal)">
                                      <p:cBhvr>
                                        <p:cTn id="35"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CFFFF"/>
            </a:gs>
            <a:gs pos="100000">
              <a:srgbClr val="CCFFFF">
                <a:gamma/>
                <a:tint val="12157"/>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19459" name="Rectangle 3"/>
          <p:cNvSpPr>
            <a:spLocks noChangeArrowheads="1"/>
          </p:cNvSpPr>
          <p:nvPr/>
        </p:nvSpPr>
        <p:spPr bwMode="auto">
          <a:xfrm>
            <a:off x="838200" y="457200"/>
            <a:ext cx="7848600" cy="966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0"/>
              </a:spcBef>
              <a:buFontTx/>
              <a:buNone/>
            </a:pPr>
            <a:r>
              <a:rPr lang="en-GB" sz="4800">
                <a:solidFill>
                  <a:srgbClr val="006600"/>
                </a:solidFill>
              </a:rPr>
              <a:t>SERVICES :-</a:t>
            </a:r>
          </a:p>
          <a:p>
            <a:pPr algn="ctr">
              <a:spcBef>
                <a:spcPct val="0"/>
              </a:spcBef>
              <a:buFontTx/>
              <a:buNone/>
            </a:pPr>
            <a:endParaRPr lang="en-GB" sz="2000">
              <a:solidFill>
                <a:schemeClr val="tx1"/>
              </a:solidFill>
            </a:endParaRPr>
          </a:p>
          <a:p>
            <a:pPr eaLnBrk="0" hangingPunct="0">
              <a:spcBef>
                <a:spcPct val="0"/>
              </a:spcBef>
              <a:buFont typeface="Wingdings" pitchFamily="2" charset="2"/>
              <a:buChar char="Ø"/>
            </a:pPr>
            <a:r>
              <a:rPr lang="en-GB" sz="2800">
                <a:solidFill>
                  <a:srgbClr val="009900"/>
                </a:solidFill>
                <a:latin typeface="Times New Roman" pitchFamily="18" charset="0"/>
              </a:rPr>
              <a:t>Homecare –dementia, </a:t>
            </a:r>
          </a:p>
          <a:p>
            <a:pPr eaLnBrk="0" hangingPunct="0">
              <a:spcBef>
                <a:spcPct val="0"/>
              </a:spcBef>
              <a:buFont typeface="Wingdings" pitchFamily="2" charset="2"/>
              <a:buChar char="Ø"/>
            </a:pPr>
            <a:r>
              <a:rPr lang="en-GB" sz="2800">
                <a:solidFill>
                  <a:srgbClr val="009900"/>
                </a:solidFill>
                <a:latin typeface="Times New Roman" pitchFamily="18" charset="0"/>
              </a:rPr>
              <a:t>Enablement – therapy and care</a:t>
            </a:r>
          </a:p>
          <a:p>
            <a:pPr eaLnBrk="0" hangingPunct="0">
              <a:spcBef>
                <a:spcPct val="0"/>
              </a:spcBef>
              <a:buFont typeface="Wingdings" pitchFamily="2" charset="2"/>
              <a:buChar char="Ø"/>
            </a:pPr>
            <a:r>
              <a:rPr lang="en-GB" sz="2800">
                <a:solidFill>
                  <a:srgbClr val="009900"/>
                </a:solidFill>
                <a:latin typeface="Times New Roman" pitchFamily="18" charset="0"/>
              </a:rPr>
              <a:t>Occupational therapy – adaptations and equipment</a:t>
            </a:r>
          </a:p>
          <a:p>
            <a:pPr eaLnBrk="0" hangingPunct="0">
              <a:spcBef>
                <a:spcPct val="0"/>
              </a:spcBef>
              <a:buFont typeface="Wingdings" pitchFamily="2" charset="2"/>
              <a:buChar char="Ø"/>
            </a:pPr>
            <a:r>
              <a:rPr lang="en-GB" sz="2800">
                <a:solidFill>
                  <a:srgbClr val="009900"/>
                </a:solidFill>
                <a:latin typeface="Times New Roman" pitchFamily="18" charset="0"/>
              </a:rPr>
              <a:t>Assistive technology</a:t>
            </a:r>
          </a:p>
          <a:p>
            <a:pPr eaLnBrk="0" hangingPunct="0">
              <a:spcBef>
                <a:spcPct val="0"/>
              </a:spcBef>
              <a:buFont typeface="Wingdings" pitchFamily="2" charset="2"/>
              <a:buChar char="Ø"/>
            </a:pPr>
            <a:r>
              <a:rPr lang="en-GB" sz="2800">
                <a:solidFill>
                  <a:srgbClr val="009900"/>
                </a:solidFill>
                <a:latin typeface="Times New Roman" pitchFamily="18" charset="0"/>
              </a:rPr>
              <a:t>Meals</a:t>
            </a:r>
          </a:p>
          <a:p>
            <a:pPr eaLnBrk="0" hangingPunct="0">
              <a:spcBef>
                <a:spcPct val="0"/>
              </a:spcBef>
              <a:buFont typeface="Wingdings" pitchFamily="2" charset="2"/>
              <a:buChar char="Ø"/>
            </a:pPr>
            <a:r>
              <a:rPr lang="en-GB" sz="2800">
                <a:solidFill>
                  <a:srgbClr val="009900"/>
                </a:solidFill>
                <a:latin typeface="Times New Roman" pitchFamily="18" charset="0"/>
              </a:rPr>
              <a:t>Day opportunities</a:t>
            </a:r>
          </a:p>
          <a:p>
            <a:pPr eaLnBrk="0" hangingPunct="0">
              <a:spcBef>
                <a:spcPct val="0"/>
              </a:spcBef>
              <a:buFont typeface="Wingdings" pitchFamily="2" charset="2"/>
              <a:buChar char="Ø"/>
            </a:pPr>
            <a:r>
              <a:rPr lang="en-GB" sz="2800">
                <a:solidFill>
                  <a:srgbClr val="009900"/>
                </a:solidFill>
                <a:latin typeface="Times New Roman" pitchFamily="18" charset="0"/>
              </a:rPr>
              <a:t>Respite/short stay  - rehab beds</a:t>
            </a:r>
          </a:p>
          <a:p>
            <a:pPr eaLnBrk="0" hangingPunct="0">
              <a:spcBef>
                <a:spcPct val="0"/>
              </a:spcBef>
              <a:buFont typeface="Wingdings" pitchFamily="2" charset="2"/>
              <a:buChar char="Ø"/>
            </a:pPr>
            <a:r>
              <a:rPr lang="en-GB" sz="2800">
                <a:solidFill>
                  <a:srgbClr val="009900"/>
                </a:solidFill>
                <a:latin typeface="Times New Roman" pitchFamily="18" charset="0"/>
              </a:rPr>
              <a:t>Extracare housing</a:t>
            </a:r>
          </a:p>
          <a:p>
            <a:pPr eaLnBrk="0" hangingPunct="0">
              <a:spcBef>
                <a:spcPct val="0"/>
              </a:spcBef>
              <a:buFont typeface="Wingdings" pitchFamily="2" charset="2"/>
              <a:buChar char="Ø"/>
            </a:pPr>
            <a:r>
              <a:rPr lang="en-GB" sz="2800">
                <a:solidFill>
                  <a:srgbClr val="009900"/>
                </a:solidFill>
                <a:latin typeface="Times New Roman" pitchFamily="18" charset="0"/>
              </a:rPr>
              <a:t>SPOC – emergency response</a:t>
            </a:r>
          </a:p>
          <a:p>
            <a:pPr eaLnBrk="0" hangingPunct="0">
              <a:spcBef>
                <a:spcPct val="0"/>
              </a:spcBef>
              <a:buFont typeface="Wingdings" pitchFamily="2" charset="2"/>
              <a:buChar char="Ø"/>
            </a:pPr>
            <a:r>
              <a:rPr lang="en-GB" sz="2800">
                <a:solidFill>
                  <a:srgbClr val="009900"/>
                </a:solidFill>
                <a:latin typeface="Times New Roman" pitchFamily="18" charset="0"/>
              </a:rPr>
              <a:t>24 hr care – RH/ NH/EMI</a:t>
            </a:r>
          </a:p>
          <a:p>
            <a:pPr eaLnBrk="0" hangingPunct="0">
              <a:spcBef>
                <a:spcPct val="0"/>
              </a:spcBef>
              <a:buFont typeface="Wingdings" pitchFamily="2" charset="2"/>
              <a:buChar char="Ø"/>
            </a:pPr>
            <a:endParaRPr lang="en-GB" sz="2800">
              <a:solidFill>
                <a:srgbClr val="009900"/>
              </a:solidFill>
              <a:latin typeface="Times New Roman" pitchFamily="18" charset="0"/>
            </a:endParaRPr>
          </a:p>
          <a:p>
            <a:pPr eaLnBrk="0" hangingPunct="0">
              <a:spcBef>
                <a:spcPct val="0"/>
              </a:spcBef>
              <a:buFont typeface="Wingdings" pitchFamily="2" charset="2"/>
              <a:buChar char="Ø"/>
            </a:pPr>
            <a:endParaRPr lang="en-GB" sz="2800">
              <a:solidFill>
                <a:srgbClr val="009900"/>
              </a:solidFill>
              <a:latin typeface="Times New Roman" pitchFamily="18" charset="0"/>
            </a:endParaRPr>
          </a:p>
          <a:p>
            <a:pPr eaLnBrk="0" hangingPunct="0">
              <a:spcBef>
                <a:spcPct val="0"/>
              </a:spcBef>
              <a:buFontTx/>
              <a:buNone/>
            </a:pPr>
            <a:endParaRPr lang="en-GB" sz="2800">
              <a:solidFill>
                <a:srgbClr val="009900"/>
              </a:solidFill>
              <a:latin typeface="Times New Roman" pitchFamily="18" charset="0"/>
            </a:endParaRPr>
          </a:p>
          <a:p>
            <a:pPr eaLnBrk="0" hangingPunct="0">
              <a:spcBef>
                <a:spcPct val="0"/>
              </a:spcBef>
              <a:buFontTx/>
              <a:buNone/>
            </a:pPr>
            <a:endParaRPr lang="en-GB" b="0">
              <a:solidFill>
                <a:schemeClr val="tx1"/>
              </a:solidFill>
              <a:latin typeface="Times New Roman" pitchFamily="18" charset="0"/>
            </a:endParaRPr>
          </a:p>
          <a:p>
            <a:pPr eaLnBrk="0" hangingPunct="0">
              <a:spcBef>
                <a:spcPct val="0"/>
              </a:spcBef>
              <a:buFontTx/>
              <a:buNone/>
            </a:pPr>
            <a:endParaRPr lang="en-GB" b="0">
              <a:solidFill>
                <a:schemeClr val="tx1"/>
              </a:solidFill>
              <a:latin typeface="Times New Roman" pitchFamily="18" charset="0"/>
            </a:endParaRPr>
          </a:p>
          <a:p>
            <a:pPr eaLnBrk="0" hangingPunct="0">
              <a:spcBef>
                <a:spcPct val="0"/>
              </a:spcBef>
              <a:buFontTx/>
              <a:buNone/>
            </a:pPr>
            <a:endParaRPr lang="en-GB" b="0">
              <a:solidFill>
                <a:schemeClr val="tx1"/>
              </a:solidFill>
              <a:latin typeface="Times New Roman" pitchFamily="18" charset="0"/>
            </a:endParaRPr>
          </a:p>
          <a:p>
            <a:pPr eaLnBrk="0" hangingPunct="0">
              <a:spcBef>
                <a:spcPct val="0"/>
              </a:spcBef>
              <a:buFontTx/>
              <a:buNone/>
            </a:pPr>
            <a:endParaRPr lang="en-GB" b="0">
              <a:solidFill>
                <a:schemeClr val="tx1"/>
              </a:solidFill>
              <a:latin typeface="Times New Roman" pitchFamily="18" charset="0"/>
            </a:endParaRPr>
          </a:p>
          <a:p>
            <a:pPr eaLnBrk="0" hangingPunct="0">
              <a:spcBef>
                <a:spcPct val="0"/>
              </a:spcBef>
              <a:buFontTx/>
              <a:buNone/>
            </a:pPr>
            <a:endParaRPr lang="en-GB" b="0">
              <a:solidFill>
                <a:schemeClr val="tx1"/>
              </a:solidFill>
              <a:latin typeface="Times New Roman" pitchFamily="18" charset="0"/>
            </a:endParaRPr>
          </a:p>
          <a:p>
            <a:pPr eaLnBrk="0" hangingPunct="0">
              <a:spcBef>
                <a:spcPct val="0"/>
              </a:spcBef>
              <a:buFontTx/>
              <a:buNone/>
            </a:pPr>
            <a:endParaRPr lang="en-GB" b="0">
              <a:solidFill>
                <a:schemeClr val="tx1"/>
              </a:solidFill>
              <a:latin typeface="Times New Roman" pitchFamily="18" charset="0"/>
            </a:endParaRPr>
          </a:p>
          <a:p>
            <a:pPr eaLnBrk="0" hangingPunct="0">
              <a:spcBef>
                <a:spcPct val="0"/>
              </a:spcBef>
              <a:buFontTx/>
              <a:buNone/>
            </a:pPr>
            <a:endParaRPr lang="en-GB" b="0">
              <a:solidFill>
                <a:schemeClr val="tx1"/>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box(i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457200"/>
            <a:ext cx="7772400" cy="533400"/>
          </a:xfrm>
        </p:spPr>
        <p:txBody>
          <a:bodyPr/>
          <a:lstStyle/>
          <a:p>
            <a:r>
              <a:rPr lang="en-GB" sz="2400" b="1" i="1">
                <a:latin typeface="Arial" charset="0"/>
                <a:cs typeface="Arial" charset="0"/>
              </a:rPr>
              <a:t/>
            </a:r>
            <a:br>
              <a:rPr lang="en-GB" sz="2400" b="1" i="1">
                <a:latin typeface="Arial" charset="0"/>
                <a:cs typeface="Arial" charset="0"/>
              </a:rPr>
            </a:br>
            <a:r>
              <a:rPr lang="en-GB" sz="2400" b="1" i="1">
                <a:latin typeface="Arial" charset="0"/>
                <a:cs typeface="Arial" charset="0"/>
              </a:rPr>
              <a:t/>
            </a:r>
            <a:br>
              <a:rPr lang="en-GB" sz="2400" b="1" i="1">
                <a:latin typeface="Arial" charset="0"/>
                <a:cs typeface="Arial" charset="0"/>
              </a:rPr>
            </a:br>
            <a:endParaRPr lang="en-US" sz="2800" b="1">
              <a:latin typeface="Arial" charset="0"/>
              <a:cs typeface="Arial" charset="0"/>
            </a:endParaRPr>
          </a:p>
        </p:txBody>
      </p:sp>
      <p:sp>
        <p:nvSpPr>
          <p:cNvPr id="20493" name="Oval 13"/>
          <p:cNvSpPr>
            <a:spLocks noChangeArrowheads="1"/>
          </p:cNvSpPr>
          <p:nvPr/>
        </p:nvSpPr>
        <p:spPr bwMode="auto">
          <a:xfrm>
            <a:off x="5943600" y="1447800"/>
            <a:ext cx="2667000" cy="1295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20494" name="AutoShape 14"/>
          <p:cNvSpPr>
            <a:spLocks noChangeArrowheads="1"/>
          </p:cNvSpPr>
          <p:nvPr/>
        </p:nvSpPr>
        <p:spPr bwMode="auto">
          <a:xfrm>
            <a:off x="5715000" y="1295400"/>
            <a:ext cx="2514600" cy="1752600"/>
          </a:xfrm>
          <a:prstGeom prst="wedgeEllipseCallout">
            <a:avLst>
              <a:gd name="adj1" fmla="val -62500"/>
              <a:gd name="adj2" fmla="val 3541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buFont typeface="Wingdings" pitchFamily="2" charset="2"/>
              <a:buNone/>
            </a:pPr>
            <a:endParaRPr lang="en-US" sz="1400"/>
          </a:p>
        </p:txBody>
      </p:sp>
      <p:sp>
        <p:nvSpPr>
          <p:cNvPr id="20496" name="AutoShape 16"/>
          <p:cNvSpPr>
            <a:spLocks noChangeArrowheads="1"/>
          </p:cNvSpPr>
          <p:nvPr/>
        </p:nvSpPr>
        <p:spPr bwMode="auto">
          <a:xfrm>
            <a:off x="1143000" y="1905000"/>
            <a:ext cx="2209800" cy="1219200"/>
          </a:xfrm>
          <a:prstGeom prst="wedgeEllipseCallout">
            <a:avLst>
              <a:gd name="adj1" fmla="val 69398"/>
              <a:gd name="adj2" fmla="val 63023"/>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p>
        </p:txBody>
      </p:sp>
      <p:sp>
        <p:nvSpPr>
          <p:cNvPr id="20497" name="AutoShape 17"/>
          <p:cNvSpPr>
            <a:spLocks noChangeArrowheads="1"/>
          </p:cNvSpPr>
          <p:nvPr/>
        </p:nvSpPr>
        <p:spPr bwMode="auto">
          <a:xfrm>
            <a:off x="5486400" y="1143000"/>
            <a:ext cx="2362200" cy="2514600"/>
          </a:xfrm>
          <a:prstGeom prst="wedgeEllipseCallout">
            <a:avLst>
              <a:gd name="adj1" fmla="val -18546"/>
              <a:gd name="adj2" fmla="val 6375"/>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p>
        </p:txBody>
      </p:sp>
      <p:sp>
        <p:nvSpPr>
          <p:cNvPr id="20498" name="AutoShape 18"/>
          <p:cNvSpPr>
            <a:spLocks noChangeArrowheads="1"/>
          </p:cNvSpPr>
          <p:nvPr/>
        </p:nvSpPr>
        <p:spPr bwMode="auto">
          <a:xfrm>
            <a:off x="533400" y="1066800"/>
            <a:ext cx="1981200" cy="914400"/>
          </a:xfrm>
          <a:prstGeom prst="wedgeRoundRectCallout">
            <a:avLst>
              <a:gd name="adj1" fmla="val -43750"/>
              <a:gd name="adj2" fmla="val 70000"/>
              <a:gd name="adj3"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p>
        </p:txBody>
      </p:sp>
      <p:sp>
        <p:nvSpPr>
          <p:cNvPr id="20503" name="Rectangle 23"/>
          <p:cNvSpPr>
            <a:spLocks noChangeArrowheads="1"/>
          </p:cNvSpPr>
          <p:nvPr/>
        </p:nvSpPr>
        <p:spPr bwMode="auto">
          <a:xfrm>
            <a:off x="5715000" y="5486400"/>
            <a:ext cx="2590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buFontTx/>
              <a:buNone/>
            </a:pPr>
            <a:endParaRPr lang="en-US" sz="1400">
              <a:solidFill>
                <a:srgbClr val="A50021"/>
              </a:solidFill>
              <a:latin typeface="Times New Roman" pitchFamily="18" charset="0"/>
            </a:endParaRPr>
          </a:p>
        </p:txBody>
      </p:sp>
      <p:sp>
        <p:nvSpPr>
          <p:cNvPr id="20504" name="Rectangle 24"/>
          <p:cNvSpPr>
            <a:spLocks noChangeArrowheads="1"/>
          </p:cNvSpPr>
          <p:nvPr/>
        </p:nvSpPr>
        <p:spPr bwMode="auto">
          <a:xfrm>
            <a:off x="2590800" y="5562600"/>
            <a:ext cx="2971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buFontTx/>
              <a:buNone/>
            </a:pPr>
            <a:r>
              <a:rPr lang="en-GB" sz="1400" b="0">
                <a:solidFill>
                  <a:srgbClr val="FF9933"/>
                </a:solidFill>
                <a:latin typeface="Times New Roman" pitchFamily="18" charset="0"/>
                <a:cs typeface="Times New Roman" pitchFamily="18" charset="0"/>
              </a:rPr>
              <a:t>.</a:t>
            </a:r>
            <a:r>
              <a:rPr lang="en-US" sz="1400" b="0">
                <a:solidFill>
                  <a:srgbClr val="FF9933"/>
                </a:solidFill>
                <a:latin typeface="Times New Roman" pitchFamily="18" charset="0"/>
              </a:rPr>
              <a:t> </a:t>
            </a:r>
          </a:p>
        </p:txBody>
      </p:sp>
      <p:sp>
        <p:nvSpPr>
          <p:cNvPr id="20509" name="Text Box 29"/>
          <p:cNvSpPr txBox="1">
            <a:spLocks noChangeArrowheads="1"/>
          </p:cNvSpPr>
          <p:nvPr/>
        </p:nvSpPr>
        <p:spPr bwMode="auto">
          <a:xfrm>
            <a:off x="1447800" y="1182688"/>
            <a:ext cx="655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buFont typeface="Wingdings" pitchFamily="2" charset="2"/>
              <a:buNone/>
            </a:pPr>
            <a:r>
              <a:rPr lang="en-GB"/>
              <a:t>WORKING IN PARTNERSHIP</a:t>
            </a:r>
            <a:endParaRPr lang="en-US"/>
          </a:p>
        </p:txBody>
      </p:sp>
      <p:sp>
        <p:nvSpPr>
          <p:cNvPr id="20510" name="Text Box 30"/>
          <p:cNvSpPr txBox="1">
            <a:spLocks noChangeArrowheads="1"/>
          </p:cNvSpPr>
          <p:nvPr/>
        </p:nvSpPr>
        <p:spPr bwMode="auto">
          <a:xfrm>
            <a:off x="3429000" y="21336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0511" name="Text Box 31"/>
          <p:cNvSpPr txBox="1">
            <a:spLocks noChangeArrowheads="1"/>
          </p:cNvSpPr>
          <p:nvPr/>
        </p:nvSpPr>
        <p:spPr bwMode="auto">
          <a:xfrm>
            <a:off x="609600" y="20574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0513" name="Text Box 33"/>
          <p:cNvSpPr txBox="1">
            <a:spLocks noChangeArrowheads="1"/>
          </p:cNvSpPr>
          <p:nvPr/>
        </p:nvSpPr>
        <p:spPr bwMode="auto">
          <a:xfrm>
            <a:off x="4572000" y="1792288"/>
            <a:ext cx="4114800" cy="3560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t>Health, primary and secondary</a:t>
            </a:r>
          </a:p>
          <a:p>
            <a:r>
              <a:rPr lang="en-GB"/>
              <a:t>Independent sector</a:t>
            </a:r>
          </a:p>
          <a:p>
            <a:r>
              <a:rPr lang="en-GB"/>
              <a:t>Voluntary sector</a:t>
            </a:r>
          </a:p>
          <a:p>
            <a:r>
              <a:rPr lang="en-GB"/>
              <a:t>Families/ informal carers</a:t>
            </a:r>
          </a:p>
          <a:p>
            <a:r>
              <a:rPr lang="en-GB"/>
              <a:t>Police</a:t>
            </a:r>
          </a:p>
          <a:p>
            <a:r>
              <a:rPr lang="en-GB"/>
              <a:t>Leisure/Education</a:t>
            </a:r>
            <a:endParaRPr lang="en-US"/>
          </a:p>
        </p:txBody>
      </p:sp>
      <p:sp>
        <p:nvSpPr>
          <p:cNvPr id="20514" name="Text Box 34"/>
          <p:cNvSpPr txBox="1">
            <a:spLocks noChangeArrowheads="1"/>
          </p:cNvSpPr>
          <p:nvPr/>
        </p:nvSpPr>
        <p:spPr bwMode="auto">
          <a:xfrm>
            <a:off x="990600" y="5791200"/>
            <a:ext cx="7315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buFont typeface="Wingdings" pitchFamily="2" charset="2"/>
              <a:buNone/>
            </a:pPr>
            <a:r>
              <a:rPr lang="en-GB" sz="3200">
                <a:solidFill>
                  <a:srgbClr val="A50021"/>
                </a:solidFill>
              </a:rPr>
              <a:t>ANY QUESTIONS ?</a:t>
            </a:r>
            <a:endParaRPr lang="en-US" sz="3200">
              <a:solidFill>
                <a:srgbClr val="A5002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0493"/>
                                        </p:tgtEl>
                                        <p:attrNameLst>
                                          <p:attrName>style.visibility</p:attrName>
                                        </p:attrNameLst>
                                      </p:cBhvr>
                                      <p:to>
                                        <p:strVal val="visible"/>
                                      </p:to>
                                    </p:set>
                                    <p:anim calcmode="lin" valueType="num">
                                      <p:cBhvr additive="base">
                                        <p:cTn id="7" dur="500" fill="hold"/>
                                        <p:tgtEl>
                                          <p:spTgt spid="20493"/>
                                        </p:tgtEl>
                                        <p:attrNameLst>
                                          <p:attrName>ppt_x</p:attrName>
                                        </p:attrNameLst>
                                      </p:cBhvr>
                                      <p:tavLst>
                                        <p:tav tm="0">
                                          <p:val>
                                            <p:strVal val="0-#ppt_w/2"/>
                                          </p:val>
                                        </p:tav>
                                        <p:tav tm="100000">
                                          <p:val>
                                            <p:strVal val="#ppt_x"/>
                                          </p:val>
                                        </p:tav>
                                      </p:tavLst>
                                    </p:anim>
                                    <p:anim calcmode="lin" valueType="num">
                                      <p:cBhvr additive="base">
                                        <p:cTn id="8" dur="500" fill="hold"/>
                                        <p:tgtEl>
                                          <p:spTgt spid="2049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nodePh="1">
                                  <p:stCondLst>
                                    <p:cond delay="0"/>
                                  </p:stCondLst>
                                  <p:endCondLst>
                                    <p:cond evt="begin" delay="0">
                                      <p:tn val="11"/>
                                    </p:cond>
                                  </p:endCondLst>
                                  <p:childTnLst>
                                    <p:set>
                                      <p:cBhvr>
                                        <p:cTn id="12" dur="1" fill="hold">
                                          <p:stCondLst>
                                            <p:cond delay="0"/>
                                          </p:stCondLst>
                                        </p:cTn>
                                        <p:tgtEl>
                                          <p:spTgt spid="20494"/>
                                        </p:tgtEl>
                                        <p:attrNameLst>
                                          <p:attrName>style.visibility</p:attrName>
                                        </p:attrNameLst>
                                      </p:cBhvr>
                                      <p:to>
                                        <p:strVal val="visible"/>
                                      </p:to>
                                    </p:set>
                                    <p:anim calcmode="lin" valueType="num">
                                      <p:cBhvr additive="base">
                                        <p:cTn id="13" dur="500" fill="hold"/>
                                        <p:tgtEl>
                                          <p:spTgt spid="20494"/>
                                        </p:tgtEl>
                                        <p:attrNameLst>
                                          <p:attrName>ppt_x</p:attrName>
                                        </p:attrNameLst>
                                      </p:cBhvr>
                                      <p:tavLst>
                                        <p:tav tm="0">
                                          <p:val>
                                            <p:strVal val="0-#ppt_w/2"/>
                                          </p:val>
                                        </p:tav>
                                        <p:tav tm="100000">
                                          <p:val>
                                            <p:strVal val="#ppt_x"/>
                                          </p:val>
                                        </p:tav>
                                      </p:tavLst>
                                    </p:anim>
                                    <p:anim calcmode="lin" valueType="num">
                                      <p:cBhvr additive="base">
                                        <p:cTn id="14" dur="500" fill="hold"/>
                                        <p:tgtEl>
                                          <p:spTgt spid="2049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nodePh="1">
                                  <p:stCondLst>
                                    <p:cond delay="0"/>
                                  </p:stCondLst>
                                  <p:endCondLst>
                                    <p:cond evt="begin" delay="0">
                                      <p:tn val="17"/>
                                    </p:cond>
                                  </p:endCondLst>
                                  <p:childTnLst>
                                    <p:set>
                                      <p:cBhvr>
                                        <p:cTn id="18" dur="1" fill="hold">
                                          <p:stCondLst>
                                            <p:cond delay="0"/>
                                          </p:stCondLst>
                                        </p:cTn>
                                        <p:tgtEl>
                                          <p:spTgt spid="20496"/>
                                        </p:tgtEl>
                                        <p:attrNameLst>
                                          <p:attrName>style.visibility</p:attrName>
                                        </p:attrNameLst>
                                      </p:cBhvr>
                                      <p:to>
                                        <p:strVal val="visible"/>
                                      </p:to>
                                    </p:set>
                                    <p:anim calcmode="lin" valueType="num">
                                      <p:cBhvr additive="base">
                                        <p:cTn id="19" dur="500" fill="hold"/>
                                        <p:tgtEl>
                                          <p:spTgt spid="20496"/>
                                        </p:tgtEl>
                                        <p:attrNameLst>
                                          <p:attrName>ppt_x</p:attrName>
                                        </p:attrNameLst>
                                      </p:cBhvr>
                                      <p:tavLst>
                                        <p:tav tm="0">
                                          <p:val>
                                            <p:strVal val="0-#ppt_w/2"/>
                                          </p:val>
                                        </p:tav>
                                        <p:tav tm="100000">
                                          <p:val>
                                            <p:strVal val="#ppt_x"/>
                                          </p:val>
                                        </p:tav>
                                      </p:tavLst>
                                    </p:anim>
                                    <p:anim calcmode="lin" valueType="num">
                                      <p:cBhvr additive="base">
                                        <p:cTn id="20" dur="500" fill="hold"/>
                                        <p:tgtEl>
                                          <p:spTgt spid="2049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504"/>
                                        </p:tgtEl>
                                        <p:attrNameLst>
                                          <p:attrName>style.visibility</p:attrName>
                                        </p:attrNameLst>
                                      </p:cBhvr>
                                      <p:to>
                                        <p:strVal val="visible"/>
                                      </p:to>
                                    </p:set>
                                    <p:anim calcmode="lin" valueType="num">
                                      <p:cBhvr additive="base">
                                        <p:cTn id="25" dur="500" fill="hold"/>
                                        <p:tgtEl>
                                          <p:spTgt spid="20504"/>
                                        </p:tgtEl>
                                        <p:attrNameLst>
                                          <p:attrName>ppt_x</p:attrName>
                                        </p:attrNameLst>
                                      </p:cBhvr>
                                      <p:tavLst>
                                        <p:tav tm="0">
                                          <p:val>
                                            <p:strVal val="0-#ppt_w/2"/>
                                          </p:val>
                                        </p:tav>
                                        <p:tav tm="100000">
                                          <p:val>
                                            <p:strVal val="#ppt_x"/>
                                          </p:val>
                                        </p:tav>
                                      </p:tavLst>
                                    </p:anim>
                                    <p:anim calcmode="lin" valueType="num">
                                      <p:cBhvr additive="base">
                                        <p:cTn id="26" dur="500" fill="hold"/>
                                        <p:tgtEl>
                                          <p:spTgt spid="20504"/>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nodePh="1">
                                  <p:stCondLst>
                                    <p:cond delay="0"/>
                                  </p:stCondLst>
                                  <p:endCondLst>
                                    <p:cond evt="begin" delay="0">
                                      <p:tn val="29"/>
                                    </p:cond>
                                  </p:endCondLst>
                                  <p:childTnLst>
                                    <p:set>
                                      <p:cBhvr>
                                        <p:cTn id="30" dur="1" fill="hold">
                                          <p:stCondLst>
                                            <p:cond delay="0"/>
                                          </p:stCondLst>
                                        </p:cTn>
                                        <p:tgtEl>
                                          <p:spTgt spid="20503"/>
                                        </p:tgtEl>
                                        <p:attrNameLst>
                                          <p:attrName>style.visibility</p:attrName>
                                        </p:attrNameLst>
                                      </p:cBhvr>
                                      <p:to>
                                        <p:strVal val="visible"/>
                                      </p:to>
                                    </p:set>
                                    <p:anim calcmode="lin" valueType="num">
                                      <p:cBhvr additive="base">
                                        <p:cTn id="31" dur="500" fill="hold"/>
                                        <p:tgtEl>
                                          <p:spTgt spid="20503"/>
                                        </p:tgtEl>
                                        <p:attrNameLst>
                                          <p:attrName>ppt_x</p:attrName>
                                        </p:attrNameLst>
                                      </p:cBhvr>
                                      <p:tavLst>
                                        <p:tav tm="0">
                                          <p:val>
                                            <p:strVal val="0-#ppt_w/2"/>
                                          </p:val>
                                        </p:tav>
                                        <p:tav tm="100000">
                                          <p:val>
                                            <p:strVal val="#ppt_x"/>
                                          </p:val>
                                        </p:tav>
                                      </p:tavLst>
                                    </p:anim>
                                    <p:anim calcmode="lin" valueType="num">
                                      <p:cBhvr additive="base">
                                        <p:cTn id="32" dur="500" fill="hold"/>
                                        <p:tgtEl>
                                          <p:spTgt spid="20503"/>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nodePh="1">
                                  <p:stCondLst>
                                    <p:cond delay="0"/>
                                  </p:stCondLst>
                                  <p:endCondLst>
                                    <p:cond evt="begin" delay="0">
                                      <p:tn val="35"/>
                                    </p:cond>
                                  </p:endCondLst>
                                  <p:childTnLst>
                                    <p:set>
                                      <p:cBhvr>
                                        <p:cTn id="36" dur="1" fill="hold">
                                          <p:stCondLst>
                                            <p:cond delay="0"/>
                                          </p:stCondLst>
                                        </p:cTn>
                                        <p:tgtEl>
                                          <p:spTgt spid="20498"/>
                                        </p:tgtEl>
                                        <p:attrNameLst>
                                          <p:attrName>style.visibility</p:attrName>
                                        </p:attrNameLst>
                                      </p:cBhvr>
                                      <p:to>
                                        <p:strVal val="visible"/>
                                      </p:to>
                                    </p:set>
                                    <p:anim calcmode="lin" valueType="num">
                                      <p:cBhvr additive="base">
                                        <p:cTn id="37" dur="500" fill="hold"/>
                                        <p:tgtEl>
                                          <p:spTgt spid="20498"/>
                                        </p:tgtEl>
                                        <p:attrNameLst>
                                          <p:attrName>ppt_x</p:attrName>
                                        </p:attrNameLst>
                                      </p:cBhvr>
                                      <p:tavLst>
                                        <p:tav tm="0">
                                          <p:val>
                                            <p:strVal val="0-#ppt_w/2"/>
                                          </p:val>
                                        </p:tav>
                                        <p:tav tm="100000">
                                          <p:val>
                                            <p:strVal val="#ppt_x"/>
                                          </p:val>
                                        </p:tav>
                                      </p:tavLst>
                                    </p:anim>
                                    <p:anim calcmode="lin" valueType="num">
                                      <p:cBhvr additive="base">
                                        <p:cTn id="38" dur="500" fill="hold"/>
                                        <p:tgtEl>
                                          <p:spTgt spid="2049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nodePh="1">
                                  <p:stCondLst>
                                    <p:cond delay="0"/>
                                  </p:stCondLst>
                                  <p:endCondLst>
                                    <p:cond evt="begin" delay="0">
                                      <p:tn val="41"/>
                                    </p:cond>
                                  </p:endCondLst>
                                  <p:childTnLst>
                                    <p:set>
                                      <p:cBhvr>
                                        <p:cTn id="42" dur="1" fill="hold">
                                          <p:stCondLst>
                                            <p:cond delay="0"/>
                                          </p:stCondLst>
                                        </p:cTn>
                                        <p:tgtEl>
                                          <p:spTgt spid="20497"/>
                                        </p:tgtEl>
                                        <p:attrNameLst>
                                          <p:attrName>style.visibility</p:attrName>
                                        </p:attrNameLst>
                                      </p:cBhvr>
                                      <p:to>
                                        <p:strVal val="visible"/>
                                      </p:to>
                                    </p:set>
                                    <p:anim calcmode="lin" valueType="num">
                                      <p:cBhvr additive="base">
                                        <p:cTn id="43" dur="500" fill="hold"/>
                                        <p:tgtEl>
                                          <p:spTgt spid="20497"/>
                                        </p:tgtEl>
                                        <p:attrNameLst>
                                          <p:attrName>ppt_x</p:attrName>
                                        </p:attrNameLst>
                                      </p:cBhvr>
                                      <p:tavLst>
                                        <p:tav tm="0">
                                          <p:val>
                                            <p:strVal val="0-#ppt_w/2"/>
                                          </p:val>
                                        </p:tav>
                                        <p:tav tm="100000">
                                          <p:val>
                                            <p:strVal val="#ppt_x"/>
                                          </p:val>
                                        </p:tav>
                                      </p:tavLst>
                                    </p:anim>
                                    <p:anim calcmode="lin" valueType="num">
                                      <p:cBhvr additive="base">
                                        <p:cTn id="44" dur="500" fill="hold"/>
                                        <p:tgtEl>
                                          <p:spTgt spid="204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3" grpId="0" animBg="1"/>
      <p:bldP spid="20494" grpId="0" autoUpdateAnimBg="0"/>
      <p:bldP spid="20496" grpId="0" autoUpdateAnimBg="0"/>
      <p:bldP spid="20497" grpId="0" autoUpdateAnimBg="0"/>
      <p:bldP spid="20498" grpId="0" autoUpdateAnimBg="0"/>
      <p:bldP spid="20503" grpId="0" autoUpdateAnimBg="0"/>
      <p:bldP spid="20504" grpId="0"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 typeface="Wingdings" pitchFamily="2" charset="2"/>
          <a:buChar char="v"/>
          <a:tabLst/>
          <a:defRPr kumimoji="0" lang="en-US" sz="2400" b="1" i="0" u="none" strike="noStrike" cap="none" normalizeH="0" baseline="0" smtClean="0">
            <a:ln>
              <a:noFill/>
            </a:ln>
            <a:solidFill>
              <a:srgbClr val="000099"/>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 typeface="Wingdings" pitchFamily="2" charset="2"/>
          <a:buChar char="v"/>
          <a:tabLst/>
          <a:defRPr kumimoji="0" lang="en-US" sz="2400" b="1" i="0" u="none" strike="noStrike" cap="none" normalizeH="0" baseline="0" smtClean="0">
            <a:ln>
              <a:noFill/>
            </a:ln>
            <a:solidFill>
              <a:srgbClr val="000099"/>
            </a:solidFill>
            <a:effectLst/>
            <a:latin typeface="Arial" charset="0"/>
            <a:cs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358</Words>
  <Application>Microsoft Office PowerPoint</Application>
  <PresentationFormat>On-screen Show (4:3)</PresentationFormat>
  <Paragraphs>73</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Times New Roman</vt:lpstr>
      <vt:lpstr>Arial</vt:lpstr>
      <vt:lpstr>Wingdings</vt:lpstr>
      <vt:lpstr>Default Design</vt:lpstr>
      <vt:lpstr>ADULT SOCIAL CARE </vt:lpstr>
      <vt:lpstr>PowerPoint Presentation</vt:lpstr>
      <vt:lpstr> ELIGIBILITY CRITERIA </vt:lpstr>
      <vt:lpstr>FINANCIAL ASSESSMENT</vt:lpstr>
      <vt:lpstr>MENTAL CAPACITY ACT/ DEPRIVATION OF LIBERTY </vt:lpstr>
      <vt:lpstr>PowerPoint Presentation</vt:lpstr>
      <vt:lpstr>  </vt:lpstr>
    </vt:vector>
  </TitlesOfParts>
  <Company>Luton Borough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DISCHARGE AND INTERMEDIATE CARE TEAMS</dc:title>
  <dc:creator>langleyc</dc:creator>
  <cp:lastModifiedBy>Judd Anita (RC9) Luton &amp; Dunstable Hospital FT</cp:lastModifiedBy>
  <cp:revision>23</cp:revision>
  <dcterms:created xsi:type="dcterms:W3CDTF">2008-07-29T12:04:03Z</dcterms:created>
  <dcterms:modified xsi:type="dcterms:W3CDTF">2016-08-01T15:22:59Z</dcterms:modified>
</cp:coreProperties>
</file>