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80" r:id="rId19"/>
    <p:sldId id="281" r:id="rId20"/>
    <p:sldId id="273" r:id="rId21"/>
    <p:sldId id="274" r:id="rId22"/>
    <p:sldId id="275" r:id="rId23"/>
    <p:sldId id="276" r:id="rId24"/>
    <p:sldId id="277" r:id="rId25"/>
    <p:sldId id="269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2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30/12/19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Methods of contraception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Camilla </a:t>
            </a:r>
            <a:r>
              <a:rPr lang="en-US" dirty="0" err="1" smtClean="0"/>
              <a:t>Nederstrom</a:t>
            </a:r>
            <a:r>
              <a:rPr lang="en-US" dirty="0" smtClean="0"/>
              <a:t> GP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786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Subcutaneous/intramuscular progesterone injections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6503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Depo</a:t>
            </a:r>
            <a:r>
              <a:rPr lang="en-US" dirty="0" smtClean="0"/>
              <a:t> Provera (</a:t>
            </a:r>
            <a:r>
              <a:rPr lang="en-US" dirty="0" err="1" smtClean="0"/>
              <a:t>Medroxyprogesterone</a:t>
            </a:r>
            <a:r>
              <a:rPr lang="en-US" dirty="0" smtClean="0"/>
              <a:t> acetate) or </a:t>
            </a:r>
            <a:r>
              <a:rPr lang="en-US" dirty="0" err="1" smtClean="0"/>
              <a:t>Sayana</a:t>
            </a:r>
            <a:r>
              <a:rPr lang="en-US" dirty="0" smtClean="0"/>
              <a:t> Press (self)</a:t>
            </a:r>
          </a:p>
          <a:p>
            <a:r>
              <a:rPr lang="en-US" dirty="0" smtClean="0"/>
              <a:t>Works by suppressing ovulation and thickens cervical mucous </a:t>
            </a:r>
          </a:p>
          <a:p>
            <a:r>
              <a:rPr lang="en-US" dirty="0" smtClean="0"/>
              <a:t>Every 12 weeks </a:t>
            </a:r>
          </a:p>
          <a:p>
            <a:r>
              <a:rPr lang="en-US" dirty="0" smtClean="0"/>
              <a:t>High dose hormone </a:t>
            </a:r>
          </a:p>
          <a:p>
            <a:r>
              <a:rPr lang="en-US" dirty="0" smtClean="0"/>
              <a:t>Often results in </a:t>
            </a:r>
            <a:r>
              <a:rPr lang="en-US" dirty="0" err="1" smtClean="0"/>
              <a:t>amenorrhoea</a:t>
            </a:r>
            <a:r>
              <a:rPr lang="en-US" dirty="0" smtClean="0"/>
              <a:t>, can cause weight gain, irregular bleeding, not recommended in &gt;50s due to small risk of reduced bone mineral density </a:t>
            </a:r>
          </a:p>
          <a:p>
            <a:r>
              <a:rPr lang="en-US" dirty="0" smtClean="0"/>
              <a:t>Can take up to a year for fertility to return and not as reversible once injection 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39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Subdermal</a:t>
            </a:r>
            <a:r>
              <a:rPr lang="en-US" dirty="0" smtClean="0"/>
              <a:t> implant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729065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Nexplanon</a:t>
            </a:r>
            <a:r>
              <a:rPr lang="en-US" dirty="0" smtClean="0"/>
              <a:t> -</a:t>
            </a:r>
            <a:r>
              <a:rPr lang="en-US" dirty="0" err="1" smtClean="0"/>
              <a:t>Etonogestrel</a:t>
            </a:r>
            <a:r>
              <a:rPr lang="en-US" dirty="0" smtClean="0"/>
              <a:t> 68mg</a:t>
            </a:r>
          </a:p>
          <a:p>
            <a:r>
              <a:rPr lang="en-US" dirty="0" smtClean="0"/>
              <a:t>Prevents ovulation, thickens cervical mucous and thins endometrial lining </a:t>
            </a:r>
          </a:p>
          <a:p>
            <a:r>
              <a:rPr lang="en-US" dirty="0" smtClean="0"/>
              <a:t>Effective for 3 years </a:t>
            </a:r>
          </a:p>
          <a:p>
            <a:r>
              <a:rPr lang="en-US" dirty="0" smtClean="0"/>
              <a:t>Same contraindications as other progesterone methods</a:t>
            </a:r>
          </a:p>
          <a:p>
            <a:r>
              <a:rPr lang="en-US" dirty="0" smtClean="0"/>
              <a:t>Inserted and removed using local </a:t>
            </a:r>
            <a:r>
              <a:rPr lang="en-US" dirty="0" err="1" smtClean="0"/>
              <a:t>anaesthetic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Most common side effect irregular or prolonged bleeding </a:t>
            </a:r>
          </a:p>
          <a:p>
            <a:pPr lvl="1"/>
            <a:r>
              <a:rPr lang="en-US" dirty="0" smtClean="0"/>
              <a:t>Can add COCP on top if no contraindications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57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Intrauterine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Mirena</a:t>
            </a:r>
            <a:r>
              <a:rPr lang="en-US" dirty="0" smtClean="0"/>
              <a:t>, </a:t>
            </a:r>
            <a:r>
              <a:rPr lang="en-US" dirty="0" err="1" smtClean="0"/>
              <a:t>Jaydess</a:t>
            </a:r>
            <a:r>
              <a:rPr lang="en-US" dirty="0" smtClean="0"/>
              <a:t>, </a:t>
            </a:r>
            <a:r>
              <a:rPr lang="en-US" dirty="0" err="1" smtClean="0"/>
              <a:t>Levosert</a:t>
            </a:r>
            <a:r>
              <a:rPr lang="en-US" dirty="0" smtClean="0"/>
              <a:t> and </a:t>
            </a:r>
            <a:r>
              <a:rPr lang="en-US" dirty="0" err="1" smtClean="0"/>
              <a:t>Kyleena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Contain </a:t>
            </a:r>
            <a:r>
              <a:rPr lang="en-US" dirty="0" err="1" smtClean="0"/>
              <a:t>Levonogestrel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Works by thinning the endometrial lining, thickens cervical mucous </a:t>
            </a:r>
          </a:p>
          <a:p>
            <a:r>
              <a:rPr lang="en-US" dirty="0" err="1" smtClean="0"/>
              <a:t>Mirena</a:t>
            </a:r>
            <a:r>
              <a:rPr lang="en-US" dirty="0" smtClean="0"/>
              <a:t> is licensed for use in contraception, HMB and as part of HRT </a:t>
            </a:r>
          </a:p>
          <a:p>
            <a:r>
              <a:rPr lang="en-US" dirty="0" smtClean="0"/>
              <a:t>Again very few contraindications </a:t>
            </a:r>
          </a:p>
          <a:p>
            <a:r>
              <a:rPr lang="en-US" dirty="0" smtClean="0"/>
              <a:t>Can remain in situ and effective for 5 years (unless inserted &gt;45 when it can remain until menopause unless used for HRT)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159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common side effect is irregular bleeding, more often results in </a:t>
            </a:r>
            <a:r>
              <a:rPr lang="en-US" dirty="0" err="1" smtClean="0"/>
              <a:t>amenorrhoea</a:t>
            </a:r>
            <a:r>
              <a:rPr lang="en-US" dirty="0" smtClean="0"/>
              <a:t> in about a quarter of patients </a:t>
            </a:r>
          </a:p>
          <a:p>
            <a:r>
              <a:rPr lang="en-US" dirty="0" smtClean="0"/>
              <a:t>Other IUS are licensed for shorter time, mostly 3 years but </a:t>
            </a:r>
            <a:r>
              <a:rPr lang="en-US" dirty="0" err="1" smtClean="0"/>
              <a:t>Jaydess</a:t>
            </a:r>
            <a:r>
              <a:rPr lang="en-US" dirty="0" smtClean="0"/>
              <a:t> has slightly smaller diameter</a:t>
            </a:r>
          </a:p>
          <a:p>
            <a:r>
              <a:rPr lang="en-US" dirty="0" smtClean="0"/>
              <a:t>Can be used in nulliparous women</a:t>
            </a:r>
          </a:p>
          <a:p>
            <a:r>
              <a:rPr lang="en-US" dirty="0" smtClean="0"/>
              <a:t>Inserted minimum 10-12 weeks post partum (risk of perforation) </a:t>
            </a:r>
          </a:p>
          <a:p>
            <a:r>
              <a:rPr lang="en-US" dirty="0" smtClean="0"/>
              <a:t>Screen for risk of STI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25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Intrauterine copper device (IUD)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6503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Non hormonal method</a:t>
            </a:r>
          </a:p>
          <a:p>
            <a:r>
              <a:rPr lang="en-US" dirty="0" smtClean="0"/>
              <a:t>Different brands, most commonly used is T-Safe and licensed use is 10 years</a:t>
            </a:r>
          </a:p>
          <a:p>
            <a:r>
              <a:rPr lang="en-US" dirty="0" smtClean="0"/>
              <a:t>Works by preventing the sperm reaching an egg and also prevents implantation </a:t>
            </a:r>
          </a:p>
          <a:p>
            <a:r>
              <a:rPr lang="en-US" dirty="0" smtClean="0"/>
              <a:t>Main side effects are more painful and potentially heavier periods </a:t>
            </a:r>
          </a:p>
          <a:p>
            <a:r>
              <a:rPr lang="en-US" dirty="0" smtClean="0"/>
              <a:t>Very few contraindications</a:t>
            </a:r>
          </a:p>
          <a:p>
            <a:pPr lvl="1"/>
            <a:r>
              <a:rPr lang="en-US" dirty="0" smtClean="0"/>
              <a:t>Active pelvic inflammatory disease </a:t>
            </a:r>
          </a:p>
          <a:p>
            <a:pPr lvl="1"/>
            <a:r>
              <a:rPr lang="en-US" dirty="0" smtClean="0"/>
              <a:t>Undiagnosed vaginal bleeding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33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side effects of hormonal contraception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Women often have significant concerns over side effects</a:t>
            </a:r>
            <a:r>
              <a:rPr lang="mr-IN" dirty="0" smtClean="0"/>
              <a:t>…</a:t>
            </a:r>
            <a:endParaRPr lang="en-US" dirty="0" smtClean="0"/>
          </a:p>
          <a:p>
            <a:r>
              <a:rPr lang="en-US" dirty="0" smtClean="0"/>
              <a:t>Often overlap between side effects of </a:t>
            </a:r>
            <a:r>
              <a:rPr lang="en-US" dirty="0" err="1" smtClean="0"/>
              <a:t>oestrogen</a:t>
            </a:r>
            <a:r>
              <a:rPr lang="en-US" dirty="0" smtClean="0"/>
              <a:t> and progesterone</a:t>
            </a:r>
          </a:p>
          <a:p>
            <a:r>
              <a:rPr lang="en-US" dirty="0" smtClean="0"/>
              <a:t>Progesterone </a:t>
            </a:r>
          </a:p>
          <a:p>
            <a:pPr lvl="1"/>
            <a:r>
              <a:rPr lang="en-US" dirty="0" smtClean="0"/>
              <a:t>Acne, bloating, depression, anxiety, </a:t>
            </a:r>
            <a:r>
              <a:rPr lang="en-US" dirty="0" err="1" smtClean="0"/>
              <a:t>hirsutism</a:t>
            </a:r>
            <a:r>
              <a:rPr lang="en-US" dirty="0" smtClean="0"/>
              <a:t>, headache, irregular bleeding, mood changes </a:t>
            </a:r>
          </a:p>
          <a:p>
            <a:r>
              <a:rPr lang="en-US" dirty="0" err="1" smtClean="0"/>
              <a:t>Oestrogen</a:t>
            </a:r>
            <a:endParaRPr lang="en-US" dirty="0" smtClean="0"/>
          </a:p>
          <a:p>
            <a:pPr lvl="1"/>
            <a:r>
              <a:rPr lang="en-US" dirty="0" smtClean="0"/>
              <a:t>Bloating, breast tenderness, loss of libido, headaches, nausea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27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0100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Wait for three months </a:t>
            </a:r>
          </a:p>
          <a:p>
            <a:r>
              <a:rPr lang="en-US" dirty="0" smtClean="0"/>
              <a:t>Depending on side effect</a:t>
            </a:r>
          </a:p>
          <a:p>
            <a:pPr lvl="1"/>
            <a:r>
              <a:rPr lang="en-US" dirty="0" smtClean="0"/>
              <a:t>Irregular bleeding if on combined pill- increase dose of </a:t>
            </a:r>
            <a:r>
              <a:rPr lang="en-US" dirty="0" err="1" smtClean="0"/>
              <a:t>oestrogen</a:t>
            </a:r>
            <a:r>
              <a:rPr lang="en-US" dirty="0" smtClean="0"/>
              <a:t>, if on progesterone only method- add </a:t>
            </a:r>
            <a:r>
              <a:rPr lang="en-US" dirty="0" err="1" smtClean="0"/>
              <a:t>oestrogen</a:t>
            </a:r>
            <a:r>
              <a:rPr lang="en-US" dirty="0" smtClean="0"/>
              <a:t> if no contraindications nut always rule out pathology first </a:t>
            </a:r>
          </a:p>
          <a:p>
            <a:pPr lvl="1"/>
            <a:r>
              <a:rPr lang="en-US" dirty="0" smtClean="0"/>
              <a:t>Acne- change to a less androgenic progesterone such as </a:t>
            </a:r>
            <a:r>
              <a:rPr lang="en-US" dirty="0" err="1" smtClean="0"/>
              <a:t>Desogestrel</a:t>
            </a:r>
            <a:r>
              <a:rPr lang="en-US" dirty="0" smtClean="0"/>
              <a:t> (</a:t>
            </a:r>
            <a:r>
              <a:rPr lang="en-US" dirty="0" err="1" smtClean="0"/>
              <a:t>Gedarel</a:t>
            </a:r>
            <a:r>
              <a:rPr lang="en-US" dirty="0" smtClean="0"/>
              <a:t>, </a:t>
            </a:r>
            <a:r>
              <a:rPr lang="en-US" dirty="0" err="1" smtClean="0"/>
              <a:t>Mercilon</a:t>
            </a:r>
            <a:r>
              <a:rPr lang="en-US" dirty="0" smtClean="0"/>
              <a:t> or </a:t>
            </a:r>
            <a:r>
              <a:rPr lang="en-US" dirty="0" err="1" smtClean="0"/>
              <a:t>Marvelon</a:t>
            </a:r>
            <a:r>
              <a:rPr lang="en-US" dirty="0" smtClean="0"/>
              <a:t>) or </a:t>
            </a:r>
            <a:r>
              <a:rPr lang="en-US" dirty="0" err="1" smtClean="0"/>
              <a:t>Drospirenone</a:t>
            </a:r>
            <a:r>
              <a:rPr lang="en-US" dirty="0" smtClean="0"/>
              <a:t> (</a:t>
            </a:r>
            <a:r>
              <a:rPr lang="en-US" dirty="0" err="1" smtClean="0"/>
              <a:t>Yasmin</a:t>
            </a:r>
            <a:r>
              <a:rPr lang="en-US" dirty="0" smtClean="0"/>
              <a:t> or </a:t>
            </a:r>
            <a:r>
              <a:rPr lang="en-US" dirty="0" err="1" smtClean="0"/>
              <a:t>Lucette</a:t>
            </a:r>
            <a:r>
              <a:rPr lang="en-US" dirty="0" smtClean="0"/>
              <a:t>) or </a:t>
            </a:r>
            <a:r>
              <a:rPr lang="en-US" dirty="0" err="1" smtClean="0"/>
              <a:t>Gestodene</a:t>
            </a:r>
            <a:r>
              <a:rPr lang="en-US" dirty="0"/>
              <a:t> (</a:t>
            </a:r>
            <a:r>
              <a:rPr lang="en-US" dirty="0" err="1" smtClean="0"/>
              <a:t>Millinette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Dianette</a:t>
            </a:r>
            <a:r>
              <a:rPr lang="en-US" dirty="0" smtClean="0"/>
              <a:t> with </a:t>
            </a:r>
            <a:r>
              <a:rPr lang="en-US" dirty="0" err="1" smtClean="0"/>
              <a:t>Cryptoacetone</a:t>
            </a:r>
            <a:r>
              <a:rPr lang="en-US" dirty="0" smtClean="0"/>
              <a:t> acetate generally not licensed just for contraception, often given by specialist for acne when contraception is also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352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can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Loss of libido- change to a more androgenic progesterone such as </a:t>
            </a:r>
            <a:r>
              <a:rPr lang="en-US" dirty="0" err="1" smtClean="0"/>
              <a:t>Levonogestrel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Desogestrel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Breast tenderness- trial of Evening primrose oil or reduce </a:t>
            </a:r>
            <a:r>
              <a:rPr lang="en-US" dirty="0" err="1" smtClean="0"/>
              <a:t>oestrogen</a:t>
            </a:r>
            <a:r>
              <a:rPr lang="en-US" dirty="0" smtClean="0"/>
              <a:t> component</a:t>
            </a:r>
          </a:p>
          <a:p>
            <a:r>
              <a:rPr lang="en-US" dirty="0" smtClean="0"/>
              <a:t>General with LARCs advise is to wait a little longer but if not settled by about a year might be worth to remove the devise to trial alternative </a:t>
            </a:r>
          </a:p>
          <a:p>
            <a:r>
              <a:rPr lang="en-US" dirty="0" smtClean="0"/>
              <a:t>Changing from one method to another- FSRH website </a:t>
            </a:r>
          </a:p>
          <a:p>
            <a:r>
              <a:rPr lang="en-US" dirty="0" smtClean="0"/>
              <a:t>Extended use especially in some where hormone free interval causes symptoms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66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pill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COCP- </a:t>
            </a:r>
          </a:p>
          <a:p>
            <a:pPr lvl="1"/>
            <a:r>
              <a:rPr lang="en-US" dirty="0" smtClean="0"/>
              <a:t>If one missed pill &gt;24 but &lt;48 hours anywhere in the pack, take 2 pills and continue as usual</a:t>
            </a:r>
          </a:p>
          <a:p>
            <a:pPr lvl="1"/>
            <a:r>
              <a:rPr lang="en-US" dirty="0" smtClean="0"/>
              <a:t>If more than 2 pills missed and SI has occurred </a:t>
            </a:r>
          </a:p>
          <a:p>
            <a:pPr lvl="2"/>
            <a:r>
              <a:rPr lang="en-US" dirty="0" smtClean="0"/>
              <a:t>Days 1-7 emergency contraception needed if SI during pill free interval or the first week</a:t>
            </a:r>
          </a:p>
          <a:p>
            <a:pPr lvl="2"/>
            <a:r>
              <a:rPr lang="en-US" dirty="0" smtClean="0"/>
              <a:t>Days 8-14 no needs for extra precaution</a:t>
            </a:r>
          </a:p>
          <a:p>
            <a:pPr lvl="2"/>
            <a:r>
              <a:rPr lang="en-US" dirty="0" smtClean="0"/>
              <a:t>Days 15-21 abstinence or condoms should be used an the pill free interval should be omitted</a:t>
            </a:r>
          </a:p>
          <a:p>
            <a:pPr lvl="2"/>
            <a:r>
              <a:rPr lang="en-US" dirty="0" err="1" smtClean="0"/>
              <a:t>Qlaira</a:t>
            </a:r>
            <a:r>
              <a:rPr lang="en-US" dirty="0" smtClean="0"/>
              <a:t> (</a:t>
            </a:r>
            <a:r>
              <a:rPr lang="en-US" dirty="0" err="1" smtClean="0"/>
              <a:t>quadriphasic</a:t>
            </a:r>
            <a:r>
              <a:rPr lang="en-US" dirty="0" smtClean="0"/>
              <a:t> pill)- if a pill is missed &gt;12 hours its considered as a missed pill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49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pills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POP- </a:t>
            </a:r>
            <a:r>
              <a:rPr lang="en-US" dirty="0" err="1" smtClean="0"/>
              <a:t>Desogestrel</a:t>
            </a:r>
            <a:r>
              <a:rPr lang="en-US" dirty="0" smtClean="0"/>
              <a:t> pill considered late if &gt;12 hours late and necessitates use of condoms/abstinence for the next 48 hours </a:t>
            </a:r>
          </a:p>
          <a:p>
            <a:r>
              <a:rPr lang="en-US" dirty="0" err="1" smtClean="0"/>
              <a:t>Nexplanon</a:t>
            </a:r>
            <a:r>
              <a:rPr lang="en-US" dirty="0" smtClean="0"/>
              <a:t> implant non-palpable or </a:t>
            </a:r>
            <a:r>
              <a:rPr lang="en-US" dirty="0" err="1" smtClean="0"/>
              <a:t>Mirena</a:t>
            </a:r>
            <a:r>
              <a:rPr lang="en-US" dirty="0" smtClean="0"/>
              <a:t>/IUD strings ‘missing’, extra precautions are needed and investigations to locate coil/implant are needed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943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678634"/>
            <a:ext cx="7662864" cy="353238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History taking and basics </a:t>
            </a:r>
          </a:p>
          <a:p>
            <a:r>
              <a:rPr lang="en-US" dirty="0" smtClean="0"/>
              <a:t>UKMEC update</a:t>
            </a:r>
          </a:p>
          <a:p>
            <a:r>
              <a:rPr lang="en-US" dirty="0" smtClean="0"/>
              <a:t>Methods in more detail including patient advise including side effects, missed pills and follow up</a:t>
            </a:r>
          </a:p>
          <a:p>
            <a:r>
              <a:rPr lang="en-US" dirty="0" smtClean="0"/>
              <a:t>Contraception for special populations </a:t>
            </a:r>
          </a:p>
          <a:p>
            <a:r>
              <a:rPr lang="en-US" dirty="0" smtClean="0"/>
              <a:t>Emergency contraception </a:t>
            </a:r>
          </a:p>
          <a:p>
            <a:r>
              <a:rPr lang="en-US" dirty="0" smtClean="0"/>
              <a:t>Availability updates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6046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contraception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3875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3 types available :</a:t>
            </a:r>
          </a:p>
          <a:p>
            <a:r>
              <a:rPr lang="en-US" dirty="0" smtClean="0"/>
              <a:t>IUD</a:t>
            </a:r>
          </a:p>
          <a:p>
            <a:r>
              <a:rPr lang="en-US" dirty="0" err="1" smtClean="0"/>
              <a:t>EllaOne</a:t>
            </a:r>
            <a:r>
              <a:rPr lang="en-US" dirty="0" smtClean="0"/>
              <a:t> (</a:t>
            </a:r>
            <a:r>
              <a:rPr lang="en-US" dirty="0" err="1" smtClean="0"/>
              <a:t>Ulipristal</a:t>
            </a:r>
            <a:r>
              <a:rPr lang="en-US" dirty="0" smtClean="0"/>
              <a:t> acetate) </a:t>
            </a:r>
          </a:p>
          <a:p>
            <a:r>
              <a:rPr lang="en-US" dirty="0" err="1" smtClean="0"/>
              <a:t>Levonelle</a:t>
            </a:r>
            <a:r>
              <a:rPr lang="en-US" dirty="0" smtClean="0"/>
              <a:t> (</a:t>
            </a:r>
            <a:r>
              <a:rPr lang="en-US" dirty="0" err="1" smtClean="0"/>
              <a:t>Levonogestrel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Ask about menstrual cycle </a:t>
            </a:r>
          </a:p>
          <a:p>
            <a:r>
              <a:rPr lang="en-US" dirty="0" smtClean="0"/>
              <a:t>Ask about timing of last unprotected sexual intercourse (UPSI) and if occurred at other times in the last cycle </a:t>
            </a:r>
          </a:p>
          <a:p>
            <a:r>
              <a:rPr lang="en-US" dirty="0" smtClean="0"/>
              <a:t>Ask about medication especially enzyme inducers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6265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used for up to 120 hours after UPSI or up to 5 days after the expected date of ovulation </a:t>
            </a:r>
          </a:p>
          <a:p>
            <a:pPr lvl="1"/>
            <a:r>
              <a:rPr lang="en-US" dirty="0" smtClean="0"/>
              <a:t>In a 28 day cycle can be used up to day 19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Very effective and can remain in situ for future contraception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Availability/timely fitting often a problem due to long waiting lists, weekend etc. </a:t>
            </a:r>
          </a:p>
        </p:txBody>
      </p:sp>
    </p:spTree>
    <p:extLst>
      <p:ext uri="{BB962C8B-B14F-4D97-AF65-F5344CB8AC3E}">
        <p14:creationId xmlns:p14="http://schemas.microsoft.com/office/powerpoint/2010/main" val="12234904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Levonelle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Levonogestrel</a:t>
            </a:r>
            <a:r>
              <a:rPr lang="en-US" dirty="0" smtClean="0"/>
              <a:t> 1.5mg taken immediately when possible </a:t>
            </a:r>
          </a:p>
          <a:p>
            <a:r>
              <a:rPr lang="en-US" dirty="0" smtClean="0"/>
              <a:t>Stops ovulation/postpones ovulation </a:t>
            </a:r>
          </a:p>
          <a:p>
            <a:r>
              <a:rPr lang="en-US" dirty="0" smtClean="0"/>
              <a:t>Licensed up to 72 hours (some literature 96 hours) but ideally within 12 hours of UPSI </a:t>
            </a:r>
          </a:p>
          <a:p>
            <a:r>
              <a:rPr lang="en-US" dirty="0" smtClean="0"/>
              <a:t>Literature mentions if the woman weighs more than 90kg or is on enzyme inducers, double dose of 3mg recommended </a:t>
            </a:r>
          </a:p>
          <a:p>
            <a:r>
              <a:rPr lang="en-US" dirty="0" smtClean="0"/>
              <a:t>If ovulation has already occurred, the effectiveness is very low</a:t>
            </a:r>
            <a:r>
              <a:rPr lang="mr-IN" dirty="0" smtClean="0"/>
              <a:t>…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7404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EllaOne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39901"/>
            <a:ext cx="7662864" cy="3916571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Ulipristal</a:t>
            </a:r>
            <a:r>
              <a:rPr lang="en-US" dirty="0" smtClean="0"/>
              <a:t> acetate 30mg </a:t>
            </a:r>
          </a:p>
          <a:p>
            <a:r>
              <a:rPr lang="en-US" dirty="0" smtClean="0"/>
              <a:t>Licensed for up to 120 </a:t>
            </a:r>
            <a:r>
              <a:rPr lang="en-US" dirty="0" err="1" smtClean="0"/>
              <a:t>hrs</a:t>
            </a:r>
            <a:r>
              <a:rPr lang="en-US" dirty="0" smtClean="0"/>
              <a:t>, again the sooner it is taken the more effective </a:t>
            </a:r>
          </a:p>
          <a:p>
            <a:r>
              <a:rPr lang="en-US" dirty="0" smtClean="0"/>
              <a:t>Postpones ovulation by interfering with LH surge, hence if already occurred, less effective</a:t>
            </a:r>
            <a:r>
              <a:rPr lang="mr-IN" dirty="0" smtClean="0"/>
              <a:t>…</a:t>
            </a:r>
            <a:endParaRPr lang="en-GB" dirty="0" smtClean="0"/>
          </a:p>
          <a:p>
            <a:r>
              <a:rPr lang="en-GB" dirty="0" smtClean="0"/>
              <a:t>If taken during breast feeding must not breast feed for 7 days </a:t>
            </a:r>
            <a:endParaRPr lang="en-GB" dirty="0"/>
          </a:p>
          <a:p>
            <a:r>
              <a:rPr lang="en-GB" dirty="0" smtClean="0"/>
              <a:t>If a women uses this due to missed pills, she needs to use minimum of 7 days of barrier contraception or abstain as it affects receptors and hence reduces effectiveness of subsequent pills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1253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advice on 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IUD most effective but least available </a:t>
            </a:r>
          </a:p>
          <a:p>
            <a:r>
              <a:rPr lang="en-US" dirty="0" smtClean="0"/>
              <a:t>Need to do pregnancy test at 3 weeks </a:t>
            </a:r>
          </a:p>
          <a:p>
            <a:r>
              <a:rPr lang="en-US" dirty="0" smtClean="0"/>
              <a:t>Oral methods not very effective if ovulation has occurred but advise is to still give </a:t>
            </a:r>
          </a:p>
          <a:p>
            <a:r>
              <a:rPr lang="en-US" dirty="0" smtClean="0"/>
              <a:t>STI checks needed?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194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010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Essentially short acting </a:t>
            </a:r>
            <a:r>
              <a:rPr lang="en-US" dirty="0" err="1" smtClean="0"/>
              <a:t>vs</a:t>
            </a:r>
            <a:r>
              <a:rPr lang="en-US" dirty="0" smtClean="0"/>
              <a:t> long acting contraceptives (LARCs)</a:t>
            </a:r>
          </a:p>
          <a:p>
            <a:r>
              <a:rPr lang="en-US" dirty="0" smtClean="0"/>
              <a:t>One hormone (</a:t>
            </a:r>
            <a:r>
              <a:rPr lang="en-US" dirty="0" err="1" smtClean="0"/>
              <a:t>progesterones</a:t>
            </a:r>
            <a:r>
              <a:rPr lang="en-US" dirty="0" smtClean="0"/>
              <a:t>) vs. two hormones </a:t>
            </a:r>
          </a:p>
          <a:p>
            <a:r>
              <a:rPr lang="en-US" dirty="0" smtClean="0"/>
              <a:t>Cost!</a:t>
            </a:r>
          </a:p>
          <a:p>
            <a:r>
              <a:rPr lang="en-US" dirty="0" smtClean="0"/>
              <a:t>Use contraceptive consultations as health screening and health promotion i.e. smears, STI screening, weight, smoking etc. as it is all relevant </a:t>
            </a:r>
          </a:p>
          <a:p>
            <a:r>
              <a:rPr lang="en-US" dirty="0" smtClean="0"/>
              <a:t>Patient factors </a:t>
            </a:r>
          </a:p>
          <a:p>
            <a:pPr lvl="1"/>
            <a:r>
              <a:rPr lang="en-US" dirty="0" smtClean="0"/>
              <a:t>Safety </a:t>
            </a:r>
          </a:p>
          <a:p>
            <a:pPr lvl="1"/>
            <a:r>
              <a:rPr lang="en-US" dirty="0" smtClean="0"/>
              <a:t>Patient wishes </a:t>
            </a:r>
          </a:p>
          <a:p>
            <a:pPr lvl="1"/>
            <a:r>
              <a:rPr lang="en-US" dirty="0" smtClean="0"/>
              <a:t>Side effects </a:t>
            </a:r>
          </a:p>
        </p:txBody>
      </p:sp>
    </p:spTree>
    <p:extLst>
      <p:ext uri="{BB962C8B-B14F-4D97-AF65-F5344CB8AC3E}">
        <p14:creationId xmlns:p14="http://schemas.microsoft.com/office/powerpoint/2010/main" val="39091371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Contraception in over 40s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60100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Good document of the FSRH website </a:t>
            </a:r>
          </a:p>
          <a:p>
            <a:r>
              <a:rPr lang="en-US" dirty="0" smtClean="0"/>
              <a:t>General rules </a:t>
            </a:r>
          </a:p>
          <a:p>
            <a:pPr lvl="1"/>
            <a:r>
              <a:rPr lang="en-US" dirty="0" smtClean="0"/>
              <a:t>COCP can be used until 50 but screen for CVD risk factors </a:t>
            </a:r>
          </a:p>
          <a:p>
            <a:pPr lvl="2"/>
            <a:r>
              <a:rPr lang="en-US" dirty="0" smtClean="0"/>
              <a:t>BP, smoking, existing CVD, BMI, other contraindications</a:t>
            </a:r>
          </a:p>
          <a:p>
            <a:pPr lvl="1"/>
            <a:r>
              <a:rPr lang="en-US" dirty="0" smtClean="0"/>
              <a:t>POP can be taken until 55 or confirmed menopause </a:t>
            </a:r>
          </a:p>
          <a:p>
            <a:pPr lvl="1"/>
            <a:r>
              <a:rPr lang="en-US" dirty="0" err="1" smtClean="0"/>
              <a:t>Nexplanon</a:t>
            </a:r>
            <a:r>
              <a:rPr lang="en-US" dirty="0" smtClean="0"/>
              <a:t> SDI can be used until menopause</a:t>
            </a:r>
          </a:p>
          <a:p>
            <a:pPr lvl="1"/>
            <a:r>
              <a:rPr lang="en-US" dirty="0" err="1" smtClean="0"/>
              <a:t>Mirena</a:t>
            </a:r>
            <a:r>
              <a:rPr lang="en-US" dirty="0" smtClean="0"/>
              <a:t> IUS can be left until menopause if inserted after age of 45 (unless used for HRT where license is for 5 years)</a:t>
            </a:r>
          </a:p>
          <a:p>
            <a:pPr lvl="1"/>
            <a:r>
              <a:rPr lang="en-US" dirty="0" smtClean="0"/>
              <a:t>DMPA injection discuss alternatives, ideally POP due to very small risk of reduced bone mineral density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471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shortages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still available (compared to HRT) </a:t>
            </a:r>
          </a:p>
          <a:p>
            <a:r>
              <a:rPr lang="en-US" dirty="0" err="1" smtClean="0"/>
              <a:t>Loestrin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Zoley</a:t>
            </a:r>
            <a:endParaRPr lang="en-US" dirty="0" smtClean="0"/>
          </a:p>
          <a:p>
            <a:r>
              <a:rPr lang="en-US" dirty="0" err="1" smtClean="0"/>
              <a:t>Cilest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Cilique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86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patient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529230"/>
            <a:ext cx="7662864" cy="395925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patient’s relevant history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Age, red flags/things not no miss/contraindications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Menstrual history, contraception history, obstetric history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Long tern/short term?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Indication of use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Health promotion - ?smears ?STI screening ?weight ?alcohol ?smoking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089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UKMEC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UK Medical eligibility criteria for use of contraception </a:t>
            </a:r>
          </a:p>
          <a:p>
            <a:r>
              <a:rPr lang="en-US" dirty="0" smtClean="0"/>
              <a:t>Categories 1-4 to classify risk </a:t>
            </a:r>
          </a:p>
          <a:p>
            <a:r>
              <a:rPr lang="en-US" dirty="0" smtClean="0"/>
              <a:t>Category 4 generally things like VTE, current breast cancer, arterial disease, PID, migraine with aura </a:t>
            </a:r>
          </a:p>
          <a:p>
            <a:r>
              <a:rPr lang="en-US" dirty="0" smtClean="0"/>
              <a:t>Drug interactions </a:t>
            </a:r>
            <a:r>
              <a:rPr lang="mr-IN" dirty="0" smtClean="0"/>
              <a:t>–</a:t>
            </a:r>
            <a:r>
              <a:rPr lang="en-US" dirty="0" smtClean="0"/>
              <a:t> especially some anti-epileptic medications (</a:t>
            </a:r>
            <a:r>
              <a:rPr lang="en-US" dirty="0" err="1" smtClean="0"/>
              <a:t>Stockley’s</a:t>
            </a:r>
            <a:r>
              <a:rPr lang="en-US" dirty="0" smtClean="0"/>
              <a:t> interactions checker)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864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Combined contraceptive pill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Essentially two hormones (</a:t>
            </a:r>
            <a:r>
              <a:rPr lang="en-US" dirty="0" err="1" smtClean="0"/>
              <a:t>ethinyloestrdiol</a:t>
            </a:r>
            <a:r>
              <a:rPr lang="en-US" dirty="0" smtClean="0"/>
              <a:t> and a progesterone), different regimes </a:t>
            </a:r>
            <a:r>
              <a:rPr lang="en-US" dirty="0" err="1" smtClean="0"/>
              <a:t>eg</a:t>
            </a:r>
            <a:r>
              <a:rPr lang="en-US" dirty="0" smtClean="0"/>
              <a:t>. Biphasic, </a:t>
            </a:r>
            <a:r>
              <a:rPr lang="en-US" dirty="0" err="1" smtClean="0"/>
              <a:t>triphasic</a:t>
            </a:r>
            <a:r>
              <a:rPr lang="en-US" dirty="0" smtClean="0"/>
              <a:t>, </a:t>
            </a:r>
            <a:r>
              <a:rPr lang="en-US" dirty="0" err="1" smtClean="0"/>
              <a:t>quadriphasic</a:t>
            </a:r>
            <a:r>
              <a:rPr lang="en-US" dirty="0" smtClean="0"/>
              <a:t> </a:t>
            </a:r>
          </a:p>
          <a:p>
            <a:r>
              <a:rPr lang="en-US" dirty="0" smtClean="0"/>
              <a:t>Suppresses ovulation, thicken cervical mucous </a:t>
            </a:r>
          </a:p>
          <a:p>
            <a:r>
              <a:rPr lang="en-US" dirty="0" smtClean="0"/>
              <a:t>Pros- can help with heavy and painful periods, PMTS, acne and other hormonal symptoms associated with menstrual cycle, gives good cycle control, reduced risk of ovarian cancer</a:t>
            </a:r>
          </a:p>
          <a:p>
            <a:r>
              <a:rPr lang="en-US" dirty="0" smtClean="0"/>
              <a:t>Cons- limitations of use in certain patient groups, risk of VTE and breast cancer, hormone associated side effects</a:t>
            </a:r>
          </a:p>
        </p:txBody>
      </p:sp>
    </p:spTree>
    <p:extLst>
      <p:ext uri="{BB962C8B-B14F-4D97-AF65-F5344CB8AC3E}">
        <p14:creationId xmlns:p14="http://schemas.microsoft.com/office/powerpoint/2010/main" val="1289209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and follow up/advice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369152"/>
            <a:ext cx="7662864" cy="434344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UKMEC criteria (on FSRH website) </a:t>
            </a:r>
          </a:p>
          <a:p>
            <a:r>
              <a:rPr lang="en-US" dirty="0" smtClean="0"/>
              <a:t>Measure BP, BMI, record smoking at initiation and then annually </a:t>
            </a:r>
          </a:p>
          <a:p>
            <a:r>
              <a:rPr lang="en-US" dirty="0" smtClean="0"/>
              <a:t>Post partum- COCP six weeks post partum, IUS/IUD generally around 8-10 weeks </a:t>
            </a:r>
          </a:p>
          <a:p>
            <a:r>
              <a:rPr lang="en-US" dirty="0" smtClean="0"/>
              <a:t>Can start up to day 5 of menstrual period</a:t>
            </a:r>
          </a:p>
          <a:p>
            <a:r>
              <a:rPr lang="en-US" dirty="0" smtClean="0"/>
              <a:t>Give 3 months and then annually there after </a:t>
            </a:r>
          </a:p>
          <a:p>
            <a:r>
              <a:rPr lang="en-US" dirty="0" smtClean="0"/>
              <a:t>Missed pill rules-read the leaflet, depends on when missed in the pack</a:t>
            </a:r>
          </a:p>
          <a:p>
            <a:r>
              <a:rPr lang="en-US" dirty="0" smtClean="0"/>
              <a:t>Special notes- can use tailored regimens </a:t>
            </a:r>
            <a:r>
              <a:rPr lang="en-US" dirty="0" err="1" smtClean="0"/>
              <a:t>eg</a:t>
            </a:r>
            <a:r>
              <a:rPr lang="en-US" dirty="0" smtClean="0"/>
              <a:t>. Extended regimen </a:t>
            </a:r>
          </a:p>
          <a:p>
            <a:r>
              <a:rPr lang="en-US" dirty="0" smtClean="0"/>
              <a:t>Combined pill increased risk of VTE- this can occur already on shorter flights, advice to stop 4 weeks before major 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856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type of progestin/</a:t>
            </a:r>
            <a:r>
              <a:rPr lang="en-US" dirty="0" err="1" smtClean="0"/>
              <a:t>progestogen</a:t>
            </a:r>
            <a:r>
              <a:rPr lang="en-US" dirty="0" smtClean="0"/>
              <a:t> varies </a:t>
            </a:r>
          </a:p>
          <a:p>
            <a:r>
              <a:rPr lang="en-US" dirty="0" smtClean="0"/>
              <a:t>Different generation (different type of progestin) hence slightly different VTE risk </a:t>
            </a:r>
          </a:p>
          <a:p>
            <a:r>
              <a:rPr lang="en-US" dirty="0" smtClean="0"/>
              <a:t>Can tailor specifically </a:t>
            </a:r>
            <a:r>
              <a:rPr lang="en-US" dirty="0" err="1" smtClean="0"/>
              <a:t>eg</a:t>
            </a:r>
            <a:r>
              <a:rPr lang="en-US" dirty="0" smtClean="0"/>
              <a:t>. If acne is a problem, choose a less androgenic pill such as </a:t>
            </a:r>
            <a:r>
              <a:rPr lang="en-US" dirty="0" err="1" smtClean="0"/>
              <a:t>Gedarel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desogestrel</a:t>
            </a:r>
            <a:r>
              <a:rPr lang="en-US" dirty="0" smtClean="0"/>
              <a:t>) </a:t>
            </a:r>
          </a:p>
          <a:p>
            <a:r>
              <a:rPr lang="en-US" dirty="0" smtClean="0"/>
              <a:t>Patches and rings- much less cost effective and patches have slightly higher VTE risk </a:t>
            </a:r>
          </a:p>
          <a:p>
            <a:r>
              <a:rPr lang="en-US" dirty="0" smtClean="0"/>
              <a:t>Generally in the younger tend to start lower dose </a:t>
            </a:r>
            <a:r>
              <a:rPr lang="en-US" dirty="0" err="1" smtClean="0"/>
              <a:t>oestrogen</a:t>
            </a:r>
            <a:r>
              <a:rPr lang="en-US" dirty="0" smtClean="0"/>
              <a:t> (</a:t>
            </a:r>
            <a:r>
              <a:rPr lang="en-US" dirty="0" err="1" smtClean="0"/>
              <a:t>ethinylestrdiol</a:t>
            </a:r>
            <a:r>
              <a:rPr lang="en-US" dirty="0" smtClean="0"/>
              <a:t>) of 20mcg and titrate up if required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56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Progesterone only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“Mini pill” </a:t>
            </a:r>
          </a:p>
          <a:p>
            <a:r>
              <a:rPr lang="en-US" dirty="0" smtClean="0"/>
              <a:t>Subcutaneous injections such as </a:t>
            </a:r>
            <a:r>
              <a:rPr lang="en-US" dirty="0" err="1" smtClean="0"/>
              <a:t>Depo</a:t>
            </a:r>
            <a:r>
              <a:rPr lang="en-US" dirty="0" smtClean="0"/>
              <a:t> </a:t>
            </a:r>
            <a:r>
              <a:rPr lang="en-US" dirty="0" err="1" smtClean="0"/>
              <a:t>provera</a:t>
            </a:r>
            <a:r>
              <a:rPr lang="en-US" dirty="0" smtClean="0"/>
              <a:t>, </a:t>
            </a:r>
            <a:r>
              <a:rPr lang="en-US" dirty="0" err="1" smtClean="0"/>
              <a:t>Sayana</a:t>
            </a:r>
            <a:r>
              <a:rPr lang="en-US" dirty="0" smtClean="0"/>
              <a:t> Press </a:t>
            </a:r>
          </a:p>
          <a:p>
            <a:r>
              <a:rPr lang="en-US" dirty="0" err="1" smtClean="0"/>
              <a:t>Subdermal</a:t>
            </a:r>
            <a:r>
              <a:rPr lang="en-US" dirty="0" smtClean="0"/>
              <a:t> implant</a:t>
            </a:r>
          </a:p>
          <a:p>
            <a:r>
              <a:rPr lang="en-US" dirty="0" smtClean="0"/>
              <a:t>Intrauterine system (IUS) such as </a:t>
            </a:r>
            <a:r>
              <a:rPr lang="en-US" dirty="0" err="1" smtClean="0"/>
              <a:t>Mirena</a:t>
            </a:r>
            <a:r>
              <a:rPr lang="en-US" dirty="0" smtClean="0"/>
              <a:t>, </a:t>
            </a:r>
            <a:r>
              <a:rPr lang="en-US" dirty="0" err="1" smtClean="0"/>
              <a:t>Jaydess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348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Progesterone only pill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73973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is </a:t>
            </a:r>
            <a:r>
              <a:rPr lang="en-US" dirty="0" err="1" smtClean="0"/>
              <a:t>Desogestrel</a:t>
            </a:r>
            <a:r>
              <a:rPr lang="en-US" dirty="0" smtClean="0"/>
              <a:t> 75mcg once a day every day same time</a:t>
            </a:r>
          </a:p>
          <a:p>
            <a:r>
              <a:rPr lang="en-US" dirty="0" smtClean="0"/>
              <a:t>Thickens cervical mucous, sometimes stops ovulation</a:t>
            </a:r>
          </a:p>
          <a:p>
            <a:r>
              <a:rPr lang="en-US" dirty="0" smtClean="0"/>
              <a:t>Brand names </a:t>
            </a:r>
            <a:r>
              <a:rPr lang="en-US" dirty="0" err="1" smtClean="0"/>
              <a:t>Cerazette</a:t>
            </a:r>
            <a:r>
              <a:rPr lang="en-US" dirty="0" smtClean="0"/>
              <a:t>, </a:t>
            </a:r>
            <a:r>
              <a:rPr lang="en-US" dirty="0" err="1" smtClean="0"/>
              <a:t>Cerelle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Can be used until age 55 or confirmed menopause</a:t>
            </a:r>
          </a:p>
          <a:p>
            <a:r>
              <a:rPr lang="en-US" dirty="0" smtClean="0"/>
              <a:t>Most common side effect is irregular bleeding pattern </a:t>
            </a:r>
          </a:p>
          <a:p>
            <a:r>
              <a:rPr lang="en-US" dirty="0" smtClean="0"/>
              <a:t>Very few contraindications </a:t>
            </a:r>
          </a:p>
          <a:p>
            <a:pPr lvl="1"/>
            <a:r>
              <a:rPr lang="en-US" dirty="0" smtClean="0"/>
              <a:t>Acute </a:t>
            </a:r>
            <a:r>
              <a:rPr lang="en-US" dirty="0" err="1" smtClean="0"/>
              <a:t>porphyrias</a:t>
            </a:r>
            <a:endParaRPr lang="en-US" dirty="0"/>
          </a:p>
          <a:p>
            <a:pPr lvl="1"/>
            <a:r>
              <a:rPr lang="en-US" dirty="0" smtClean="0"/>
              <a:t>Breast cancer within 5 years</a:t>
            </a:r>
          </a:p>
          <a:p>
            <a:pPr lvl="1"/>
            <a:r>
              <a:rPr lang="en-US" dirty="0" smtClean="0"/>
              <a:t>Severe arterial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08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39542</TotalTime>
  <Words>1629</Words>
  <Application>Microsoft Macintosh PowerPoint</Application>
  <PresentationFormat>On-screen Show (4:3)</PresentationFormat>
  <Paragraphs>184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Genesis</vt:lpstr>
      <vt:lpstr>Methods of contraception</vt:lpstr>
      <vt:lpstr>Aims and Outcomes</vt:lpstr>
      <vt:lpstr>The patient </vt:lpstr>
      <vt:lpstr>UKMEC</vt:lpstr>
      <vt:lpstr>Combined contraceptive pill </vt:lpstr>
      <vt:lpstr>Starting and follow up/advice</vt:lpstr>
      <vt:lpstr>Special notes</vt:lpstr>
      <vt:lpstr>Progesterone only methods</vt:lpstr>
      <vt:lpstr>Progesterone only pill</vt:lpstr>
      <vt:lpstr>Subcutaneous/intramuscular progesterone injections </vt:lpstr>
      <vt:lpstr>Subdermal implant </vt:lpstr>
      <vt:lpstr>Intrauterine systems</vt:lpstr>
      <vt:lpstr>Notes </vt:lpstr>
      <vt:lpstr>Intrauterine copper device (IUD)</vt:lpstr>
      <vt:lpstr>Main side effects of hormonal contraception</vt:lpstr>
      <vt:lpstr>What you can do?</vt:lpstr>
      <vt:lpstr>What you can do?</vt:lpstr>
      <vt:lpstr>Missed pill rules</vt:lpstr>
      <vt:lpstr>Missed pills </vt:lpstr>
      <vt:lpstr>Emergency contraception</vt:lpstr>
      <vt:lpstr>IUD</vt:lpstr>
      <vt:lpstr>Levonelle</vt:lpstr>
      <vt:lpstr>EllaOne</vt:lpstr>
      <vt:lpstr>General advice on EC</vt:lpstr>
      <vt:lpstr>Brief summary </vt:lpstr>
      <vt:lpstr>Contraception in over 40s</vt:lpstr>
      <vt:lpstr>Stock shortages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contraception</dc:title>
  <dc:creator>I</dc:creator>
  <cp:lastModifiedBy>I</cp:lastModifiedBy>
  <cp:revision>25</cp:revision>
  <dcterms:created xsi:type="dcterms:W3CDTF">2019-12-30T09:08:40Z</dcterms:created>
  <dcterms:modified xsi:type="dcterms:W3CDTF">2020-01-26T20:11:10Z</dcterms:modified>
</cp:coreProperties>
</file>